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7" r:id="rId1"/>
  </p:sldMasterIdLst>
  <p:notesMasterIdLst>
    <p:notesMasterId r:id="rId213"/>
  </p:notesMasterIdLst>
  <p:handoutMasterIdLst>
    <p:handoutMasterId r:id="rId214"/>
  </p:handoutMasterIdLst>
  <p:sldIdLst>
    <p:sldId id="1155" r:id="rId2"/>
    <p:sldId id="532" r:id="rId3"/>
    <p:sldId id="623" r:id="rId4"/>
    <p:sldId id="628" r:id="rId5"/>
    <p:sldId id="629" r:id="rId6"/>
    <p:sldId id="983" r:id="rId7"/>
    <p:sldId id="965" r:id="rId8"/>
    <p:sldId id="966" r:id="rId9"/>
    <p:sldId id="967" r:id="rId10"/>
    <p:sldId id="968" r:id="rId11"/>
    <p:sldId id="969" r:id="rId12"/>
    <p:sldId id="970" r:id="rId13"/>
    <p:sldId id="971" r:id="rId14"/>
    <p:sldId id="972" r:id="rId15"/>
    <p:sldId id="973" r:id="rId16"/>
    <p:sldId id="974" r:id="rId17"/>
    <p:sldId id="975" r:id="rId18"/>
    <p:sldId id="976" r:id="rId19"/>
    <p:sldId id="977" r:id="rId20"/>
    <p:sldId id="978" r:id="rId21"/>
    <p:sldId id="979" r:id="rId22"/>
    <p:sldId id="980" r:id="rId23"/>
    <p:sldId id="981" r:id="rId24"/>
    <p:sldId id="982" r:id="rId25"/>
    <p:sldId id="572" r:id="rId26"/>
    <p:sldId id="570" r:id="rId27"/>
    <p:sldId id="571" r:id="rId28"/>
    <p:sldId id="561" r:id="rId29"/>
    <p:sldId id="562" r:id="rId30"/>
    <p:sldId id="573" r:id="rId31"/>
    <p:sldId id="1013" r:id="rId32"/>
    <p:sldId id="1014" r:id="rId33"/>
    <p:sldId id="563" r:id="rId34"/>
    <p:sldId id="574" r:id="rId35"/>
    <p:sldId id="565" r:id="rId36"/>
    <p:sldId id="576" r:id="rId37"/>
    <p:sldId id="575" r:id="rId38"/>
    <p:sldId id="577" r:id="rId39"/>
    <p:sldId id="984" r:id="rId40"/>
    <p:sldId id="985" r:id="rId41"/>
    <p:sldId id="986" r:id="rId42"/>
    <p:sldId id="1002" r:id="rId43"/>
    <p:sldId id="988" r:id="rId44"/>
    <p:sldId id="1001" r:id="rId45"/>
    <p:sldId id="1003" r:id="rId46"/>
    <p:sldId id="1004" r:id="rId47"/>
    <p:sldId id="1005" r:id="rId48"/>
    <p:sldId id="1006" r:id="rId49"/>
    <p:sldId id="1008" r:id="rId50"/>
    <p:sldId id="1015" r:id="rId51"/>
    <p:sldId id="1016" r:id="rId52"/>
    <p:sldId id="1018" r:id="rId53"/>
    <p:sldId id="1017" r:id="rId54"/>
    <p:sldId id="1019" r:id="rId55"/>
    <p:sldId id="1020" r:id="rId56"/>
    <p:sldId id="1021" r:id="rId57"/>
    <p:sldId id="1022" r:id="rId58"/>
    <p:sldId id="1023" r:id="rId59"/>
    <p:sldId id="1024" r:id="rId60"/>
    <p:sldId id="1025" r:id="rId61"/>
    <p:sldId id="1026" r:id="rId62"/>
    <p:sldId id="1027" r:id="rId63"/>
    <p:sldId id="1009" r:id="rId64"/>
    <p:sldId id="1010" r:id="rId65"/>
    <p:sldId id="1028" r:id="rId66"/>
    <p:sldId id="1029" r:id="rId67"/>
    <p:sldId id="1030" r:id="rId68"/>
    <p:sldId id="1031" r:id="rId69"/>
    <p:sldId id="1032" r:id="rId70"/>
    <p:sldId id="1033" r:id="rId71"/>
    <p:sldId id="1034" r:id="rId72"/>
    <p:sldId id="1165" r:id="rId73"/>
    <p:sldId id="1166" r:id="rId74"/>
    <p:sldId id="1167" r:id="rId75"/>
    <p:sldId id="1035" r:id="rId76"/>
    <p:sldId id="1036" r:id="rId77"/>
    <p:sldId id="1037" r:id="rId78"/>
    <p:sldId id="1038" r:id="rId79"/>
    <p:sldId id="1039" r:id="rId80"/>
    <p:sldId id="1040" r:id="rId81"/>
    <p:sldId id="1041" r:id="rId82"/>
    <p:sldId id="1042" r:id="rId83"/>
    <p:sldId id="1201" r:id="rId84"/>
    <p:sldId id="1186" r:id="rId85"/>
    <p:sldId id="1044" r:id="rId86"/>
    <p:sldId id="1045" r:id="rId87"/>
    <p:sldId id="1046" r:id="rId88"/>
    <p:sldId id="1047" r:id="rId89"/>
    <p:sldId id="1048" r:id="rId90"/>
    <p:sldId id="1187" r:id="rId91"/>
    <p:sldId id="1049" r:id="rId92"/>
    <p:sldId id="1050" r:id="rId93"/>
    <p:sldId id="1051" r:id="rId94"/>
    <p:sldId id="1052" r:id="rId95"/>
    <p:sldId id="1053" r:id="rId96"/>
    <p:sldId id="1054" r:id="rId97"/>
    <p:sldId id="1055" r:id="rId98"/>
    <p:sldId id="1056" r:id="rId99"/>
    <p:sldId id="1057" r:id="rId100"/>
    <p:sldId id="1058" r:id="rId101"/>
    <p:sldId id="1059" r:id="rId102"/>
    <p:sldId id="1060" r:id="rId103"/>
    <p:sldId id="1061" r:id="rId104"/>
    <p:sldId id="1168" r:id="rId105"/>
    <p:sldId id="1169" r:id="rId106"/>
    <p:sldId id="1062" r:id="rId107"/>
    <p:sldId id="1064" r:id="rId108"/>
    <p:sldId id="1192" r:id="rId109"/>
    <p:sldId id="1068" r:id="rId110"/>
    <p:sldId id="1069" r:id="rId111"/>
    <p:sldId id="1067" r:id="rId112"/>
    <p:sldId id="1193" r:id="rId113"/>
    <p:sldId id="1194" r:id="rId114"/>
    <p:sldId id="1073" r:id="rId115"/>
    <p:sldId id="1074" r:id="rId116"/>
    <p:sldId id="1075" r:id="rId117"/>
    <p:sldId id="1076" r:id="rId118"/>
    <p:sldId id="1077" r:id="rId119"/>
    <p:sldId id="1195" r:id="rId120"/>
    <p:sldId id="1079" r:id="rId121"/>
    <p:sldId id="1080" r:id="rId122"/>
    <p:sldId id="1081" r:id="rId123"/>
    <p:sldId id="1082" r:id="rId124"/>
    <p:sldId id="1183" r:id="rId125"/>
    <p:sldId id="1181" r:id="rId126"/>
    <p:sldId id="1196" r:id="rId127"/>
    <p:sldId id="1085" r:id="rId128"/>
    <p:sldId id="1182" r:id="rId129"/>
    <p:sldId id="1086" r:id="rId130"/>
    <p:sldId id="1175" r:id="rId131"/>
    <p:sldId id="1176" r:id="rId132"/>
    <p:sldId id="1088" r:id="rId133"/>
    <p:sldId id="1089" r:id="rId134"/>
    <p:sldId id="1090" r:id="rId135"/>
    <p:sldId id="1091" r:id="rId136"/>
    <p:sldId id="1092" r:id="rId137"/>
    <p:sldId id="1093" r:id="rId138"/>
    <p:sldId id="1094" r:id="rId139"/>
    <p:sldId id="1174" r:id="rId140"/>
    <p:sldId id="1177" r:id="rId141"/>
    <p:sldId id="1178" r:id="rId142"/>
    <p:sldId id="1179" r:id="rId143"/>
    <p:sldId id="1180" r:id="rId144"/>
    <p:sldId id="1096" r:id="rId145"/>
    <p:sldId id="1097" r:id="rId146"/>
    <p:sldId id="1098" r:id="rId147"/>
    <p:sldId id="1099" r:id="rId148"/>
    <p:sldId id="1100" r:id="rId149"/>
    <p:sldId id="1101" r:id="rId150"/>
    <p:sldId id="1102" r:id="rId151"/>
    <p:sldId id="1103" r:id="rId152"/>
    <p:sldId id="1156" r:id="rId153"/>
    <p:sldId id="1104" r:id="rId154"/>
    <p:sldId id="1105" r:id="rId155"/>
    <p:sldId id="1106" r:id="rId156"/>
    <p:sldId id="1107" r:id="rId157"/>
    <p:sldId id="1108" r:id="rId158"/>
    <p:sldId id="1109" r:id="rId159"/>
    <p:sldId id="1111" r:id="rId160"/>
    <p:sldId id="1112" r:id="rId161"/>
    <p:sldId id="1113" r:id="rId162"/>
    <p:sldId id="1114" r:id="rId163"/>
    <p:sldId id="1115" r:id="rId164"/>
    <p:sldId id="1116" r:id="rId165"/>
    <p:sldId id="1117" r:id="rId166"/>
    <p:sldId id="1118" r:id="rId167"/>
    <p:sldId id="1119" r:id="rId168"/>
    <p:sldId id="1095" r:id="rId169"/>
    <p:sldId id="1121" r:id="rId170"/>
    <p:sldId id="1122" r:id="rId171"/>
    <p:sldId id="1123" r:id="rId172"/>
    <p:sldId id="1124" r:id="rId173"/>
    <p:sldId id="1157" r:id="rId174"/>
    <p:sldId id="1158" r:id="rId175"/>
    <p:sldId id="1159" r:id="rId176"/>
    <p:sldId id="1161" r:id="rId177"/>
    <p:sldId id="1162" r:id="rId178"/>
    <p:sldId id="1163" r:id="rId179"/>
    <p:sldId id="1125" r:id="rId180"/>
    <p:sldId id="1126" r:id="rId181"/>
    <p:sldId id="1127" r:id="rId182"/>
    <p:sldId id="1128" r:id="rId183"/>
    <p:sldId id="1129" r:id="rId184"/>
    <p:sldId id="1130" r:id="rId185"/>
    <p:sldId id="1131" r:id="rId186"/>
    <p:sldId id="1133" r:id="rId187"/>
    <p:sldId id="1170" r:id="rId188"/>
    <p:sldId id="1134" r:id="rId189"/>
    <p:sldId id="1135" r:id="rId190"/>
    <p:sldId id="1136" r:id="rId191"/>
    <p:sldId id="1137" r:id="rId192"/>
    <p:sldId id="1138" r:id="rId193"/>
    <p:sldId id="1139" r:id="rId194"/>
    <p:sldId id="1171" r:id="rId195"/>
    <p:sldId id="1143" r:id="rId196"/>
    <p:sldId id="1144" r:id="rId197"/>
    <p:sldId id="1146" r:id="rId198"/>
    <p:sldId id="1147" r:id="rId199"/>
    <p:sldId id="1148" r:id="rId200"/>
    <p:sldId id="1149" r:id="rId201"/>
    <p:sldId id="1172" r:id="rId202"/>
    <p:sldId id="1150" r:id="rId203"/>
    <p:sldId id="1173" r:id="rId204"/>
    <p:sldId id="1189" r:id="rId205"/>
    <p:sldId id="1190" r:id="rId206"/>
    <p:sldId id="1184" r:id="rId207"/>
    <p:sldId id="1197" r:id="rId208"/>
    <p:sldId id="1198" r:id="rId209"/>
    <p:sldId id="1199" r:id="rId210"/>
    <p:sldId id="1202" r:id="rId211"/>
    <p:sldId id="1203" r:id="rId212"/>
  </p:sldIdLst>
  <p:sldSz cx="9144000" cy="6858000" type="screen4x3"/>
  <p:notesSz cx="6858000" cy="9144000"/>
  <p:embeddedFontLst>
    <p:embeddedFont>
      <p:font typeface="Arial Unicode MS" panose="02010600030101010101" charset="-122"/>
      <p:regular r:id="rId215"/>
    </p:embeddedFont>
    <p:embeddedFont>
      <p:font typeface="PMingLiU" panose="02010600030101010101" charset="-120"/>
      <p:regular r:id="rId216"/>
    </p:embeddedFont>
    <p:embeddedFont>
      <p:font typeface="Arial Black" panose="020B0A04020102020204" pitchFamily="34" charset="0"/>
      <p:bold r:id="rId217"/>
    </p:embeddedFont>
    <p:embeddedFont>
      <p:font typeface="Calibri" panose="020F0502020204030204" pitchFamily="34" charset="0"/>
      <p:regular r:id="rId218"/>
      <p:bold r:id="rId219"/>
      <p:italic r:id="rId220"/>
      <p:boldItalic r:id="rId221"/>
    </p:embeddedFont>
    <p:embeddedFont>
      <p:font typeface="Cambria" panose="02040503050406030204" pitchFamily="18" charset="0"/>
      <p:regular r:id="rId222"/>
      <p:bold r:id="rId223"/>
      <p:italic r:id="rId224"/>
      <p:boldItalic r:id="rId225"/>
    </p:embeddedFont>
    <p:embeddedFont>
      <p:font typeface="Cambria Math" panose="02040503050406030204" pitchFamily="18" charset="0"/>
      <p:regular r:id="rId226"/>
    </p:embeddedFont>
    <p:embeddedFont>
      <p:font typeface="Comic Sans MS" panose="030F0702030302020204" pitchFamily="66" charset="0"/>
      <p:regular r:id="rId227"/>
      <p:bold r:id="rId228"/>
      <p:italic r:id="rId229"/>
      <p:boldItalic r:id="rId230"/>
    </p:embeddedFont>
    <p:embeddedFont>
      <p:font typeface="Euclid Symbol" panose="05050102010706020507" pitchFamily="18" charset="2"/>
      <p:regular r:id="rId231"/>
      <p:bold r:id="rId232"/>
      <p:italic r:id="rId233"/>
      <p:boldItalic r:id="rId234"/>
    </p:embeddedFont>
    <p:embeddedFont>
      <p:font typeface="Lucida Sans Unicode" panose="020B0602030504020204" pitchFamily="34" charset="0"/>
      <p:regular r:id="rId235"/>
    </p:embeddedFont>
    <p:embeddedFont>
      <p:font typeface="MS PGothic" panose="020B0600070205080204" pitchFamily="34" charset="-128"/>
      <p:regular r:id="rId236"/>
    </p:embeddedFont>
    <p:embeddedFont>
      <p:font typeface="Tahoma" panose="020B0604030504040204" pitchFamily="34" charset="0"/>
      <p:regular r:id="rId237"/>
      <p:bold r:id="rId238"/>
    </p:embeddedFont>
    <p:embeddedFont>
      <p:font typeface="Trebuchet MS" panose="020B0603020202020204" pitchFamily="34" charset="0"/>
      <p:regular r:id="rId239"/>
      <p:bold r:id="rId240"/>
      <p:italic r:id="rId241"/>
      <p:boldItalic r:id="rId242"/>
    </p:embeddedFont>
    <p:embeddedFont>
      <p:font typeface="Verdana" panose="020B0604030504040204" pitchFamily="34" charset="0"/>
      <p:regular r:id="rId243"/>
      <p:bold r:id="rId244"/>
      <p:italic r:id="rId245"/>
      <p:boldItalic r:id="rId246"/>
    </p:embeddedFont>
    <p:embeddedFont>
      <p:font typeface="方正兰亭中黑_GBK" panose="02000000000000000000" pitchFamily="2" charset="-122"/>
      <p:regular r:id="rId247"/>
    </p:embeddedFont>
    <p:embeddedFont>
      <p:font typeface="黑体" panose="02010609060101010101" pitchFamily="49" charset="-122"/>
      <p:regular r:id="rId248"/>
    </p:embeddedFont>
    <p:embeddedFont>
      <p:font typeface="微软雅黑" panose="020B0503020204020204" pitchFamily="34" charset="-122"/>
      <p:regular r:id="rId249"/>
      <p:bold r:id="rId250"/>
    </p:embeddedFont>
  </p:embeddedFontLst>
  <p:defaultTextStyle>
    <a:defPPr>
      <a:defRPr lang="zh-CN"/>
    </a:defPPr>
    <a:lvl1pPr algn="ctr" rtl="0" fontAlgn="base">
      <a:spcBef>
        <a:spcPct val="0"/>
      </a:spcBef>
      <a:spcAft>
        <a:spcPct val="0"/>
      </a:spcAft>
      <a:defRPr b="1" kern="1200">
        <a:solidFill>
          <a:schemeClr val="tx1"/>
        </a:solidFill>
        <a:latin typeface="Verdana" pitchFamily="34" charset="0"/>
        <a:ea typeface="宋体" pitchFamily="2" charset="-122"/>
        <a:cs typeface="+mn-cs"/>
      </a:defRPr>
    </a:lvl1pPr>
    <a:lvl2pPr marL="457200" algn="ctr" rtl="0" fontAlgn="base">
      <a:spcBef>
        <a:spcPct val="0"/>
      </a:spcBef>
      <a:spcAft>
        <a:spcPct val="0"/>
      </a:spcAft>
      <a:defRPr b="1" kern="1200">
        <a:solidFill>
          <a:schemeClr val="tx1"/>
        </a:solidFill>
        <a:latin typeface="Verdana" pitchFamily="34" charset="0"/>
        <a:ea typeface="宋体" pitchFamily="2" charset="-122"/>
        <a:cs typeface="+mn-cs"/>
      </a:defRPr>
    </a:lvl2pPr>
    <a:lvl3pPr marL="914400" algn="ctr" rtl="0" fontAlgn="base">
      <a:spcBef>
        <a:spcPct val="0"/>
      </a:spcBef>
      <a:spcAft>
        <a:spcPct val="0"/>
      </a:spcAft>
      <a:defRPr b="1" kern="1200">
        <a:solidFill>
          <a:schemeClr val="tx1"/>
        </a:solidFill>
        <a:latin typeface="Verdana" pitchFamily="34" charset="0"/>
        <a:ea typeface="宋体" pitchFamily="2" charset="-122"/>
        <a:cs typeface="+mn-cs"/>
      </a:defRPr>
    </a:lvl3pPr>
    <a:lvl4pPr marL="1371600" algn="ctr" rtl="0" fontAlgn="base">
      <a:spcBef>
        <a:spcPct val="0"/>
      </a:spcBef>
      <a:spcAft>
        <a:spcPct val="0"/>
      </a:spcAft>
      <a:defRPr b="1" kern="1200">
        <a:solidFill>
          <a:schemeClr val="tx1"/>
        </a:solidFill>
        <a:latin typeface="Verdana" pitchFamily="34" charset="0"/>
        <a:ea typeface="宋体" pitchFamily="2" charset="-122"/>
        <a:cs typeface="+mn-cs"/>
      </a:defRPr>
    </a:lvl4pPr>
    <a:lvl5pPr marL="1828800" algn="ctr" rtl="0" fontAlgn="base">
      <a:spcBef>
        <a:spcPct val="0"/>
      </a:spcBef>
      <a:spcAft>
        <a:spcPct val="0"/>
      </a:spcAft>
      <a:defRPr b="1" kern="1200">
        <a:solidFill>
          <a:schemeClr val="tx1"/>
        </a:solidFill>
        <a:latin typeface="Verdana" pitchFamily="34" charset="0"/>
        <a:ea typeface="宋体" pitchFamily="2" charset="-122"/>
        <a:cs typeface="+mn-cs"/>
      </a:defRPr>
    </a:lvl5pPr>
    <a:lvl6pPr marL="2286000" algn="l" defTabSz="914400" rtl="0" eaLnBrk="1" latinLnBrk="0" hangingPunct="1">
      <a:defRPr b="1" kern="1200">
        <a:solidFill>
          <a:schemeClr val="tx1"/>
        </a:solidFill>
        <a:latin typeface="Verdana" pitchFamily="34" charset="0"/>
        <a:ea typeface="宋体" pitchFamily="2" charset="-122"/>
        <a:cs typeface="+mn-cs"/>
      </a:defRPr>
    </a:lvl6pPr>
    <a:lvl7pPr marL="2743200" algn="l" defTabSz="914400" rtl="0" eaLnBrk="1" latinLnBrk="0" hangingPunct="1">
      <a:defRPr b="1" kern="1200">
        <a:solidFill>
          <a:schemeClr val="tx1"/>
        </a:solidFill>
        <a:latin typeface="Verdana" pitchFamily="34" charset="0"/>
        <a:ea typeface="宋体" pitchFamily="2" charset="-122"/>
        <a:cs typeface="+mn-cs"/>
      </a:defRPr>
    </a:lvl7pPr>
    <a:lvl8pPr marL="3200400" algn="l" defTabSz="914400" rtl="0" eaLnBrk="1" latinLnBrk="0" hangingPunct="1">
      <a:defRPr b="1" kern="1200">
        <a:solidFill>
          <a:schemeClr val="tx1"/>
        </a:solidFill>
        <a:latin typeface="Verdana" pitchFamily="34" charset="0"/>
        <a:ea typeface="宋体" pitchFamily="2" charset="-122"/>
        <a:cs typeface="+mn-cs"/>
      </a:defRPr>
    </a:lvl8pPr>
    <a:lvl9pPr marL="3657600" algn="l" defTabSz="914400" rtl="0" eaLnBrk="1" latinLnBrk="0" hangingPunct="1">
      <a:defRPr b="1"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1557AE"/>
    <a:srgbClr val="003399"/>
    <a:srgbClr val="F9FCFE"/>
    <a:srgbClr val="FF9933"/>
    <a:srgbClr val="FFFFE7"/>
    <a:srgbClr val="FFFFCC"/>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84068" autoAdjust="0"/>
  </p:normalViewPr>
  <p:slideViewPr>
    <p:cSldViewPr>
      <p:cViewPr varScale="1">
        <p:scale>
          <a:sx n="111" d="100"/>
          <a:sy n="111" d="100"/>
        </p:scale>
        <p:origin x="1545" y="45"/>
      </p:cViewPr>
      <p:guideLst>
        <p:guide orient="horz" pos="2160"/>
        <p:guide pos="2880"/>
      </p:guideLst>
    </p:cSldViewPr>
  </p:slideViewPr>
  <p:outlineViewPr>
    <p:cViewPr>
      <p:scale>
        <a:sx n="33" d="100"/>
        <a:sy n="33" d="100"/>
      </p:scale>
      <p:origin x="0" y="-102272"/>
    </p:cViewPr>
  </p:outlineViewPr>
  <p:notesTextViewPr>
    <p:cViewPr>
      <p:scale>
        <a:sx n="100" d="100"/>
        <a:sy n="100" d="100"/>
      </p:scale>
      <p:origin x="0" y="0"/>
    </p:cViewPr>
  </p:notesTextViewPr>
  <p:sorterViewPr>
    <p:cViewPr>
      <p:scale>
        <a:sx n="66" d="100"/>
        <a:sy n="66" d="100"/>
      </p:scale>
      <p:origin x="0" y="108"/>
    </p:cViewPr>
  </p:sorterViewPr>
  <p:notesViewPr>
    <p:cSldViewPr>
      <p:cViewPr varScale="1">
        <p:scale>
          <a:sx n="57" d="100"/>
          <a:sy n="57" d="100"/>
        </p:scale>
        <p:origin x="-1836" y="-96"/>
      </p:cViewPr>
      <p:guideLst>
        <p:guide orient="horz" pos="2880"/>
        <p:guide pos="216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2.fntdata"/><Relationship Id="rId247" Type="http://schemas.openxmlformats.org/officeDocument/2006/relationships/font" Target="fonts/font3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2.fntdata"/><Relationship Id="rId237" Type="http://schemas.openxmlformats.org/officeDocument/2006/relationships/font" Target="fonts/font2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13.fntdata"/><Relationship Id="rId248" Type="http://schemas.openxmlformats.org/officeDocument/2006/relationships/font" Target="fonts/font3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3.fntdata"/><Relationship Id="rId6" Type="http://schemas.openxmlformats.org/officeDocument/2006/relationships/slide" Target="slides/slide5.xml"/><Relationship Id="rId238" Type="http://schemas.openxmlformats.org/officeDocument/2006/relationships/font" Target="fonts/font24.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14.fntdata"/><Relationship Id="rId249" Type="http://schemas.openxmlformats.org/officeDocument/2006/relationships/font" Target="fonts/font35.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4.fntdata"/><Relationship Id="rId239" Type="http://schemas.openxmlformats.org/officeDocument/2006/relationships/font" Target="fonts/font25.fntdata"/><Relationship Id="rId250" Type="http://schemas.openxmlformats.org/officeDocument/2006/relationships/font" Target="fonts/font36.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15.fntdata"/><Relationship Id="rId240" Type="http://schemas.openxmlformats.org/officeDocument/2006/relationships/font" Target="fonts/font26.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5.fntdata"/><Relationship Id="rId230" Type="http://schemas.openxmlformats.org/officeDocument/2006/relationships/font" Target="fonts/font16.fntdata"/><Relationship Id="rId251"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font" Target="fonts/font6.fntdata"/><Relationship Id="rId241" Type="http://schemas.openxmlformats.org/officeDocument/2006/relationships/font" Target="fonts/font2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font" Target="fonts/font17.fntdata"/><Relationship Id="rId252"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7.fntdata"/><Relationship Id="rId242" Type="http://schemas.openxmlformats.org/officeDocument/2006/relationships/font" Target="fonts/font28.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18.fntdata"/><Relationship Id="rId253"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font" Target="fonts/font8.fntdata"/><Relationship Id="rId243" Type="http://schemas.openxmlformats.org/officeDocument/2006/relationships/font" Target="fonts/font2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19.fntdata"/><Relationship Id="rId254"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font" Target="fonts/font9.fntdata"/><Relationship Id="rId244" Type="http://schemas.openxmlformats.org/officeDocument/2006/relationships/font" Target="fonts/font30.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notesMaster" Target="notesMasters/notesMaster1.xml"/><Relationship Id="rId234"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font" Target="fonts/font10.fntdata"/><Relationship Id="rId245" Type="http://schemas.openxmlformats.org/officeDocument/2006/relationships/font" Target="fonts/font31.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handoutMaster" Target="handoutMasters/handoutMaster1.xml"/><Relationship Id="rId235" Type="http://schemas.openxmlformats.org/officeDocument/2006/relationships/font" Target="fonts/font21.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font" Target="fonts/font11.fntdata"/><Relationship Id="rId246" Type="http://schemas.openxmlformats.org/officeDocument/2006/relationships/font" Target="fonts/font32.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font" Target="fonts/font1.fntdata"/><Relationship Id="rId236" Type="http://schemas.openxmlformats.org/officeDocument/2006/relationships/font" Target="fonts/font22.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b="0">
                <a:latin typeface="Arial" charset="0"/>
              </a:defRPr>
            </a:lvl1pPr>
          </a:lstStyle>
          <a:p>
            <a:pPr>
              <a:defRPr/>
            </a:pPr>
            <a:endParaRPr lang="en-US" altLang="zh-CN"/>
          </a:p>
        </p:txBody>
      </p:sp>
      <p:sp>
        <p:nvSpPr>
          <p:cNvPr id="696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latin typeface="Arial" charset="0"/>
              </a:defRPr>
            </a:lvl1pPr>
          </a:lstStyle>
          <a:p>
            <a:pPr>
              <a:defRPr/>
            </a:pPr>
            <a:endParaRPr lang="en-US" altLang="zh-CN"/>
          </a:p>
        </p:txBody>
      </p:sp>
      <p:sp>
        <p:nvSpPr>
          <p:cNvPr id="696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b="0">
                <a:latin typeface="Arial" charset="0"/>
              </a:defRPr>
            </a:lvl1pPr>
          </a:lstStyle>
          <a:p>
            <a:pPr>
              <a:defRPr/>
            </a:pPr>
            <a:endParaRPr lang="en-US" altLang="zh-CN"/>
          </a:p>
        </p:txBody>
      </p:sp>
      <p:sp>
        <p:nvSpPr>
          <p:cNvPr id="696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a:latin typeface="Arial" charset="0"/>
              </a:defRPr>
            </a:lvl1pPr>
          </a:lstStyle>
          <a:p>
            <a:pPr>
              <a:defRPr/>
            </a:pPr>
            <a:fld id="{4C795F8D-C088-4BBF-BAEE-785997BBC821}" type="slidenum">
              <a:rPr lang="en-US" altLang="zh-CN"/>
              <a:t>‹#›</a:t>
            </a:fld>
            <a:endParaRPr lang="en-US" altLang="zh-CN"/>
          </a:p>
        </p:txBody>
      </p:sp>
    </p:spTree>
    <p:extLst>
      <p:ext uri="{BB962C8B-B14F-4D97-AF65-F5344CB8AC3E}">
        <p14:creationId xmlns:p14="http://schemas.microsoft.com/office/powerpoint/2010/main" val="1852334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b="0">
                <a:latin typeface="Arial" charset="0"/>
              </a:defRPr>
            </a:lvl1pPr>
          </a:lstStyle>
          <a:p>
            <a:pPr>
              <a:defRPr/>
            </a:pPr>
            <a:endParaRPr lang="en-US" altLang="zh-CN"/>
          </a:p>
        </p:txBody>
      </p:sp>
      <p:sp>
        <p:nvSpPr>
          <p:cNvPr id="15155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latin typeface="Arial" charset="0"/>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5155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b="0">
                <a:latin typeface="Arial" charset="0"/>
              </a:defRPr>
            </a:lvl1pPr>
          </a:lstStyle>
          <a:p>
            <a:pPr>
              <a:defRPr/>
            </a:pPr>
            <a:endParaRPr lang="en-US" altLang="zh-CN"/>
          </a:p>
        </p:txBody>
      </p:sp>
      <p:sp>
        <p:nvSpPr>
          <p:cNvPr id="15155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a:latin typeface="Arial" charset="0"/>
              </a:defRPr>
            </a:lvl1pPr>
          </a:lstStyle>
          <a:p>
            <a:pPr>
              <a:defRPr/>
            </a:pPr>
            <a:fld id="{369135CF-D8C8-4F09-8922-9EC00465A5F6}" type="slidenum">
              <a:rPr lang="en-US" altLang="zh-CN"/>
              <a:t>‹#›</a:t>
            </a:fld>
            <a:endParaRPr lang="en-US" altLang="zh-CN"/>
          </a:p>
        </p:txBody>
      </p:sp>
    </p:spTree>
    <p:extLst>
      <p:ext uri="{BB962C8B-B14F-4D97-AF65-F5344CB8AC3E}">
        <p14:creationId xmlns:p14="http://schemas.microsoft.com/office/powerpoint/2010/main" val="39587541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smtClean="0"/>
              <a:pPr>
                <a:defRPr/>
              </a:pPr>
              <a:t>1</a:t>
            </a:fld>
            <a:endParaRPr lang="zh-CN" altLang="en-US" dirty="0"/>
          </a:p>
        </p:txBody>
      </p:sp>
    </p:spTree>
    <p:extLst>
      <p:ext uri="{BB962C8B-B14F-4D97-AF65-F5344CB8AC3E}">
        <p14:creationId xmlns:p14="http://schemas.microsoft.com/office/powerpoint/2010/main" val="3666377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645675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108</a:t>
            </a:fld>
            <a:endParaRPr lang="zh-CN" altLang="en-US" dirty="0">
              <a:solidFill>
                <a:prstClr val="white"/>
              </a:solidFill>
            </a:endParaRPr>
          </a:p>
        </p:txBody>
      </p:sp>
    </p:spTree>
    <p:extLst>
      <p:ext uri="{BB962C8B-B14F-4D97-AF65-F5344CB8AC3E}">
        <p14:creationId xmlns:p14="http://schemas.microsoft.com/office/powerpoint/2010/main" val="1009350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272169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557321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111</a:t>
            </a:fld>
            <a:endParaRPr lang="zh-CN" altLang="en-US" dirty="0">
              <a:solidFill>
                <a:prstClr val="white"/>
              </a:solidFill>
            </a:endParaRPr>
          </a:p>
        </p:txBody>
      </p:sp>
    </p:spTree>
    <p:extLst>
      <p:ext uri="{BB962C8B-B14F-4D97-AF65-F5344CB8AC3E}">
        <p14:creationId xmlns:p14="http://schemas.microsoft.com/office/powerpoint/2010/main" val="14415094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112</a:t>
            </a:fld>
            <a:endParaRPr lang="zh-CN" altLang="en-US" dirty="0">
              <a:solidFill>
                <a:prstClr val="white"/>
              </a:solidFill>
            </a:endParaRPr>
          </a:p>
        </p:txBody>
      </p:sp>
    </p:spTree>
    <p:extLst>
      <p:ext uri="{BB962C8B-B14F-4D97-AF65-F5344CB8AC3E}">
        <p14:creationId xmlns:p14="http://schemas.microsoft.com/office/powerpoint/2010/main" val="28892548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113</a:t>
            </a:fld>
            <a:endParaRPr lang="zh-CN" altLang="en-US" dirty="0">
              <a:solidFill>
                <a:prstClr val="white"/>
              </a:solidFill>
            </a:endParaRPr>
          </a:p>
        </p:txBody>
      </p:sp>
    </p:spTree>
    <p:extLst>
      <p:ext uri="{BB962C8B-B14F-4D97-AF65-F5344CB8AC3E}">
        <p14:creationId xmlns:p14="http://schemas.microsoft.com/office/powerpoint/2010/main" val="34710479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023604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60015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503730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72721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820441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946916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119</a:t>
            </a:fld>
            <a:endParaRPr lang="zh-CN" altLang="en-US" dirty="0">
              <a:solidFill>
                <a:prstClr val="white"/>
              </a:solidFill>
            </a:endParaRPr>
          </a:p>
        </p:txBody>
      </p:sp>
    </p:spTree>
    <p:extLst>
      <p:ext uri="{BB962C8B-B14F-4D97-AF65-F5344CB8AC3E}">
        <p14:creationId xmlns:p14="http://schemas.microsoft.com/office/powerpoint/2010/main" val="12784958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46637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244050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606817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746295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124</a:t>
            </a:fld>
            <a:endParaRPr lang="zh-CN" altLang="en-US" dirty="0">
              <a:solidFill>
                <a:prstClr val="white"/>
              </a:solidFill>
            </a:endParaRPr>
          </a:p>
        </p:txBody>
      </p:sp>
    </p:spTree>
    <p:extLst>
      <p:ext uri="{BB962C8B-B14F-4D97-AF65-F5344CB8AC3E}">
        <p14:creationId xmlns:p14="http://schemas.microsoft.com/office/powerpoint/2010/main" val="7530895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125</a:t>
            </a:fld>
            <a:endParaRPr lang="zh-CN" altLang="en-US" dirty="0">
              <a:solidFill>
                <a:prstClr val="white"/>
              </a:solidFill>
            </a:endParaRPr>
          </a:p>
        </p:txBody>
      </p:sp>
    </p:spTree>
    <p:extLst>
      <p:ext uri="{BB962C8B-B14F-4D97-AF65-F5344CB8AC3E}">
        <p14:creationId xmlns:p14="http://schemas.microsoft.com/office/powerpoint/2010/main" val="7530895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126</a:t>
            </a:fld>
            <a:endParaRPr lang="zh-CN" altLang="en-US" dirty="0">
              <a:solidFill>
                <a:prstClr val="white"/>
              </a:solidFill>
            </a:endParaRPr>
          </a:p>
        </p:txBody>
      </p:sp>
    </p:spTree>
    <p:extLst>
      <p:ext uri="{BB962C8B-B14F-4D97-AF65-F5344CB8AC3E}">
        <p14:creationId xmlns:p14="http://schemas.microsoft.com/office/powerpoint/2010/main" val="31041694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7975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749424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199675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037680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130</a:t>
            </a:fld>
            <a:endParaRPr lang="zh-CN" altLang="en-US" dirty="0">
              <a:solidFill>
                <a:prstClr val="white"/>
              </a:solidFill>
            </a:endParaRPr>
          </a:p>
        </p:txBody>
      </p:sp>
    </p:spTree>
    <p:extLst>
      <p:ext uri="{BB962C8B-B14F-4D97-AF65-F5344CB8AC3E}">
        <p14:creationId xmlns:p14="http://schemas.microsoft.com/office/powerpoint/2010/main" val="3775424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131</a:t>
            </a:fld>
            <a:endParaRPr lang="zh-CN" altLang="en-US" dirty="0">
              <a:solidFill>
                <a:prstClr val="white"/>
              </a:solidFill>
            </a:endParaRPr>
          </a:p>
        </p:txBody>
      </p:sp>
    </p:spTree>
    <p:extLst>
      <p:ext uri="{BB962C8B-B14F-4D97-AF65-F5344CB8AC3E}">
        <p14:creationId xmlns:p14="http://schemas.microsoft.com/office/powerpoint/2010/main" val="29434026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07384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465599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16180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339932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837430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65723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550153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689089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139</a:t>
            </a:fld>
            <a:endParaRPr lang="zh-CN" altLang="en-US" dirty="0">
              <a:solidFill>
                <a:prstClr val="white"/>
              </a:solidFill>
            </a:endParaRPr>
          </a:p>
        </p:txBody>
      </p:sp>
    </p:spTree>
    <p:extLst>
      <p:ext uri="{BB962C8B-B14F-4D97-AF65-F5344CB8AC3E}">
        <p14:creationId xmlns:p14="http://schemas.microsoft.com/office/powerpoint/2010/main" val="15383012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0136036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985221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508212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616325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05501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166357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02675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35814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621624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6533150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101907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0566693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372600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58859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093059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04329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8640191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4428245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61101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9466915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3540108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9439735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2805351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731138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9840072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9830079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5440703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6836916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40564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78479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734775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168</a:t>
            </a:fld>
            <a:endParaRPr lang="zh-CN" altLang="en-US" dirty="0">
              <a:solidFill>
                <a:prstClr val="white"/>
              </a:solidFill>
            </a:endParaRPr>
          </a:p>
        </p:txBody>
      </p:sp>
    </p:spTree>
    <p:extLst>
      <p:ext uri="{BB962C8B-B14F-4D97-AF65-F5344CB8AC3E}">
        <p14:creationId xmlns:p14="http://schemas.microsoft.com/office/powerpoint/2010/main" val="334243560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3663495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863403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9845776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576814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3373287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0537413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505074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217535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82190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183284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991153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7773737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0676829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666442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5788346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57019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118801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0477358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723935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74846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0317158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7315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308531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886680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3363147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6874004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349522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194</a:t>
            </a:fld>
            <a:endParaRPr lang="zh-CN" altLang="en-US" dirty="0">
              <a:solidFill>
                <a:prstClr val="white"/>
              </a:solidFill>
            </a:endParaRPr>
          </a:p>
        </p:txBody>
      </p:sp>
    </p:spTree>
    <p:extLst>
      <p:ext uri="{BB962C8B-B14F-4D97-AF65-F5344CB8AC3E}">
        <p14:creationId xmlns:p14="http://schemas.microsoft.com/office/powerpoint/2010/main" val="368496144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738453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9879019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77893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8947406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0454583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2148222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5729578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201</a:t>
            </a:fld>
            <a:endParaRPr lang="zh-CN" altLang="en-US" dirty="0">
              <a:solidFill>
                <a:prstClr val="white"/>
              </a:solidFill>
            </a:endParaRPr>
          </a:p>
        </p:txBody>
      </p:sp>
    </p:spTree>
    <p:extLst>
      <p:ext uri="{BB962C8B-B14F-4D97-AF65-F5344CB8AC3E}">
        <p14:creationId xmlns:p14="http://schemas.microsoft.com/office/powerpoint/2010/main" val="336534962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0259010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203</a:t>
            </a:fld>
            <a:endParaRPr lang="zh-CN" altLang="en-US" dirty="0">
              <a:solidFill>
                <a:prstClr val="white"/>
              </a:solidFill>
            </a:endParaRPr>
          </a:p>
        </p:txBody>
      </p:sp>
    </p:spTree>
    <p:extLst>
      <p:ext uri="{BB962C8B-B14F-4D97-AF65-F5344CB8AC3E}">
        <p14:creationId xmlns:p14="http://schemas.microsoft.com/office/powerpoint/2010/main" val="72283229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204</a:t>
            </a:fld>
            <a:endParaRPr lang="zh-CN" altLang="en-US" dirty="0">
              <a:solidFill>
                <a:prstClr val="white"/>
              </a:solidFill>
            </a:endParaRPr>
          </a:p>
        </p:txBody>
      </p:sp>
    </p:spTree>
    <p:extLst>
      <p:ext uri="{BB962C8B-B14F-4D97-AF65-F5344CB8AC3E}">
        <p14:creationId xmlns:p14="http://schemas.microsoft.com/office/powerpoint/2010/main" val="418920673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205</a:t>
            </a:fld>
            <a:endParaRPr lang="zh-CN" altLang="en-US" dirty="0">
              <a:solidFill>
                <a:prstClr val="white"/>
              </a:solidFill>
            </a:endParaRPr>
          </a:p>
        </p:txBody>
      </p:sp>
    </p:spTree>
    <p:extLst>
      <p:ext uri="{BB962C8B-B14F-4D97-AF65-F5344CB8AC3E}">
        <p14:creationId xmlns:p14="http://schemas.microsoft.com/office/powerpoint/2010/main" val="20405314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206</a:t>
            </a:fld>
            <a:endParaRPr lang="zh-CN" altLang="en-US" dirty="0">
              <a:solidFill>
                <a:prstClr val="white"/>
              </a:solidFill>
            </a:endParaRPr>
          </a:p>
        </p:txBody>
      </p:sp>
    </p:spTree>
    <p:extLst>
      <p:ext uri="{BB962C8B-B14F-4D97-AF65-F5344CB8AC3E}">
        <p14:creationId xmlns:p14="http://schemas.microsoft.com/office/powerpoint/2010/main" val="337031914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207</a:t>
            </a:fld>
            <a:endParaRPr lang="zh-CN" altLang="en-US" dirty="0">
              <a:solidFill>
                <a:prstClr val="white"/>
              </a:solidFill>
            </a:endParaRPr>
          </a:p>
        </p:txBody>
      </p:sp>
    </p:spTree>
    <p:extLst>
      <p:ext uri="{BB962C8B-B14F-4D97-AF65-F5344CB8AC3E}">
        <p14:creationId xmlns:p14="http://schemas.microsoft.com/office/powerpoint/2010/main" val="1376877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p:spPr>
        <p:txBody>
          <a:bodyPr/>
          <a:lstStyle/>
          <a:p>
            <a:endParaRPr lang="zh-CN" altLang="en-US"/>
          </a:p>
        </p:txBody>
      </p:sp>
      <p:sp>
        <p:nvSpPr>
          <p:cNvPr id="16388"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63B6C726-0BDB-4667-B715-8D687C1E3651}" type="slidenum">
              <a:rPr lang="en-US" altLang="zh-CN" b="0" smtClean="0">
                <a:latin typeface="Arial" charset="0"/>
              </a:rPr>
              <a:t>2</a:t>
            </a:fld>
            <a:endParaRPr lang="en-US" altLang="zh-CN" b="0">
              <a:latin typeface="Arial" charset="0"/>
            </a:endParaRPr>
          </a:p>
        </p:txBody>
      </p:sp>
    </p:spTree>
    <p:extLst>
      <p:ext uri="{BB962C8B-B14F-4D97-AF65-F5344CB8AC3E}">
        <p14:creationId xmlns:p14="http://schemas.microsoft.com/office/powerpoint/2010/main" val="2569651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366764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208</a:t>
            </a:fld>
            <a:endParaRPr lang="zh-CN" altLang="en-US" dirty="0">
              <a:solidFill>
                <a:prstClr val="white"/>
              </a:solidFill>
            </a:endParaRPr>
          </a:p>
        </p:txBody>
      </p:sp>
    </p:spTree>
    <p:extLst>
      <p:ext uri="{BB962C8B-B14F-4D97-AF65-F5344CB8AC3E}">
        <p14:creationId xmlns:p14="http://schemas.microsoft.com/office/powerpoint/2010/main" val="193583331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209</a:t>
            </a:fld>
            <a:endParaRPr lang="zh-CN" altLang="en-US" dirty="0">
              <a:solidFill>
                <a:prstClr val="white"/>
              </a:solidFill>
            </a:endParaRPr>
          </a:p>
        </p:txBody>
      </p:sp>
    </p:spTree>
    <p:extLst>
      <p:ext uri="{BB962C8B-B14F-4D97-AF65-F5344CB8AC3E}">
        <p14:creationId xmlns:p14="http://schemas.microsoft.com/office/powerpoint/2010/main" val="17011661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210</a:t>
            </a:fld>
            <a:endParaRPr lang="zh-CN" altLang="en-US" dirty="0">
              <a:solidFill>
                <a:prstClr val="white"/>
              </a:solidFill>
            </a:endParaRPr>
          </a:p>
        </p:txBody>
      </p:sp>
    </p:spTree>
    <p:extLst>
      <p:ext uri="{BB962C8B-B14F-4D97-AF65-F5344CB8AC3E}">
        <p14:creationId xmlns:p14="http://schemas.microsoft.com/office/powerpoint/2010/main" val="25173294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211</a:t>
            </a:fld>
            <a:endParaRPr lang="zh-CN" altLang="en-US" dirty="0">
              <a:solidFill>
                <a:prstClr val="white"/>
              </a:solidFill>
            </a:endParaRPr>
          </a:p>
        </p:txBody>
      </p:sp>
    </p:spTree>
    <p:extLst>
      <p:ext uri="{BB962C8B-B14F-4D97-AF65-F5344CB8AC3E}">
        <p14:creationId xmlns:p14="http://schemas.microsoft.com/office/powerpoint/2010/main" val="2165156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79925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67920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于摘要中</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元词</a:t>
            </a:r>
            <a:r>
              <a:rPr lang="en-US" altLang="zh-CN" sz="1200" b="0" i="0" kern="1200" dirty="0">
                <a:solidFill>
                  <a:schemeClr val="tx1"/>
                </a:solidFill>
                <a:effectLst/>
                <a:latin typeface="+mn-lt"/>
                <a:ea typeface="+mn-ea"/>
                <a:cs typeface="+mn-cs"/>
              </a:rPr>
              <a:t>(n-gram)</a:t>
            </a:r>
            <a:r>
              <a:rPr lang="zh-CN" altLang="en-US" sz="1200" b="0" i="0" kern="1200" dirty="0">
                <a:solidFill>
                  <a:schemeClr val="tx1"/>
                </a:solidFill>
                <a:effectLst/>
                <a:latin typeface="+mn-lt"/>
                <a:ea typeface="+mn-ea"/>
                <a:cs typeface="+mn-cs"/>
              </a:rPr>
              <a:t>的共现信息来评价摘要，是一种面向</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元词召回率的评价方法。基本思想为由多个专家分别生成人工摘要，构成标准摘要集，将系统生成的自动摘要与人工生成的标准摘要相对比，通过统计二者之间重叠的基本单元</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元语法、词序列和词对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的数目，来评价摘要的质量。</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9112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971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p:spPr>
        <p:txBody>
          <a:bodyPr/>
          <a:lstStyle/>
          <a:p>
            <a:endParaRPr lang="zh-CN" altLang="en-US"/>
          </a:p>
        </p:txBody>
      </p:sp>
      <p:sp>
        <p:nvSpPr>
          <p:cNvPr id="17412"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196212C-E4B9-4A0B-8212-91A8533B3233}" type="slidenum">
              <a:rPr lang="en-US" altLang="zh-CN" b="0" smtClean="0">
                <a:latin typeface="Arial" charset="0"/>
              </a:rPr>
              <a:t>25</a:t>
            </a:fld>
            <a:endParaRPr lang="en-US" altLang="zh-CN" b="0">
              <a:latin typeface="Arial" charset="0"/>
            </a:endParaRPr>
          </a:p>
        </p:txBody>
      </p:sp>
    </p:spTree>
    <p:extLst>
      <p:ext uri="{BB962C8B-B14F-4D97-AF65-F5344CB8AC3E}">
        <p14:creationId xmlns:p14="http://schemas.microsoft.com/office/powerpoint/2010/main" val="3336762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p:spPr>
        <p:txBody>
          <a:bodyPr/>
          <a:lstStyle/>
          <a:p>
            <a:endParaRPr lang="zh-CN" altLang="en-US"/>
          </a:p>
        </p:txBody>
      </p:sp>
      <p:sp>
        <p:nvSpPr>
          <p:cNvPr id="17412"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196212C-E4B9-4A0B-8212-91A8533B3233}" type="slidenum">
              <a:rPr lang="en-US" altLang="zh-CN" b="0" smtClean="0">
                <a:latin typeface="Arial" charset="0"/>
              </a:rPr>
              <a:t>26</a:t>
            </a:fld>
            <a:endParaRPr lang="en-US" altLang="zh-CN" b="0">
              <a:latin typeface="Arial" charset="0"/>
            </a:endParaRPr>
          </a:p>
        </p:txBody>
      </p:sp>
    </p:spTree>
    <p:extLst>
      <p:ext uri="{BB962C8B-B14F-4D97-AF65-F5344CB8AC3E}">
        <p14:creationId xmlns:p14="http://schemas.microsoft.com/office/powerpoint/2010/main" val="645508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p:spPr>
        <p:txBody>
          <a:bodyPr/>
          <a:lstStyle/>
          <a:p>
            <a:endParaRPr lang="zh-CN" altLang="en-US"/>
          </a:p>
        </p:txBody>
      </p:sp>
      <p:sp>
        <p:nvSpPr>
          <p:cNvPr id="17412"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196212C-E4B9-4A0B-8212-91A8533B3233}" type="slidenum">
              <a:rPr lang="en-US" altLang="zh-CN" b="0" smtClean="0">
                <a:latin typeface="Arial" charset="0"/>
              </a:rPr>
              <a:t>27</a:t>
            </a:fld>
            <a:endParaRPr lang="en-US" altLang="zh-CN" b="0">
              <a:latin typeface="Arial" charset="0"/>
            </a:endParaRPr>
          </a:p>
        </p:txBody>
      </p:sp>
    </p:spTree>
    <p:extLst>
      <p:ext uri="{BB962C8B-B14F-4D97-AF65-F5344CB8AC3E}">
        <p14:creationId xmlns:p14="http://schemas.microsoft.com/office/powerpoint/2010/main" val="3404731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p:spPr>
        <p:txBody>
          <a:bodyPr/>
          <a:lstStyle/>
          <a:p>
            <a:endParaRPr lang="zh-CN" altLang="en-US"/>
          </a:p>
        </p:txBody>
      </p:sp>
      <p:sp>
        <p:nvSpPr>
          <p:cNvPr id="17412"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196212C-E4B9-4A0B-8212-91A8533B3233}" type="slidenum">
              <a:rPr lang="en-US" altLang="zh-CN" b="0" smtClean="0">
                <a:latin typeface="Arial" charset="0"/>
              </a:rPr>
              <a:t>28</a:t>
            </a:fld>
            <a:endParaRPr lang="en-US" altLang="zh-CN" b="0">
              <a:latin typeface="Arial" charset="0"/>
            </a:endParaRPr>
          </a:p>
        </p:txBody>
      </p:sp>
    </p:spTree>
    <p:extLst>
      <p:ext uri="{BB962C8B-B14F-4D97-AF65-F5344CB8AC3E}">
        <p14:creationId xmlns:p14="http://schemas.microsoft.com/office/powerpoint/2010/main" val="2075752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p:spPr>
        <p:txBody>
          <a:bodyPr/>
          <a:lstStyle/>
          <a:p>
            <a:endParaRPr lang="zh-CN" altLang="en-US"/>
          </a:p>
        </p:txBody>
      </p:sp>
      <p:sp>
        <p:nvSpPr>
          <p:cNvPr id="17412"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196212C-E4B9-4A0B-8212-91A8533B3233}" type="slidenum">
              <a:rPr lang="en-US" altLang="zh-CN" b="0" smtClean="0">
                <a:latin typeface="Arial" charset="0"/>
              </a:rPr>
              <a:t>29</a:t>
            </a:fld>
            <a:endParaRPr lang="en-US" altLang="zh-CN" b="0">
              <a:latin typeface="Arial" charset="0"/>
            </a:endParaRPr>
          </a:p>
        </p:txBody>
      </p:sp>
    </p:spTree>
    <p:extLst>
      <p:ext uri="{BB962C8B-B14F-4D97-AF65-F5344CB8AC3E}">
        <p14:creationId xmlns:p14="http://schemas.microsoft.com/office/powerpoint/2010/main" val="3425442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p:spPr>
        <p:txBody>
          <a:bodyPr/>
          <a:lstStyle/>
          <a:p>
            <a:endParaRPr lang="zh-CN" altLang="en-US"/>
          </a:p>
        </p:txBody>
      </p:sp>
      <p:sp>
        <p:nvSpPr>
          <p:cNvPr id="17412"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196212C-E4B9-4A0B-8212-91A8533B3233}" type="slidenum">
              <a:rPr lang="en-US" altLang="zh-CN" b="0" smtClean="0">
                <a:latin typeface="Arial" charset="0"/>
              </a:rPr>
              <a:t>3</a:t>
            </a:fld>
            <a:endParaRPr lang="en-US" altLang="zh-CN" b="0">
              <a:latin typeface="Arial" charset="0"/>
            </a:endParaRPr>
          </a:p>
        </p:txBody>
      </p:sp>
    </p:spTree>
    <p:extLst>
      <p:ext uri="{BB962C8B-B14F-4D97-AF65-F5344CB8AC3E}">
        <p14:creationId xmlns:p14="http://schemas.microsoft.com/office/powerpoint/2010/main" val="3909032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p:spPr>
        <p:txBody>
          <a:bodyPr/>
          <a:lstStyle/>
          <a:p>
            <a:endParaRPr lang="zh-CN" altLang="en-US" dirty="0"/>
          </a:p>
        </p:txBody>
      </p:sp>
      <p:sp>
        <p:nvSpPr>
          <p:cNvPr id="17412"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196212C-E4B9-4A0B-8212-91A8533B3233}" type="slidenum">
              <a:rPr lang="en-US" altLang="zh-CN" b="0" smtClean="0">
                <a:latin typeface="Arial" charset="0"/>
              </a:rPr>
              <a:t>30</a:t>
            </a:fld>
            <a:endParaRPr lang="en-US" altLang="zh-CN" b="0">
              <a:latin typeface="Arial" charset="0"/>
            </a:endParaRPr>
          </a:p>
        </p:txBody>
      </p:sp>
    </p:spTree>
    <p:extLst>
      <p:ext uri="{BB962C8B-B14F-4D97-AF65-F5344CB8AC3E}">
        <p14:creationId xmlns:p14="http://schemas.microsoft.com/office/powerpoint/2010/main" val="2254131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本项目获</a:t>
            </a:r>
            <a:r>
              <a:rPr lang="zh-CN" altLang="en-US" dirty="0"/>
              <a:t>授权发明专利</a:t>
            </a:r>
            <a:r>
              <a:rPr lang="en-US" altLang="zh-CN" dirty="0"/>
              <a:t>25</a:t>
            </a:r>
            <a:r>
              <a:rPr lang="zh-CN" altLang="en-US" dirty="0"/>
              <a:t>项。</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6039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本项目获</a:t>
            </a:r>
            <a:r>
              <a:rPr lang="zh-CN" altLang="en-US" dirty="0"/>
              <a:t>授权发明专利</a:t>
            </a:r>
            <a:r>
              <a:rPr lang="en-US" altLang="zh-CN" dirty="0"/>
              <a:t>25</a:t>
            </a:r>
            <a:r>
              <a:rPr lang="zh-CN" altLang="en-US" dirty="0"/>
              <a:t>项。</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81028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本项目获</a:t>
            </a:r>
            <a:r>
              <a:rPr lang="zh-CN" altLang="en-US" dirty="0"/>
              <a:t>授权发明专利</a:t>
            </a:r>
            <a:r>
              <a:rPr lang="en-US" altLang="zh-CN" dirty="0"/>
              <a:t>25</a:t>
            </a:r>
            <a:r>
              <a:rPr lang="zh-CN" altLang="en-US" dirty="0"/>
              <a:t>项。</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641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本项目获</a:t>
            </a:r>
            <a:r>
              <a:rPr lang="zh-CN" altLang="en-US" dirty="0"/>
              <a:t>授权发明专利</a:t>
            </a:r>
            <a:r>
              <a:rPr lang="en-US" altLang="zh-CN" dirty="0"/>
              <a:t>25</a:t>
            </a:r>
            <a:r>
              <a:rPr lang="zh-CN" altLang="en-US" dirty="0"/>
              <a:t>项。</a:t>
            </a:r>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42</a:t>
            </a:fld>
            <a:endParaRPr lang="zh-CN" altLang="en-US" dirty="0">
              <a:solidFill>
                <a:prstClr val="white"/>
              </a:solidFill>
            </a:endParaRPr>
          </a:p>
        </p:txBody>
      </p:sp>
    </p:spTree>
    <p:extLst>
      <p:ext uri="{BB962C8B-B14F-4D97-AF65-F5344CB8AC3E}">
        <p14:creationId xmlns:p14="http://schemas.microsoft.com/office/powerpoint/2010/main" val="4173862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本项目获</a:t>
            </a:r>
            <a:r>
              <a:rPr lang="zh-CN" altLang="en-US" dirty="0"/>
              <a:t>授权发明专利</a:t>
            </a:r>
            <a:r>
              <a:rPr lang="en-US" altLang="zh-CN" dirty="0"/>
              <a:t>25</a:t>
            </a:r>
            <a:r>
              <a:rPr lang="zh-CN" altLang="en-US" dirty="0"/>
              <a:t>项。</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72886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本项目获</a:t>
            </a:r>
            <a:r>
              <a:rPr lang="zh-CN" altLang="en-US" dirty="0"/>
              <a:t>授权发明专利</a:t>
            </a:r>
            <a:r>
              <a:rPr lang="en-US" altLang="zh-CN" dirty="0"/>
              <a:t>25</a:t>
            </a:r>
            <a:r>
              <a:rPr lang="zh-CN" altLang="en-US" dirty="0"/>
              <a:t>项。</a:t>
            </a:r>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44</a:t>
            </a:fld>
            <a:endParaRPr lang="zh-CN" altLang="en-US" dirty="0">
              <a:solidFill>
                <a:prstClr val="white"/>
              </a:solidFill>
            </a:endParaRPr>
          </a:p>
        </p:txBody>
      </p:sp>
    </p:spTree>
    <p:extLst>
      <p:ext uri="{BB962C8B-B14F-4D97-AF65-F5344CB8AC3E}">
        <p14:creationId xmlns:p14="http://schemas.microsoft.com/office/powerpoint/2010/main" val="963934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45</a:t>
            </a:fld>
            <a:endParaRPr lang="zh-CN" altLang="en-US" dirty="0">
              <a:solidFill>
                <a:prstClr val="white"/>
              </a:solidFill>
            </a:endParaRPr>
          </a:p>
        </p:txBody>
      </p:sp>
    </p:spTree>
    <p:extLst>
      <p:ext uri="{BB962C8B-B14F-4D97-AF65-F5344CB8AC3E}">
        <p14:creationId xmlns:p14="http://schemas.microsoft.com/office/powerpoint/2010/main" val="2512956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46</a:t>
            </a:fld>
            <a:endParaRPr lang="zh-CN" altLang="en-US" dirty="0">
              <a:solidFill>
                <a:prstClr val="white"/>
              </a:solidFill>
            </a:endParaRPr>
          </a:p>
        </p:txBody>
      </p:sp>
    </p:spTree>
    <p:extLst>
      <p:ext uri="{BB962C8B-B14F-4D97-AF65-F5344CB8AC3E}">
        <p14:creationId xmlns:p14="http://schemas.microsoft.com/office/powerpoint/2010/main" val="1206636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47</a:t>
            </a:fld>
            <a:endParaRPr lang="zh-CN" altLang="en-US" dirty="0">
              <a:solidFill>
                <a:prstClr val="white"/>
              </a:solidFill>
            </a:endParaRPr>
          </a:p>
        </p:txBody>
      </p:sp>
    </p:spTree>
    <p:extLst>
      <p:ext uri="{BB962C8B-B14F-4D97-AF65-F5344CB8AC3E}">
        <p14:creationId xmlns:p14="http://schemas.microsoft.com/office/powerpoint/2010/main" val="54002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p:spPr>
        <p:txBody>
          <a:bodyPr/>
          <a:lstStyle/>
          <a:p>
            <a:endParaRPr lang="zh-CN" altLang="en-US"/>
          </a:p>
        </p:txBody>
      </p:sp>
      <p:sp>
        <p:nvSpPr>
          <p:cNvPr id="17412"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196212C-E4B9-4A0B-8212-91A8533B3233}" type="slidenum">
              <a:rPr lang="en-US" altLang="zh-CN" b="0" smtClean="0">
                <a:latin typeface="Arial" charset="0"/>
              </a:rPr>
              <a:t>4</a:t>
            </a:fld>
            <a:endParaRPr lang="en-US" altLang="zh-CN" b="0">
              <a:latin typeface="Arial" charset="0"/>
            </a:endParaRPr>
          </a:p>
        </p:txBody>
      </p:sp>
    </p:spTree>
    <p:extLst>
      <p:ext uri="{BB962C8B-B14F-4D97-AF65-F5344CB8AC3E}">
        <p14:creationId xmlns:p14="http://schemas.microsoft.com/office/powerpoint/2010/main" val="1732974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48</a:t>
            </a:fld>
            <a:endParaRPr lang="zh-CN" altLang="en-US" dirty="0">
              <a:solidFill>
                <a:prstClr val="white"/>
              </a:solidFill>
            </a:endParaRPr>
          </a:p>
        </p:txBody>
      </p:sp>
    </p:spTree>
    <p:extLst>
      <p:ext uri="{BB962C8B-B14F-4D97-AF65-F5344CB8AC3E}">
        <p14:creationId xmlns:p14="http://schemas.microsoft.com/office/powerpoint/2010/main" val="2327812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49</a:t>
            </a:fld>
            <a:endParaRPr lang="zh-CN" altLang="en-US" dirty="0">
              <a:solidFill>
                <a:prstClr val="white"/>
              </a:solidFill>
            </a:endParaRPr>
          </a:p>
        </p:txBody>
      </p:sp>
    </p:spTree>
    <p:extLst>
      <p:ext uri="{BB962C8B-B14F-4D97-AF65-F5344CB8AC3E}">
        <p14:creationId xmlns:p14="http://schemas.microsoft.com/office/powerpoint/2010/main" val="3665752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27268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97872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6682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80367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607599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0300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26869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44044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p:spPr>
        <p:txBody>
          <a:bodyPr/>
          <a:lstStyle/>
          <a:p>
            <a:endParaRPr lang="zh-CN" altLang="en-US"/>
          </a:p>
        </p:txBody>
      </p:sp>
      <p:sp>
        <p:nvSpPr>
          <p:cNvPr id="17412" name="灯片编号占位符 3"/>
          <p:cNvSpPr>
            <a:spLocks noGrp="1"/>
          </p:cNvSpPr>
          <p:nvPr>
            <p:ph type="sldNum" sz="quarter" idx="5"/>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196212C-E4B9-4A0B-8212-91A8533B3233}" type="slidenum">
              <a:rPr lang="en-US" altLang="zh-CN" b="0" smtClean="0">
                <a:latin typeface="Arial" charset="0"/>
              </a:rPr>
              <a:t>5</a:t>
            </a:fld>
            <a:endParaRPr lang="en-US" altLang="zh-CN" b="0">
              <a:latin typeface="Arial" charset="0"/>
            </a:endParaRPr>
          </a:p>
        </p:txBody>
      </p:sp>
    </p:spTree>
    <p:extLst>
      <p:ext uri="{BB962C8B-B14F-4D97-AF65-F5344CB8AC3E}">
        <p14:creationId xmlns:p14="http://schemas.microsoft.com/office/powerpoint/2010/main" val="28212542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034019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76352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28035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25064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0837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90088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38452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65</a:t>
            </a:fld>
            <a:endParaRPr lang="zh-CN" altLang="en-US" dirty="0">
              <a:solidFill>
                <a:prstClr val="white"/>
              </a:solidFill>
            </a:endParaRPr>
          </a:p>
        </p:txBody>
      </p:sp>
    </p:spTree>
    <p:extLst>
      <p:ext uri="{BB962C8B-B14F-4D97-AF65-F5344CB8AC3E}">
        <p14:creationId xmlns:p14="http://schemas.microsoft.com/office/powerpoint/2010/main" val="3639165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66</a:t>
            </a:fld>
            <a:endParaRPr lang="zh-CN" altLang="en-US" dirty="0">
              <a:solidFill>
                <a:prstClr val="white"/>
              </a:solidFill>
            </a:endParaRPr>
          </a:p>
        </p:txBody>
      </p:sp>
    </p:spTree>
    <p:extLst>
      <p:ext uri="{BB962C8B-B14F-4D97-AF65-F5344CB8AC3E}">
        <p14:creationId xmlns:p14="http://schemas.microsoft.com/office/powerpoint/2010/main" val="27444132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67</a:t>
            </a:fld>
            <a:endParaRPr lang="zh-CN" altLang="en-US" dirty="0">
              <a:solidFill>
                <a:prstClr val="white"/>
              </a:solidFill>
            </a:endParaRPr>
          </a:p>
        </p:txBody>
      </p:sp>
    </p:spTree>
    <p:extLst>
      <p:ext uri="{BB962C8B-B14F-4D97-AF65-F5344CB8AC3E}">
        <p14:creationId xmlns:p14="http://schemas.microsoft.com/office/powerpoint/2010/main" val="327002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33009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086346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17330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2939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292721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70647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08132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007780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74442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79820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28851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75212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754316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68723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318684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85703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52219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83</a:t>
            </a:fld>
            <a:endParaRPr lang="zh-CN" altLang="en-US" dirty="0">
              <a:solidFill>
                <a:prstClr val="white"/>
              </a:solidFill>
            </a:endParaRPr>
          </a:p>
        </p:txBody>
      </p:sp>
    </p:spTree>
    <p:extLst>
      <p:ext uri="{BB962C8B-B14F-4D97-AF65-F5344CB8AC3E}">
        <p14:creationId xmlns:p14="http://schemas.microsoft.com/office/powerpoint/2010/main" val="24555122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84</a:t>
            </a:fld>
            <a:endParaRPr lang="zh-CN" altLang="en-US" dirty="0">
              <a:solidFill>
                <a:prstClr val="white"/>
              </a:solidFill>
            </a:endParaRPr>
          </a:p>
        </p:txBody>
      </p:sp>
    </p:spTree>
    <p:extLst>
      <p:ext uri="{BB962C8B-B14F-4D97-AF65-F5344CB8AC3E}">
        <p14:creationId xmlns:p14="http://schemas.microsoft.com/office/powerpoint/2010/main" val="42029808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37776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959705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97518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07499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088551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336735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90</a:t>
            </a:fld>
            <a:endParaRPr lang="zh-CN" altLang="en-US" dirty="0">
              <a:solidFill>
                <a:prstClr val="white"/>
              </a:solidFill>
            </a:endParaRPr>
          </a:p>
        </p:txBody>
      </p:sp>
    </p:spTree>
    <p:extLst>
      <p:ext uri="{BB962C8B-B14F-4D97-AF65-F5344CB8AC3E}">
        <p14:creationId xmlns:p14="http://schemas.microsoft.com/office/powerpoint/2010/main" val="9473803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978820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70011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156422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985503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08720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570099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80440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119724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078979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868560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193227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389613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653010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5281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solidFill>
                  <a:prstClr val="white"/>
                </a:solidFill>
              </a:rPr>
              <a:pPr>
                <a:defRPr/>
              </a:pPr>
              <a:t>104</a:t>
            </a:fld>
            <a:endParaRPr lang="zh-CN" altLang="en-US" dirty="0">
              <a:solidFill>
                <a:prstClr val="white"/>
              </a:solidFill>
            </a:endParaRPr>
          </a:p>
        </p:txBody>
      </p:sp>
    </p:spTree>
    <p:extLst>
      <p:ext uri="{BB962C8B-B14F-4D97-AF65-F5344CB8AC3E}">
        <p14:creationId xmlns:p14="http://schemas.microsoft.com/office/powerpoint/2010/main" val="13012006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50465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598115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D8E48-98DB-4BAA-8DAA-00E694147933}" type="slidenum">
              <a:rPr kumimoji="0" lang="zh-CN" altLang="en-US" sz="12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8352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流程图: 过程 1"/>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Tahoma"/>
              <a:ea typeface="黑体"/>
              <a:cs typeface="+mn-cs"/>
            </a:endParaRPr>
          </a:p>
        </p:txBody>
      </p:sp>
      <p:sp>
        <p:nvSpPr>
          <p:cNvPr id="3" name="流程图: 过程 8"/>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Tahoma"/>
              <a:ea typeface="黑体"/>
              <a:cs typeface="+mn-cs"/>
            </a:endParaRPr>
          </a:p>
        </p:txBody>
      </p:sp>
      <p:pic>
        <p:nvPicPr>
          <p:cNvPr id="4" name="图片 3"/>
          <p:cNvPicPr>
            <a:picLocks noChangeAspect="1"/>
          </p:cNvPicPr>
          <p:nvPr userDrawn="1"/>
        </p:nvPicPr>
        <p:blipFill>
          <a:blip r:embed="rId2">
            <a:biLevel thresh="50000"/>
            <a:grayscl/>
            <a:extLst>
              <a:ext uri="{28A0092B-C50C-407E-A947-70E740481C1C}">
                <a14:useLocalDpi xmlns:a14="http://schemas.microsoft.com/office/drawing/2010/main" val="0"/>
              </a:ext>
            </a:extLst>
          </a:blip>
          <a:srcRect t="77927" r="53951"/>
          <a:stretch>
            <a:fillRect/>
          </a:stretch>
        </p:blipFill>
        <p:spPr bwMode="auto">
          <a:xfrm>
            <a:off x="7829550"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bwMode="auto">
          <a:xfrm>
            <a:off x="276225" y="828675"/>
            <a:ext cx="8591550" cy="0"/>
          </a:xfrm>
          <a:prstGeom prst="line">
            <a:avLst/>
          </a:prstGeom>
          <a:solidFill>
            <a:schemeClr val="accent1"/>
          </a:solidFill>
          <a:ln w="19050" cap="flat" cmpd="sng" algn="ctr">
            <a:solidFill>
              <a:srgbClr val="1557A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燕尾形 5"/>
          <p:cNvSpPr/>
          <p:nvPr userDrawn="1"/>
        </p:nvSpPr>
        <p:spPr bwMode="auto">
          <a:xfrm>
            <a:off x="295275" y="384955"/>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 name="燕尾形 6"/>
          <p:cNvSpPr/>
          <p:nvPr userDrawn="1"/>
        </p:nvSpPr>
        <p:spPr bwMode="auto">
          <a:xfrm>
            <a:off x="563432" y="386389"/>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77152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167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descr="E:\WORK\工作\PPT\PPT新校徽\L15副本.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428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82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475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68610" name="Rectangle 2"/>
          <p:cNvSpPr>
            <a:spLocks noGrp="1" noChangeArrowheads="1"/>
          </p:cNvSpPr>
          <p:nvPr>
            <p:ph type="ctrTitle"/>
          </p:nvPr>
        </p:nvSpPr>
        <p:spPr>
          <a:xfrm>
            <a:off x="685800" y="990600"/>
            <a:ext cx="7772400" cy="1371600"/>
          </a:xfrm>
        </p:spPr>
        <p:txBody>
          <a:bodyPr/>
          <a:lstStyle>
            <a:lvl1pPr>
              <a:defRPr sz="4000" b="1"/>
            </a:lvl1pPr>
          </a:lstStyle>
          <a:p>
            <a:pPr lvl="0"/>
            <a:r>
              <a:rPr lang="zh-CN" altLang="en-US" noProof="0"/>
              <a:t>单击此处编辑母版标题样式</a:t>
            </a:r>
          </a:p>
        </p:txBody>
      </p:sp>
      <p:sp>
        <p:nvSpPr>
          <p:cNvPr id="68611"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pPr lvl="0"/>
            <a:r>
              <a:rPr lang="zh-CN" altLang="en-US" noProof="0"/>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871668FB-E5E3-4894-9D63-492329FA0040}" type="slidenum">
              <a:rPr lang="en-US" altLang="zh-CN"/>
              <a:t>‹#›</a:t>
            </a:fld>
            <a:endParaRPr lang="en-US" altLang="zh-CN"/>
          </a:p>
        </p:txBody>
      </p:sp>
    </p:spTree>
    <p:extLst>
      <p:ext uri="{BB962C8B-B14F-4D97-AF65-F5344CB8AC3E}">
        <p14:creationId xmlns:p14="http://schemas.microsoft.com/office/powerpoint/2010/main" val="2668922502"/>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4F3A98F6-4198-45D9-B4C5-D15C7A064CF3}" type="slidenum">
              <a:rPr lang="en-US" altLang="zh-CN"/>
              <a:t>‹#›</a:t>
            </a:fld>
            <a:endParaRPr lang="en-US" altLang="zh-CN"/>
          </a:p>
        </p:txBody>
      </p:sp>
    </p:spTree>
    <p:extLst>
      <p:ext uri="{BB962C8B-B14F-4D97-AF65-F5344CB8AC3E}">
        <p14:creationId xmlns:p14="http://schemas.microsoft.com/office/powerpoint/2010/main" val="1466755364"/>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流程图: 过程 1"/>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b="1">
              <a:solidFill>
                <a:prstClr val="white"/>
              </a:solidFill>
            </a:endParaRPr>
          </a:p>
        </p:txBody>
      </p:sp>
      <p:sp>
        <p:nvSpPr>
          <p:cNvPr id="3" name="流程图: 过程 8"/>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b="1">
              <a:solidFill>
                <a:prstClr val="white"/>
              </a:solidFill>
            </a:endParaRPr>
          </a:p>
        </p:txBody>
      </p:sp>
      <p:pic>
        <p:nvPicPr>
          <p:cNvPr id="4" name="图片 3"/>
          <p:cNvPicPr>
            <a:picLocks noChangeAspect="1"/>
          </p:cNvPicPr>
          <p:nvPr userDrawn="1"/>
        </p:nvPicPr>
        <p:blipFill>
          <a:blip r:embed="rId2">
            <a:grayscl/>
            <a:biLevel thresh="50000"/>
            <a:extLst>
              <a:ext uri="{28A0092B-C50C-407E-A947-70E740481C1C}">
                <a14:useLocalDpi xmlns:a14="http://schemas.microsoft.com/office/drawing/2010/main" val="0"/>
              </a:ext>
            </a:extLst>
          </a:blip>
          <a:srcRect t="77927" r="53951"/>
          <a:stretch>
            <a:fillRect/>
          </a:stretch>
        </p:blipFill>
        <p:spPr bwMode="auto">
          <a:xfrm>
            <a:off x="7829550"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bwMode="auto">
          <a:xfrm>
            <a:off x="276225" y="828675"/>
            <a:ext cx="8591550" cy="0"/>
          </a:xfrm>
          <a:prstGeom prst="line">
            <a:avLst/>
          </a:prstGeom>
          <a:solidFill>
            <a:schemeClr val="accent1"/>
          </a:solidFill>
          <a:ln w="19050" cap="flat" cmpd="sng" algn="ctr">
            <a:solidFill>
              <a:srgbClr val="1557A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燕尾形 5"/>
          <p:cNvSpPr/>
          <p:nvPr userDrawn="1"/>
        </p:nvSpPr>
        <p:spPr bwMode="auto">
          <a:xfrm>
            <a:off x="295275" y="384955"/>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buFont typeface="Arial" pitchFamily="34" charset="0"/>
              <a:buNone/>
            </a:pPr>
            <a:endParaRPr lang="zh-CN" altLang="en-US">
              <a:solidFill>
                <a:prstClr val="black"/>
              </a:solidFill>
              <a:latin typeface="Calibri" pitchFamily="34" charset="0"/>
              <a:ea typeface="宋体" pitchFamily="2" charset="-122"/>
            </a:endParaRPr>
          </a:p>
        </p:txBody>
      </p:sp>
      <p:sp>
        <p:nvSpPr>
          <p:cNvPr id="7" name="燕尾形 6"/>
          <p:cNvSpPr/>
          <p:nvPr userDrawn="1"/>
        </p:nvSpPr>
        <p:spPr bwMode="auto">
          <a:xfrm>
            <a:off x="563432" y="386389"/>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buFont typeface="Arial" pitchFamily="34" charset="0"/>
              <a:buNone/>
            </a:pPr>
            <a:endParaRPr lang="zh-CN" altLang="en-US">
              <a:solidFill>
                <a:prstClr val="black"/>
              </a:solidFill>
              <a:latin typeface="Calibri" pitchFamily="34" charset="0"/>
              <a:ea typeface="宋体" pitchFamily="2" charset="-122"/>
            </a:endParaRPr>
          </a:p>
        </p:txBody>
      </p:sp>
    </p:spTree>
    <p:extLst>
      <p:ext uri="{BB962C8B-B14F-4D97-AF65-F5344CB8AC3E}">
        <p14:creationId xmlns:p14="http://schemas.microsoft.com/office/powerpoint/2010/main" val="585098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150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07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FFFFF"/>
            </a:gs>
            <a:gs pos="97000">
              <a:srgbClr val="F6FAFD"/>
            </a:gs>
            <a:gs pos="100000">
              <a:srgbClr val="F6FAFD"/>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3651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88" r:id="rId5"/>
    <p:sldLayoutId id="2147483689" r:id="rId6"/>
    <p:sldLayoutId id="2147483663" r:id="rId7"/>
    <p:sldLayoutId id="2147483664" r:id="rId8"/>
    <p:sldLayoutId id="2147483666" r:id="rId9"/>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105.png"/></Relationships>
</file>

<file path=ppt/slides/_rels/slide105.xml.rels><?xml version="1.0" encoding="UTF-8" standalone="yes"?>
<Relationships xmlns="http://schemas.openxmlformats.org/package/2006/relationships"><Relationship Id="rId3" Type="http://schemas.openxmlformats.org/officeDocument/2006/relationships/hyperlink" Target="http://localhost:8888/tree?token=cf29d0bd97a983b02769622f76d106aaf53ac2e17b5d68e1" TargetMode="External"/><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88.png"/></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6.png"/><Relationship Id="rId4" Type="http://schemas.openxmlformats.org/officeDocument/2006/relationships/image" Target="../media/image10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hyperlink" Target="http://images.cnitblog.com/blog/528415/201307/15001036-f711c756fc164353b67a4ce030ffc82b.png" TargetMode="External"/><Relationship Id="rId7" Type="http://schemas.openxmlformats.org/officeDocument/2006/relationships/hyperlink" Target="http://images.cnitblog.com/blog/528415/201307/15001037-3c99f4479f254b1e9a4a318ddc08d85d.png" TargetMode="External"/><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hyperlink" Target="http://images.cnitblog.com/blog/528415/201307/15001036-ca8d9398c057409cbc178ed5c5426aaf.png" TargetMode="External"/><Relationship Id="rId10" Type="http://schemas.openxmlformats.org/officeDocument/2006/relationships/image" Target="../media/image119.png"/><Relationship Id="rId4" Type="http://schemas.openxmlformats.org/officeDocument/2006/relationships/image" Target="../media/image115.png"/><Relationship Id="rId9" Type="http://schemas.openxmlformats.org/officeDocument/2006/relationships/image" Target="../media/image118.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1280.png"/><Relationship Id="rId4" Type="http://schemas.openxmlformats.org/officeDocument/2006/relationships/image" Target="../media/image12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image" Target="../media/image133.png"/></Relationships>
</file>

<file path=ppt/slides/_rels/slide126.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2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43.png"/><Relationship Id="rId2" Type="http://schemas.openxmlformats.org/officeDocument/2006/relationships/notesSlide" Target="../notesSlides/notesSlide119.xml"/><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121.xml"/><Relationship Id="rId1" Type="http://schemas.openxmlformats.org/officeDocument/2006/relationships/slideLayout" Target="../slideLayouts/slideLayout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2.xml"/><Relationship Id="rId1" Type="http://schemas.openxmlformats.org/officeDocument/2006/relationships/slideLayout" Target="../slideLayouts/slideLayout1.xml"/><Relationship Id="rId5" Type="http://schemas.openxmlformats.org/officeDocument/2006/relationships/image" Target="../media/image1500.png"/><Relationship Id="rId4" Type="http://schemas.openxmlformats.org/officeDocument/2006/relationships/image" Target="../media/image1490.png"/></Relationships>
</file>

<file path=ppt/slides/_rels/slide1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1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hyperlink" Target="http://localhost:8888/tree?token=cf29d0bd97a983b02769622f76d106aaf53ac2e17b5d68e1" TargetMode="External"/><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1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37.xml"/><Relationship Id="rId1" Type="http://schemas.openxmlformats.org/officeDocument/2006/relationships/slideLayout" Target="../slideLayouts/slideLayout1.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1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8.xml"/><Relationship Id="rId1" Type="http://schemas.openxmlformats.org/officeDocument/2006/relationships/slideLayout" Target="../slideLayouts/slideLayout1.xml"/><Relationship Id="rId4" Type="http://schemas.openxmlformats.org/officeDocument/2006/relationships/image" Target="../media/image169.png"/></Relationships>
</file>

<file path=ppt/slides/_rels/slide1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hyperlink" Target="http://localhost:8888/tree?token=cf29d0bd97a983b02769622f76d106aaf53ac2e17b5d68e1" TargetMode="External"/><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2.xml"/><Relationship Id="rId1" Type="http://schemas.openxmlformats.org/officeDocument/2006/relationships/slideLayout" Target="../slideLayouts/slideLayout1.xml"/><Relationship Id="rId5" Type="http://schemas.openxmlformats.org/officeDocument/2006/relationships/image" Target="../media/image175.png"/><Relationship Id="rId4" Type="http://schemas.openxmlformats.org/officeDocument/2006/relationships/image" Target="../media/image174.png"/></Relationships>
</file>

<file path=ppt/slides/_rels/slide15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4.xml"/><Relationship Id="rId1" Type="http://schemas.openxmlformats.org/officeDocument/2006/relationships/slideLayout" Target="../slideLayouts/slideLayout1.xml"/><Relationship Id="rId4" Type="http://schemas.openxmlformats.org/officeDocument/2006/relationships/hyperlink" Target="https://towardsdatascience.com/light-on-math-machine-learning-intuitive-guide-to-latent-dirichlet-allocation-437c81220158"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5.xml"/><Relationship Id="rId1" Type="http://schemas.openxmlformats.org/officeDocument/2006/relationships/slideLayout" Target="../slideLayouts/slideLayout1.xml"/><Relationship Id="rId4" Type="http://schemas.openxmlformats.org/officeDocument/2006/relationships/hyperlink" Target="https://towardsdatascience.com/light-on-math-machine-learning-intuitive-guide-to-latent-dirichlet-allocation-437c81220158"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6.xml"/><Relationship Id="rId1" Type="http://schemas.openxmlformats.org/officeDocument/2006/relationships/slideLayout" Target="../slideLayouts/slideLayout1.xml"/><Relationship Id="rId4" Type="http://schemas.openxmlformats.org/officeDocument/2006/relationships/hyperlink" Target="https://towardsdatascience.com/light-on-math-machine-learning-intuitive-guide-to-latent-dirichlet-allocation-437c81220158"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7.xml"/><Relationship Id="rId1" Type="http://schemas.openxmlformats.org/officeDocument/2006/relationships/slideLayout" Target="../slideLayouts/slideLayout1.xml"/><Relationship Id="rId4" Type="http://schemas.openxmlformats.org/officeDocument/2006/relationships/hyperlink" Target="https://towardsdatascience.com/light-on-math-machine-learning-intuitive-guide-to-latent-dirichlet-allocation-437c81220158"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8.xml"/><Relationship Id="rId1" Type="http://schemas.openxmlformats.org/officeDocument/2006/relationships/slideLayout" Target="../slideLayouts/slideLayout1.xml"/><Relationship Id="rId5" Type="http://schemas.openxmlformats.org/officeDocument/2006/relationships/hyperlink" Target="https://towardsdatascience.com/light-on-math-machine-learning-intuitive-guide-to-latent-dirichlet-allocation-437c81220158" TargetMode="External"/><Relationship Id="rId4" Type="http://schemas.openxmlformats.org/officeDocument/2006/relationships/image" Target="../media/image178.png"/></Relationships>
</file>

<file path=ppt/slides/_rels/slide15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hyperlink" Target="https://towardsdatascience.com/light-on-math-machine-learning-intuitive-guide-to-latent-dirichlet-allocation-437c81220158"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0.xml"/><Relationship Id="rId1" Type="http://schemas.openxmlformats.org/officeDocument/2006/relationships/slideLayout" Target="../slideLayouts/slideLayout1.xml"/><Relationship Id="rId4" Type="http://schemas.openxmlformats.org/officeDocument/2006/relationships/image" Target="../media/image181.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3.xml"/><Relationship Id="rId1" Type="http://schemas.openxmlformats.org/officeDocument/2006/relationships/slideLayout" Target="../slideLayouts/slideLayout1.xml"/><Relationship Id="rId4" Type="http://schemas.openxmlformats.org/officeDocument/2006/relationships/image" Target="../media/image183.jpe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55.xml"/><Relationship Id="rId1" Type="http://schemas.openxmlformats.org/officeDocument/2006/relationships/slideLayout" Target="../slideLayouts/slideLayout1.xml"/><Relationship Id="rId5" Type="http://schemas.openxmlformats.org/officeDocument/2006/relationships/image" Target="../media/image186.png"/><Relationship Id="rId4" Type="http://schemas.openxmlformats.org/officeDocument/2006/relationships/image" Target="../media/image185.png"/></Relationships>
</file>

<file path=ppt/slides/_rels/slide1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6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7.xml"/><Relationship Id="rId1" Type="http://schemas.openxmlformats.org/officeDocument/2006/relationships/slideLayout" Target="../slideLayouts/slideLayout1.xml"/><Relationship Id="rId4" Type="http://schemas.openxmlformats.org/officeDocument/2006/relationships/image" Target="../media/image192.png"/></Relationships>
</file>

<file path=ppt/slides/_rels/slide16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60.xml"/><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16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1.xml"/><Relationship Id="rId1" Type="http://schemas.openxmlformats.org/officeDocument/2006/relationships/slideLayout" Target="../slideLayouts/slideLayout1.xml"/><Relationship Id="rId4" Type="http://schemas.openxmlformats.org/officeDocument/2006/relationships/image" Target="../media/image19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1400.png"/><Relationship Id="rId5" Type="http://schemas.openxmlformats.org/officeDocument/2006/relationships/image" Target="../media/image1390.png"/><Relationship Id="rId4" Type="http://schemas.openxmlformats.org/officeDocument/2006/relationships/image" Target="../media/image198.png"/></Relationships>
</file>

<file path=ppt/slides/_rels/slide17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hyperlink" Target="http://localhost:8888/tree?token=cf29d0bd97a983b02769622f76d106aaf53ac2e17b5d68e1" TargetMode="External"/><Relationship Id="rId2" Type="http://schemas.openxmlformats.org/officeDocument/2006/relationships/notesSlide" Target="../notesSlides/notesSlide164.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7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71.xml"/><Relationship Id="rId1" Type="http://schemas.openxmlformats.org/officeDocument/2006/relationships/slideLayout" Target="../slideLayouts/slideLayout1.xml"/><Relationship Id="rId6" Type="http://schemas.openxmlformats.org/officeDocument/2006/relationships/image" Target="../media/image207.png"/><Relationship Id="rId5" Type="http://schemas.openxmlformats.org/officeDocument/2006/relationships/hyperlink" Target="https://baike.baidu.com/item/Fox" TargetMode="External"/><Relationship Id="rId4" Type="http://schemas.openxmlformats.org/officeDocument/2006/relationships/image" Target="../media/image206.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8.png"/><Relationship Id="rId7" Type="http://schemas.openxmlformats.org/officeDocument/2006/relationships/image" Target="../media/image210.png"/><Relationship Id="rId2" Type="http://schemas.openxmlformats.org/officeDocument/2006/relationships/notesSlide" Target="../notesSlides/notesSlide17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09.png"/><Relationship Id="rId4" Type="http://schemas.microsoft.com/office/2007/relationships/hdphoto" Target="../media/hdphoto1.wdp"/><Relationship Id="rId9" Type="http://schemas.openxmlformats.org/officeDocument/2006/relationships/hyperlink" Target="https://cloud.tencent.com/developer/article/1189419"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notesSlide" Target="../notesSlides/notesSlide173.xml"/><Relationship Id="rId1" Type="http://schemas.openxmlformats.org/officeDocument/2006/relationships/slideLayout" Target="../slideLayouts/slideLayout1.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xml"/><Relationship Id="rId4" Type="http://schemas.openxmlformats.org/officeDocument/2006/relationships/image" Target="../media/image217.png"/></Relationships>
</file>

<file path=ppt/slides/_rels/slide18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hyperlink" Target="http://localhost:8888/tree?token=cf29d0bd97a983b02769622f76d106aaf53ac2e17b5d68e1" TargetMode="External"/><Relationship Id="rId2" Type="http://schemas.openxmlformats.org/officeDocument/2006/relationships/notesSlide" Target="../notesSlides/notesSlide176.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8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7.xml"/><Relationship Id="rId1" Type="http://schemas.openxmlformats.org/officeDocument/2006/relationships/slideLayout" Target="../slideLayouts/slideLayout1.xml"/><Relationship Id="rId4" Type="http://schemas.openxmlformats.org/officeDocument/2006/relationships/hyperlink" Target="https://cloud.tencent.com/developer/article/1189419" TargetMode="External"/></Relationships>
</file>

<file path=ppt/slides/_rels/slide186.xml.rels><?xml version="1.0" encoding="UTF-8" standalone="yes"?>
<Relationships xmlns="http://schemas.openxmlformats.org/package/2006/relationships"><Relationship Id="rId3" Type="http://schemas.openxmlformats.org/officeDocument/2006/relationships/hyperlink" Target="https://cloud.tencent.com/developer/article/1189419" TargetMode="External"/><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hyperlink" Target="http://localhost:8888/tree?token=cf29d0bd97a983b02769622f76d106aaf53ac2e17b5d68e1" TargetMode="External"/><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8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221.emf"/><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s>
</file>

<file path=ppt/slides/_rels/slide19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223.png"/><Relationship Id="rId4" Type="http://schemas.openxmlformats.org/officeDocument/2006/relationships/image" Target="../media/image222.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1.xml"/><Relationship Id="rId1" Type="http://schemas.openxmlformats.org/officeDocument/2006/relationships/vmlDrawing" Target="../drawings/vmlDrawing11.vml"/><Relationship Id="rId5" Type="http://schemas.openxmlformats.org/officeDocument/2006/relationships/image" Target="../media/image224.wmf"/><Relationship Id="rId4" Type="http://schemas.openxmlformats.org/officeDocument/2006/relationships/oleObject" Target="../embeddings/oleObject22.bin"/></Relationships>
</file>

<file path=ppt/slides/_rels/slide192.xml.rels><?xml version="1.0" encoding="UTF-8" standalone="yes"?>
<Relationships xmlns="http://schemas.openxmlformats.org/package/2006/relationships"><Relationship Id="rId3" Type="http://schemas.openxmlformats.org/officeDocument/2006/relationships/hyperlink" Target="https://baike.baidu.com/item/%E9%A9%AC%E5%B0%94%E5%8F%AF%E5%A4%AB%E9%93%BE/6171383?fr=aladdin#3_2" TargetMode="External"/><Relationship Id="rId7" Type="http://schemas.openxmlformats.org/officeDocument/2006/relationships/image" Target="../media/image228.png"/><Relationship Id="rId2" Type="http://schemas.openxmlformats.org/officeDocument/2006/relationships/notesSlide" Target="../notesSlides/notesSlide184.xml"/><Relationship Id="rId1" Type="http://schemas.openxmlformats.org/officeDocument/2006/relationships/slideLayout" Target="../slideLayouts/slideLayout1.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9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85.xml"/><Relationship Id="rId1" Type="http://schemas.openxmlformats.org/officeDocument/2006/relationships/slideLayout" Target="../slideLayouts/slideLayout1.xml"/><Relationship Id="rId5" Type="http://schemas.openxmlformats.org/officeDocument/2006/relationships/hyperlink" Target="https://baike.baidu.com/item/%E9%A9%AC%E5%B0%94%E5%8F%AF%E5%A4%AB%E9%93%BE/6171383?fr=aladdin#3_2" TargetMode="External"/><Relationship Id="rId4" Type="http://schemas.openxmlformats.org/officeDocument/2006/relationships/image" Target="../media/image230.png"/></Relationships>
</file>

<file path=ppt/slides/_rels/slide194.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87.xml"/><Relationship Id="rId1" Type="http://schemas.openxmlformats.org/officeDocument/2006/relationships/slideLayout" Target="../slideLayouts/slideLayout1.xml"/><Relationship Id="rId5" Type="http://schemas.openxmlformats.org/officeDocument/2006/relationships/image" Target="../media/image234.png"/><Relationship Id="rId4" Type="http://schemas.openxmlformats.org/officeDocument/2006/relationships/image" Target="../media/image233.png"/></Relationships>
</file>

<file path=ppt/slides/_rels/slide19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hyperlink" Target="http://localhost:8888/tree?token=cf29d0bd97a983b02769622f76d106aaf53ac2e17b5d68e1" TargetMode="External"/><Relationship Id="rId2" Type="http://schemas.openxmlformats.org/officeDocument/2006/relationships/notesSlide" Target="../notesSlides/notesSlide189.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98.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png"/><Relationship Id="rId18" Type="http://schemas.openxmlformats.org/officeDocument/2006/relationships/image" Target="../media/image251.png"/><Relationship Id="rId3" Type="http://schemas.openxmlformats.org/officeDocument/2006/relationships/image" Target="../media/image236.png"/><Relationship Id="rId7" Type="http://schemas.openxmlformats.org/officeDocument/2006/relationships/image" Target="../media/image240.png"/><Relationship Id="rId12" Type="http://schemas.openxmlformats.org/officeDocument/2006/relationships/image" Target="../media/image245.png"/><Relationship Id="rId17" Type="http://schemas.openxmlformats.org/officeDocument/2006/relationships/image" Target="../media/image250.png"/><Relationship Id="rId2" Type="http://schemas.openxmlformats.org/officeDocument/2006/relationships/notesSlide" Target="../notesSlides/notesSlide190.xml"/><Relationship Id="rId16" Type="http://schemas.openxmlformats.org/officeDocument/2006/relationships/image" Target="../media/image249.png"/><Relationship Id="rId1" Type="http://schemas.openxmlformats.org/officeDocument/2006/relationships/slideLayout" Target="../slideLayouts/slideLayout1.xml"/><Relationship Id="rId6" Type="http://schemas.openxmlformats.org/officeDocument/2006/relationships/image" Target="../media/image239.png"/><Relationship Id="rId11" Type="http://schemas.openxmlformats.org/officeDocument/2006/relationships/image" Target="../media/image244.png"/><Relationship Id="rId5" Type="http://schemas.openxmlformats.org/officeDocument/2006/relationships/image" Target="../media/image238.png"/><Relationship Id="rId15" Type="http://schemas.openxmlformats.org/officeDocument/2006/relationships/image" Target="../media/image248.png"/><Relationship Id="rId10" Type="http://schemas.openxmlformats.org/officeDocument/2006/relationships/image" Target="../media/image243.png"/><Relationship Id="rId19" Type="http://schemas.openxmlformats.org/officeDocument/2006/relationships/image" Target="../media/image252.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7.png"/></Relationships>
</file>

<file path=ppt/slides/_rels/slide19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91.xml"/><Relationship Id="rId1" Type="http://schemas.openxmlformats.org/officeDocument/2006/relationships/slideLayout" Target="../slideLayouts/slideLayout1.xml"/><Relationship Id="rId5" Type="http://schemas.openxmlformats.org/officeDocument/2006/relationships/image" Target="../media/image255.png"/><Relationship Id="rId4" Type="http://schemas.openxmlformats.org/officeDocument/2006/relationships/image" Target="../media/image2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92.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hyperlink" Target="http://localhost:8888/tree?token=cf29d0bd97a983b02769622f76d106aaf53ac2e17b5d68e1" TargetMode="External"/><Relationship Id="rId2" Type="http://schemas.openxmlformats.org/officeDocument/2006/relationships/notesSlide" Target="../notesSlides/notesSlide194.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203.xml.rels><?xml version="1.0" encoding="UTF-8" standalone="yes"?>
<Relationships xmlns="http://schemas.openxmlformats.org/package/2006/relationships"><Relationship Id="rId3" Type="http://schemas.openxmlformats.org/officeDocument/2006/relationships/hyperlink" Target="http://localhost:8888/tree?token=cf29d0bd97a983b02769622f76d106aaf53ac2e17b5d68e1" TargetMode="External"/><Relationship Id="rId2" Type="http://schemas.openxmlformats.org/officeDocument/2006/relationships/notesSlide" Target="../notesSlides/notesSlide195.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20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96.xml"/><Relationship Id="rId1" Type="http://schemas.openxmlformats.org/officeDocument/2006/relationships/slideLayout" Target="../slideLayouts/slideLayout1.xml"/><Relationship Id="rId4" Type="http://schemas.openxmlformats.org/officeDocument/2006/relationships/image" Target="../media/image262.png"/></Relationships>
</file>

<file path=ppt/slides/_rels/slide20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hyperlink" Target="http://localhost:8888/tree?token=cf29d0bd97a983b02769622f76d106aaf53ac2e17b5d68e1" TargetMode="External"/><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207.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notesSlide" Target="../notesSlides/notesSlide199.xml"/><Relationship Id="rId1" Type="http://schemas.openxmlformats.org/officeDocument/2006/relationships/slideLayout" Target="../slideLayouts/slideLayout1.xml"/><Relationship Id="rId6" Type="http://schemas.openxmlformats.org/officeDocument/2006/relationships/image" Target="../media/image267.png"/><Relationship Id="rId5" Type="http://schemas.openxmlformats.org/officeDocument/2006/relationships/image" Target="../media/image266.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s>
</file>

<file path=ppt/slides/_rels/slide208.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notesSlide" Target="../notesSlides/notesSlide200.xml"/><Relationship Id="rId1" Type="http://schemas.openxmlformats.org/officeDocument/2006/relationships/slideLayout" Target="../slideLayouts/slideLayout1.xml"/><Relationship Id="rId6" Type="http://schemas.openxmlformats.org/officeDocument/2006/relationships/image" Target="../media/image275.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20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1.xml"/><Relationship Id="rId1" Type="http://schemas.openxmlformats.org/officeDocument/2006/relationships/slideLayout" Target="../slideLayouts/slideLayout1.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28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7.xml"/><Relationship Id="rId7" Type="http://schemas.openxmlformats.org/officeDocument/2006/relationships/image" Target="../media/image19.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8.wmf"/><Relationship Id="rId4" Type="http://schemas.openxmlformats.org/officeDocument/2006/relationships/oleObject" Target="../embeddings/oleObject1.bin"/><Relationship Id="rId9" Type="http://schemas.openxmlformats.org/officeDocument/2006/relationships/image" Target="../media/image20.wmf"/></Relationships>
</file>

<file path=ppt/slides/_rels/slide2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4.png"/><Relationship Id="rId5" Type="http://schemas.openxmlformats.org/officeDocument/2006/relationships/image" Target="../media/image23.wmf"/><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34.png"/><Relationship Id="rId7" Type="http://schemas.openxmlformats.org/officeDocument/2006/relationships/image" Target="../media/image31.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32.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35.wmf"/></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www.testingbenfordslaw.com/google-books-1-grams"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3.gif"/></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hyperlink" Target="https://statweb.stanford.edu/~owen/courses/306a/ZipfByHera.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53.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52.wmf"/><Relationship Id="rId4" Type="http://schemas.openxmlformats.org/officeDocument/2006/relationships/oleObject" Target="../embeddings/oleObject10.bin"/></Relationships>
</file>

<file path=ppt/slides/_rels/slide5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55.wmf"/><Relationship Id="rId4" Type="http://schemas.openxmlformats.org/officeDocument/2006/relationships/oleObject" Target="../embeddings/oleObject12.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56.wmf"/><Relationship Id="rId4" Type="http://schemas.openxmlformats.org/officeDocument/2006/relationships/oleObject" Target="../embeddings/oleObject13.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58.xml"/><Relationship Id="rId7" Type="http://schemas.openxmlformats.org/officeDocument/2006/relationships/image" Target="../media/image61.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60.wmf"/><Relationship Id="rId4" Type="http://schemas.openxmlformats.org/officeDocument/2006/relationships/oleObject" Target="../embeddings/oleObject14.bin"/><Relationship Id="rId9" Type="http://schemas.openxmlformats.org/officeDocument/2006/relationships/image" Target="../media/image62.wmf"/></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1.wmf"/><Relationship Id="rId18" Type="http://schemas.openxmlformats.org/officeDocument/2006/relationships/image" Target="../media/image77.gif"/><Relationship Id="rId3" Type="http://schemas.openxmlformats.org/officeDocument/2006/relationships/tags" Target="../tags/tag2.xml"/><Relationship Id="rId7" Type="http://schemas.openxmlformats.org/officeDocument/2006/relationships/image" Target="../media/image74.png"/><Relationship Id="rId12" Type="http://schemas.openxmlformats.org/officeDocument/2006/relationships/oleObject" Target="../embeddings/oleObject18.bin"/><Relationship Id="rId17" Type="http://schemas.openxmlformats.org/officeDocument/2006/relationships/image" Target="../media/image73.wmf"/><Relationship Id="rId2" Type="http://schemas.openxmlformats.org/officeDocument/2006/relationships/tags" Target="../tags/tag1.xml"/><Relationship Id="rId16" Type="http://schemas.openxmlformats.org/officeDocument/2006/relationships/oleObject" Target="../embeddings/oleObject20.bin"/><Relationship Id="rId1" Type="http://schemas.openxmlformats.org/officeDocument/2006/relationships/vmlDrawing" Target="../drawings/vmlDrawing9.vml"/><Relationship Id="rId6" Type="http://schemas.openxmlformats.org/officeDocument/2006/relationships/notesSlide" Target="../notesSlides/notesSlide71.xml"/><Relationship Id="rId11" Type="http://schemas.openxmlformats.org/officeDocument/2006/relationships/image" Target="../media/image70.wmf"/><Relationship Id="rId5" Type="http://schemas.openxmlformats.org/officeDocument/2006/relationships/slideLayout" Target="../slideLayouts/slideLayout1.xml"/><Relationship Id="rId15" Type="http://schemas.openxmlformats.org/officeDocument/2006/relationships/image" Target="../media/image72.wmf"/><Relationship Id="rId10" Type="http://schemas.openxmlformats.org/officeDocument/2006/relationships/oleObject" Target="../embeddings/oleObject17.bin"/><Relationship Id="rId4" Type="http://schemas.openxmlformats.org/officeDocument/2006/relationships/tags" Target="../tags/tag3.xml"/><Relationship Id="rId9" Type="http://schemas.openxmlformats.org/officeDocument/2006/relationships/image" Target="../media/image76.png"/><Relationship Id="rId14" Type="http://schemas.openxmlformats.org/officeDocument/2006/relationships/oleObject" Target="../embeddings/oleObject19.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73.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3" Type="http://schemas.openxmlformats.org/officeDocument/2006/relationships/hyperlink" Target="http://localhost:8888/tree?token=cf29d0bd97a983b02769622f76d106aaf53ac2e17b5d68e1" TargetMode="External"/><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89.wmf"/><Relationship Id="rId5" Type="http://schemas.openxmlformats.org/officeDocument/2006/relationships/oleObject" Target="../embeddings/oleObject21.bin"/><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5"/>
          <p:cNvSpPr txBox="1">
            <a:spLocks noChangeArrowheads="1"/>
          </p:cNvSpPr>
          <p:nvPr/>
        </p:nvSpPr>
        <p:spPr bwMode="auto">
          <a:xfrm>
            <a:off x="-9484" y="1412776"/>
            <a:ext cx="9123574" cy="2160240"/>
          </a:xfrm>
          <a:prstGeom prst="rect">
            <a:avLst/>
          </a:prstGeom>
          <a:solidFill>
            <a:srgbClr val="325AA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lnSpc>
                <a:spcPct val="120000"/>
              </a:lnSpc>
              <a:buFont typeface="Arial" panose="020B0604020202020204" pitchFamily="34" charset="0"/>
              <a:buNone/>
            </a:pPr>
            <a:r>
              <a:rPr lang="zh-CN" altLang="en-US" sz="4800" dirty="0">
                <a:ea typeface="黑体" panose="02010609060101010101" pitchFamily="49" charset="-122"/>
              </a:rPr>
              <a:t>数据挖掘    </a:t>
            </a:r>
            <a:endParaRPr lang="en-US" altLang="zh-CN" sz="4800" dirty="0">
              <a:ea typeface="黑体" panose="02010609060101010101" pitchFamily="49" charset="-122"/>
            </a:endParaRPr>
          </a:p>
          <a:p>
            <a:pPr algn="ctr" eaLnBrk="1" hangingPunct="1">
              <a:lnSpc>
                <a:spcPct val="120000"/>
              </a:lnSpc>
              <a:buFont typeface="Arial" panose="020B0604020202020204" pitchFamily="34" charset="0"/>
              <a:buNone/>
            </a:pPr>
            <a:r>
              <a:rPr lang="zh-CN" altLang="en-US" sz="4800" dirty="0">
                <a:ea typeface="黑体" panose="02010609060101010101" pitchFamily="49" charset="-122"/>
              </a:rPr>
              <a:t>第七章：文本数据挖掘</a:t>
            </a:r>
          </a:p>
        </p:txBody>
      </p:sp>
      <p:pic>
        <p:nvPicPr>
          <p:cNvPr id="6" name="图片 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79512" y="-24773"/>
            <a:ext cx="3724832" cy="1308467"/>
          </a:xfrm>
          <a:prstGeom prst="rect">
            <a:avLst/>
          </a:prstGeom>
        </p:spPr>
      </p:pic>
      <p:pic>
        <p:nvPicPr>
          <p:cNvPr id="2" name="图片 1"/>
          <p:cNvPicPr>
            <a:picLocks noChangeAspect="1"/>
          </p:cNvPicPr>
          <p:nvPr/>
        </p:nvPicPr>
        <p:blipFill>
          <a:blip r:embed="rId4"/>
          <a:stretch>
            <a:fillRect/>
          </a:stretch>
        </p:blipFill>
        <p:spPr>
          <a:xfrm>
            <a:off x="-37372" y="3713660"/>
            <a:ext cx="9181372" cy="2499577"/>
          </a:xfrm>
          <a:prstGeom prst="rect">
            <a:avLst/>
          </a:prstGeom>
        </p:spPr>
      </p:pic>
    </p:spTree>
    <p:extLst>
      <p:ext uri="{BB962C8B-B14F-4D97-AF65-F5344CB8AC3E}">
        <p14:creationId xmlns:p14="http://schemas.microsoft.com/office/powerpoint/2010/main" val="2307633753"/>
      </p:ext>
    </p:extLst>
  </p:cSld>
  <p:clrMapOvr>
    <a:masterClrMapping/>
  </p:clrMapOvr>
  <mc:AlternateContent xmlns:mc="http://schemas.openxmlformats.org/markup-compatibility/2006" xmlns:p14="http://schemas.microsoft.com/office/powerpoint/2010/main">
    <mc:Choice Requires="p14">
      <p:transition spd="slow" p14:dur="2000" advTm="12250"/>
    </mc:Choice>
    <mc:Fallback xmlns="">
      <p:transition spd="slow" advTm="122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4116833" cy="615553"/>
          </a:xfrm>
          <a:prstGeom prst="rect">
            <a:avLst/>
          </a:prstGeom>
        </p:spPr>
        <p:txBody>
          <a:bodyPr wrap="none">
            <a:spAutoFit/>
          </a:bodyPr>
          <a:lstStyle/>
          <a:p>
            <a:pPr marL="0" marR="0" lvl="0" indent="0" algn="l" defTabSz="914400" eaLnBrk="0" latinLnBrk="0" hangingPunct="0">
              <a:lnSpc>
                <a:spcPct val="100000"/>
              </a:lnSpc>
              <a:buClrTx/>
              <a:buSzTx/>
              <a:buFontTx/>
              <a:buNone/>
              <a:tabLst/>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句法分析</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Parsing</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内容占位符 2"/>
          <p:cNvSpPr txBox="1"/>
          <p:nvPr/>
        </p:nvSpPr>
        <p:spPr bwMode="auto">
          <a:xfrm>
            <a:off x="369275" y="959660"/>
            <a:ext cx="8576567"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3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句法分析：</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分析文本中单词</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短语之间的句法关系，形成句法结构</a:t>
            </a:r>
            <a:endPar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69275" y="4475063"/>
            <a:ext cx="8874507" cy="1465016"/>
          </a:xfrm>
          <a:prstGeom prst="rect">
            <a:avLst/>
          </a:prstGeom>
          <a:noFill/>
        </p:spPr>
        <p:txBody>
          <a:bodyPr wrap="square" rtlCol="0">
            <a:spAutoFit/>
          </a:bodyPr>
          <a:lstStyle/>
          <a:p>
            <a:pPr marL="469900" marR="0" lvl="1" indent="-469900" algn="l" defTabSz="914400" rtl="0" eaLnBrk="1" fontAlgn="base" latinLnBrk="0" hangingPunct="1">
              <a:lnSpc>
                <a:spcPct val="12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统计方法</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probabilistic context-free grammars, maximum entropy... </a:t>
            </a:r>
          </a:p>
          <a:p>
            <a:pPr marL="469900" marR="0" lvl="1" indent="-469900" algn="l" defTabSz="914400" rtl="0" eaLnBrk="1" fontAlgn="base" latinLnBrk="0" hangingPunct="1">
              <a:lnSpc>
                <a:spcPct val="12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机器学习方法</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NN、RNN</a:t>
            </a:r>
            <a:r>
              <a:rPr kumimoji="0" lang="zh-CN" altLang="en-US"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Stanford</a:t>
            </a:r>
            <a:r>
              <a:rPr kumimoji="0" lang="zh-CN" altLang="en-US"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1" indent="-469900" algn="l" defTabSz="914400" rtl="0" eaLnBrk="1" fontAlgn="base" latinLnBrk="0" hangingPunct="1">
              <a:lnSpc>
                <a:spcPct val="12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应用：</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命名实体识别、关系抽取、翻译、问答</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1384649" y="3832101"/>
            <a:ext cx="877163"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mn-cs"/>
              </a:rPr>
              <a:t>决策树</a:t>
            </a:r>
            <a:endParaRPr kumimoji="0" lang="zh-CN" altLang="en-US" sz="1800" b="0" i="0" u="none" strike="noStrike" kern="1200" cap="none" spc="0" normalizeH="0" baseline="0" noProof="0" dirty="0">
              <a:ln>
                <a:noFill/>
              </a:ln>
              <a:solidFill>
                <a:prstClr val="white"/>
              </a:solidFill>
              <a:effectLst/>
              <a:uLnTx/>
              <a:uFillTx/>
              <a:latin typeface="Tahoma"/>
              <a:ea typeface="黑体"/>
              <a:cs typeface="+mn-cs"/>
            </a:endParaRPr>
          </a:p>
        </p:txBody>
      </p:sp>
      <p:sp>
        <p:nvSpPr>
          <p:cNvPr id="13" name="矩形 12"/>
          <p:cNvSpPr/>
          <p:nvPr/>
        </p:nvSpPr>
        <p:spPr>
          <a:xfrm>
            <a:off x="2622695" y="3832101"/>
            <a:ext cx="415498"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mn-cs"/>
              </a:rPr>
              <a:t>是</a:t>
            </a:r>
          </a:p>
        </p:txBody>
      </p:sp>
      <p:sp>
        <p:nvSpPr>
          <p:cNvPr id="16" name="矩形 15"/>
          <p:cNvSpPr/>
          <p:nvPr/>
        </p:nvSpPr>
        <p:spPr>
          <a:xfrm>
            <a:off x="4539717" y="3812185"/>
            <a:ext cx="415498"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mn-cs"/>
              </a:rPr>
              <a:t>种</a:t>
            </a:r>
          </a:p>
        </p:txBody>
      </p:sp>
      <p:sp>
        <p:nvSpPr>
          <p:cNvPr id="19" name="矩形 18"/>
          <p:cNvSpPr/>
          <p:nvPr/>
        </p:nvSpPr>
        <p:spPr>
          <a:xfrm>
            <a:off x="5454297" y="3812185"/>
            <a:ext cx="875611" cy="369332"/>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mn-cs"/>
              </a:rPr>
              <a:t>树形</a:t>
            </a:r>
            <a:endParaRPr kumimoji="0" lang="zh-CN" altLang="en-US" sz="1800" b="0" i="0" u="none" strike="noStrike" kern="1200" cap="none" spc="0" normalizeH="0" baseline="0" noProof="0" dirty="0">
              <a:ln>
                <a:noFill/>
              </a:ln>
              <a:solidFill>
                <a:prstClr val="white"/>
              </a:solidFill>
              <a:effectLst/>
              <a:uLnTx/>
              <a:uFillTx/>
              <a:latin typeface="Tahoma"/>
              <a:ea typeface="黑体"/>
              <a:cs typeface="+mn-cs"/>
            </a:endParaRPr>
          </a:p>
        </p:txBody>
      </p:sp>
      <p:sp>
        <p:nvSpPr>
          <p:cNvPr id="20" name="矩形 19"/>
          <p:cNvSpPr/>
          <p:nvPr/>
        </p:nvSpPr>
        <p:spPr>
          <a:xfrm>
            <a:off x="6924639" y="3831578"/>
            <a:ext cx="646331"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mn-cs"/>
              </a:rPr>
              <a:t>模型</a:t>
            </a:r>
            <a:endParaRPr kumimoji="0" lang="zh-CN" altLang="en-US" sz="1800" b="0" i="0" u="none" strike="noStrike" kern="1200" cap="none" spc="0" normalizeH="0" baseline="0" noProof="0" dirty="0">
              <a:ln>
                <a:noFill/>
              </a:ln>
              <a:solidFill>
                <a:prstClr val="white"/>
              </a:solidFill>
              <a:effectLst/>
              <a:uLnTx/>
              <a:uFillTx/>
              <a:latin typeface="Tahoma"/>
              <a:ea typeface="黑体"/>
              <a:cs typeface="+mn-cs"/>
            </a:endParaRPr>
          </a:p>
        </p:txBody>
      </p:sp>
      <p:cxnSp>
        <p:nvCxnSpPr>
          <p:cNvPr id="24" name="直接连接符 23"/>
          <p:cNvCxnSpPr>
            <a:stCxn id="25" idx="2"/>
            <a:endCxn id="10" idx="0"/>
          </p:cNvCxnSpPr>
          <p:nvPr/>
        </p:nvCxnSpPr>
        <p:spPr bwMode="auto">
          <a:xfrm>
            <a:off x="1823230" y="3557948"/>
            <a:ext cx="1" cy="274153"/>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5" name="矩形 24"/>
          <p:cNvSpPr/>
          <p:nvPr/>
        </p:nvSpPr>
        <p:spPr>
          <a:xfrm>
            <a:off x="1500064" y="3188616"/>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名词</a:t>
            </a:r>
          </a:p>
        </p:txBody>
      </p:sp>
      <p:cxnSp>
        <p:nvCxnSpPr>
          <p:cNvPr id="27" name="直接连接符 26"/>
          <p:cNvCxnSpPr>
            <a:stCxn id="28" idx="2"/>
            <a:endCxn id="25" idx="0"/>
          </p:cNvCxnSpPr>
          <p:nvPr/>
        </p:nvCxnSpPr>
        <p:spPr bwMode="auto">
          <a:xfrm>
            <a:off x="1823228" y="2864874"/>
            <a:ext cx="2" cy="323742"/>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8" name="矩形 27"/>
          <p:cNvSpPr/>
          <p:nvPr/>
        </p:nvSpPr>
        <p:spPr>
          <a:xfrm>
            <a:off x="1269230" y="2495542"/>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名词短语</a:t>
            </a:r>
          </a:p>
        </p:txBody>
      </p:sp>
      <p:sp>
        <p:nvSpPr>
          <p:cNvPr id="29" name="矩形 28"/>
          <p:cNvSpPr/>
          <p:nvPr/>
        </p:nvSpPr>
        <p:spPr>
          <a:xfrm>
            <a:off x="2996442" y="1754015"/>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句子</a:t>
            </a:r>
          </a:p>
        </p:txBody>
      </p:sp>
      <p:cxnSp>
        <p:nvCxnSpPr>
          <p:cNvPr id="30" name="肘形连接符 29"/>
          <p:cNvCxnSpPr>
            <a:stCxn id="28" idx="0"/>
            <a:endCxn id="29" idx="1"/>
          </p:cNvCxnSpPr>
          <p:nvPr/>
        </p:nvCxnSpPr>
        <p:spPr bwMode="auto">
          <a:xfrm rot="5400000" flipH="1" flipV="1">
            <a:off x="2131405" y="1630505"/>
            <a:ext cx="556861" cy="1173214"/>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直接连接符 32"/>
          <p:cNvCxnSpPr>
            <a:stCxn id="34" idx="2"/>
            <a:endCxn id="13" idx="0"/>
          </p:cNvCxnSpPr>
          <p:nvPr/>
        </p:nvCxnSpPr>
        <p:spPr bwMode="auto">
          <a:xfrm flipH="1">
            <a:off x="2830444" y="3593757"/>
            <a:ext cx="478" cy="23834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4" name="矩形 33"/>
          <p:cNvSpPr/>
          <p:nvPr/>
        </p:nvSpPr>
        <p:spPr>
          <a:xfrm>
            <a:off x="2507756" y="3224425"/>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动词</a:t>
            </a:r>
          </a:p>
        </p:txBody>
      </p:sp>
      <p:cxnSp>
        <p:nvCxnSpPr>
          <p:cNvPr id="35" name="肘形连接符 34"/>
          <p:cNvCxnSpPr>
            <a:stCxn id="34" idx="0"/>
            <a:endCxn id="37" idx="1"/>
          </p:cNvCxnSpPr>
          <p:nvPr/>
        </p:nvCxnSpPr>
        <p:spPr bwMode="auto">
          <a:xfrm rot="5400000" flipH="1" flipV="1">
            <a:off x="2739792" y="2458175"/>
            <a:ext cx="857381" cy="675121"/>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7" name="矩形 36"/>
          <p:cNvSpPr/>
          <p:nvPr/>
        </p:nvSpPr>
        <p:spPr>
          <a:xfrm>
            <a:off x="3506043" y="2182378"/>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动词短语</a:t>
            </a:r>
          </a:p>
        </p:txBody>
      </p:sp>
      <p:cxnSp>
        <p:nvCxnSpPr>
          <p:cNvPr id="39" name="肘形连接符 38"/>
          <p:cNvCxnSpPr>
            <a:stCxn id="29" idx="3"/>
            <a:endCxn id="37" idx="0"/>
          </p:cNvCxnSpPr>
          <p:nvPr/>
        </p:nvCxnSpPr>
        <p:spPr bwMode="auto">
          <a:xfrm>
            <a:off x="3642773" y="1938681"/>
            <a:ext cx="417268" cy="243697"/>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1" name="肘形连接符 40"/>
          <p:cNvCxnSpPr>
            <a:stCxn id="44" idx="0"/>
            <a:endCxn id="37" idx="3"/>
          </p:cNvCxnSpPr>
          <p:nvPr/>
        </p:nvCxnSpPr>
        <p:spPr bwMode="auto">
          <a:xfrm rot="16200000" flipV="1">
            <a:off x="4760373" y="2220710"/>
            <a:ext cx="166446" cy="459114"/>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4" name="矩形 43"/>
          <p:cNvSpPr/>
          <p:nvPr/>
        </p:nvSpPr>
        <p:spPr>
          <a:xfrm>
            <a:off x="4519155" y="2533490"/>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名词短语</a:t>
            </a:r>
          </a:p>
        </p:txBody>
      </p:sp>
      <p:sp>
        <p:nvSpPr>
          <p:cNvPr id="46" name="矩形 45"/>
          <p:cNvSpPr/>
          <p:nvPr/>
        </p:nvSpPr>
        <p:spPr>
          <a:xfrm>
            <a:off x="6018952" y="2899245"/>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名词短语</a:t>
            </a:r>
          </a:p>
        </p:txBody>
      </p:sp>
      <p:cxnSp>
        <p:nvCxnSpPr>
          <p:cNvPr id="55" name="肘形连接符 54"/>
          <p:cNvCxnSpPr>
            <a:stCxn id="46" idx="3"/>
          </p:cNvCxnSpPr>
          <p:nvPr/>
        </p:nvCxnSpPr>
        <p:spPr bwMode="auto">
          <a:xfrm>
            <a:off x="7126948" y="3083911"/>
            <a:ext cx="120857" cy="138137"/>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肘形连接符 60"/>
          <p:cNvCxnSpPr>
            <a:stCxn id="46" idx="1"/>
          </p:cNvCxnSpPr>
          <p:nvPr/>
        </p:nvCxnSpPr>
        <p:spPr bwMode="auto">
          <a:xfrm rot="10800000" flipV="1">
            <a:off x="5891328" y="3083910"/>
            <a:ext cx="127625" cy="143235"/>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3" name="肘形连接符 62"/>
          <p:cNvCxnSpPr>
            <a:stCxn id="46" idx="0"/>
          </p:cNvCxnSpPr>
          <p:nvPr/>
        </p:nvCxnSpPr>
        <p:spPr bwMode="auto">
          <a:xfrm rot="16200000" flipV="1">
            <a:off x="6030773" y="2357067"/>
            <a:ext cx="138557" cy="945799"/>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86" name="矩形 85"/>
          <p:cNvSpPr/>
          <p:nvPr/>
        </p:nvSpPr>
        <p:spPr>
          <a:xfrm>
            <a:off x="3470004" y="3818898"/>
            <a:ext cx="415498"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mn-cs"/>
              </a:rPr>
              <a:t>一</a:t>
            </a:r>
          </a:p>
        </p:txBody>
      </p:sp>
      <p:sp>
        <p:nvSpPr>
          <p:cNvPr id="90" name="矩形 89"/>
          <p:cNvSpPr/>
          <p:nvPr/>
        </p:nvSpPr>
        <p:spPr>
          <a:xfrm>
            <a:off x="5452745" y="3290938"/>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形容词</a:t>
            </a:r>
          </a:p>
        </p:txBody>
      </p:sp>
      <p:cxnSp>
        <p:nvCxnSpPr>
          <p:cNvPr id="92" name="直接连接符 91"/>
          <p:cNvCxnSpPr>
            <a:stCxn id="90" idx="2"/>
            <a:endCxn id="19" idx="0"/>
          </p:cNvCxnSpPr>
          <p:nvPr/>
        </p:nvCxnSpPr>
        <p:spPr bwMode="auto">
          <a:xfrm>
            <a:off x="5891327" y="3660270"/>
            <a:ext cx="776" cy="151915"/>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97" name="矩形 96"/>
          <p:cNvSpPr/>
          <p:nvPr/>
        </p:nvSpPr>
        <p:spPr>
          <a:xfrm>
            <a:off x="6924639" y="3285840"/>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名词</a:t>
            </a:r>
          </a:p>
        </p:txBody>
      </p:sp>
      <p:cxnSp>
        <p:nvCxnSpPr>
          <p:cNvPr id="102" name="直接连接符 101"/>
          <p:cNvCxnSpPr>
            <a:stCxn id="97" idx="2"/>
            <a:endCxn id="20" idx="0"/>
          </p:cNvCxnSpPr>
          <p:nvPr/>
        </p:nvCxnSpPr>
        <p:spPr bwMode="auto">
          <a:xfrm>
            <a:off x="7247805" y="3655172"/>
            <a:ext cx="0" cy="176406"/>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06" name="矩形 105"/>
          <p:cNvSpPr/>
          <p:nvPr/>
        </p:nvSpPr>
        <p:spPr>
          <a:xfrm>
            <a:off x="3687070" y="2877207"/>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量词短语</a:t>
            </a:r>
          </a:p>
        </p:txBody>
      </p:sp>
      <p:cxnSp>
        <p:nvCxnSpPr>
          <p:cNvPr id="107" name="肘形连接符 106"/>
          <p:cNvCxnSpPr>
            <a:stCxn id="106" idx="0"/>
          </p:cNvCxnSpPr>
          <p:nvPr/>
        </p:nvCxnSpPr>
        <p:spPr bwMode="auto">
          <a:xfrm rot="5400000" flipH="1" flipV="1">
            <a:off x="4321854" y="2679907"/>
            <a:ext cx="116515" cy="278087"/>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15" name="矩形 114"/>
          <p:cNvSpPr/>
          <p:nvPr/>
        </p:nvSpPr>
        <p:spPr>
          <a:xfrm>
            <a:off x="3355224" y="3244265"/>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数词</a:t>
            </a:r>
          </a:p>
        </p:txBody>
      </p:sp>
      <p:sp>
        <p:nvSpPr>
          <p:cNvPr id="1063" name="矩形 1062"/>
          <p:cNvSpPr/>
          <p:nvPr/>
        </p:nvSpPr>
        <p:spPr>
          <a:xfrm>
            <a:off x="4423148" y="3223484"/>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9900"/>
                </a:solidFill>
                <a:effectLst/>
                <a:uLnTx/>
                <a:uFillTx/>
                <a:latin typeface="Tahoma"/>
                <a:ea typeface="黑体"/>
                <a:cs typeface="+mn-cs"/>
              </a:rPr>
              <a:t>量词</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cxnSp>
        <p:nvCxnSpPr>
          <p:cNvPr id="117" name="直接连接符 116"/>
          <p:cNvCxnSpPr>
            <a:stCxn id="115" idx="2"/>
            <a:endCxn id="86" idx="0"/>
          </p:cNvCxnSpPr>
          <p:nvPr/>
        </p:nvCxnSpPr>
        <p:spPr bwMode="auto">
          <a:xfrm flipH="1">
            <a:off x="3677753" y="3613597"/>
            <a:ext cx="637" cy="205301"/>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0" name="直接连接符 119"/>
          <p:cNvCxnSpPr>
            <a:stCxn id="1063" idx="2"/>
            <a:endCxn id="16" idx="0"/>
          </p:cNvCxnSpPr>
          <p:nvPr/>
        </p:nvCxnSpPr>
        <p:spPr bwMode="auto">
          <a:xfrm>
            <a:off x="4746314" y="3592816"/>
            <a:ext cx="1152" cy="219369"/>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3" name="肘形连接符 122"/>
          <p:cNvCxnSpPr/>
          <p:nvPr/>
        </p:nvCxnSpPr>
        <p:spPr bwMode="auto">
          <a:xfrm rot="10800000" flipV="1">
            <a:off x="3653027" y="3095118"/>
            <a:ext cx="127625" cy="143235"/>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4" name="肘形连接符 123"/>
          <p:cNvCxnSpPr/>
          <p:nvPr/>
        </p:nvCxnSpPr>
        <p:spPr bwMode="auto">
          <a:xfrm>
            <a:off x="4708253" y="3069269"/>
            <a:ext cx="120857" cy="138137"/>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3257074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6184706" cy="113877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  </a:t>
            </a:r>
            <a:r>
              <a:rPr kumimoji="0" lang="en-US" altLang="zh-CN" sz="3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实际应用中的几个问题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948991" y="1011493"/>
            <a:ext cx="6834346" cy="5290348"/>
          </a:xfrm>
          <a:prstGeom prst="rect">
            <a:avLst/>
          </a:prstGeom>
        </p:spPr>
      </p:pic>
      <p:sp>
        <p:nvSpPr>
          <p:cNvPr id="4" name="矩形 3"/>
          <p:cNvSpPr/>
          <p:nvPr/>
        </p:nvSpPr>
        <p:spPr>
          <a:xfrm>
            <a:off x="266432" y="6301841"/>
            <a:ext cx="285411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FF"/>
                </a:solidFill>
                <a:effectLst/>
                <a:uLnTx/>
                <a:uFillTx/>
                <a:latin typeface="Tahoma"/>
                <a:ea typeface="黑体"/>
                <a:cs typeface="+mn-cs"/>
              </a:rPr>
              <a:t>From </a:t>
            </a:r>
            <a:r>
              <a:rPr kumimoji="0" lang="zh-CN" altLang="en-US" sz="1600" b="0" i="0" u="none" strike="noStrike" kern="1200" cap="none" spc="0" normalizeH="0" baseline="0" noProof="0" dirty="0">
                <a:ln>
                  <a:noFill/>
                </a:ln>
                <a:solidFill>
                  <a:srgbClr val="0000FF"/>
                </a:solidFill>
                <a:effectLst/>
                <a:uLnTx/>
                <a:uFillTx/>
                <a:latin typeface="Tahoma"/>
                <a:ea typeface="黑体"/>
                <a:cs typeface="+mn-cs"/>
              </a:rPr>
              <a:t>Zornitsa Kozareva</a:t>
            </a:r>
            <a:r>
              <a:rPr kumimoji="0" lang="en-US" altLang="zh-CN" sz="1600" b="0" i="0" u="none" strike="noStrike" kern="1200" cap="none" spc="0" normalizeH="0" baseline="0" noProof="0" dirty="0">
                <a:ln>
                  <a:noFill/>
                </a:ln>
                <a:solidFill>
                  <a:srgbClr val="0000FF"/>
                </a:solidFill>
                <a:effectLst/>
                <a:uLnTx/>
                <a:uFillTx/>
                <a:latin typeface="Tahoma"/>
                <a:ea typeface="黑体"/>
                <a:cs typeface="+mn-cs"/>
              </a:rPr>
              <a:t>’s PPT</a:t>
            </a:r>
            <a:endParaRPr kumimoji="0" lang="zh-CN" altLang="en-US" sz="1600" b="0" i="0" u="none" strike="noStrike" kern="1200" cap="none" spc="0" normalizeH="0" baseline="0" noProof="0" dirty="0">
              <a:ln>
                <a:noFill/>
              </a:ln>
              <a:solidFill>
                <a:srgbClr val="0000FF"/>
              </a:solidFill>
              <a:effectLst/>
              <a:uLnTx/>
              <a:uFillTx/>
              <a:latin typeface="Tahoma"/>
              <a:ea typeface="黑体"/>
              <a:cs typeface="+mn-cs"/>
            </a:endParaRPr>
          </a:p>
        </p:txBody>
      </p:sp>
    </p:spTree>
    <p:extLst>
      <p:ext uri="{BB962C8B-B14F-4D97-AF65-F5344CB8AC3E}">
        <p14:creationId xmlns:p14="http://schemas.microsoft.com/office/powerpoint/2010/main" val="38162293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6184706" cy="113877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  </a:t>
            </a:r>
            <a:r>
              <a:rPr kumimoji="0" lang="en-US" altLang="zh-CN" sz="3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实际应用中的几个问题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374820" y="971548"/>
            <a:ext cx="8577156" cy="4798237"/>
          </a:xfrm>
          <a:prstGeom prst="rect">
            <a:avLst/>
          </a:prstGeom>
        </p:spPr>
        <p:txBody>
          <a:bodyPr wrap="square">
            <a:spAutoFit/>
          </a:bodyPr>
          <a:lstStyle/>
          <a:p>
            <a:pPr marL="268288" marR="0" lvl="0" indent="-268288" algn="l" defTabSz="914400" rtl="0" eaLnBrk="1" fontAlgn="auto" latinLnBrk="0" hangingPunct="1">
              <a:lnSpc>
                <a:spcPct val="130000"/>
              </a:lnSpc>
              <a:spcBef>
                <a:spcPts val="600"/>
              </a:spcBef>
              <a:spcAft>
                <a:spcPts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问题</a:t>
            </a:r>
            <a:r>
              <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：时空开销过大</a:t>
            </a:r>
            <a:endPar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时间复杂度：</a:t>
            </a:r>
            <a:r>
              <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O(n^3)</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n</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是文档数，实际应用中文档可能是千万级的</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不支持增量式计算</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268288" marR="0" lvl="0" indent="-268288" algn="l" defTabSz="914400" rtl="0" eaLnBrk="1" fontAlgn="auto" latinLnBrk="0" hangingPunct="1">
              <a:lnSpc>
                <a:spcPct val="130000"/>
              </a:lnSpc>
              <a:spcBef>
                <a:spcPts val="600"/>
              </a:spcBef>
              <a:spcAft>
                <a:spcPts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问题</a:t>
            </a:r>
            <a:r>
              <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0" i="1"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k</a:t>
            </a: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值的选择</a:t>
            </a:r>
            <a:endPar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en-US" altLang="zh-CN" sz="2400" b="0" i="1"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k</a:t>
            </a:r>
            <a:r>
              <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较小的话，能对文档集中的文档做宽泛的比较；较大的话，能对文档集中的文档具体的比较</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en-US" altLang="zh-CN" sz="2400" b="0" i="1"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K </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受集合中文档数的影响。 对于上万个文档，通常</a:t>
            </a:r>
            <a:r>
              <a:rPr kumimoji="0" lang="en-US" altLang="zh-CN" sz="2400" b="0" i="1"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k </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大约取</a:t>
            </a:r>
            <a:r>
              <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300</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；对于数百万个文档，</a:t>
            </a:r>
            <a:r>
              <a:rPr kumimoji="0" lang="en-US" altLang="zh-CN" sz="2400" b="0" i="1"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k </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大约取</a:t>
            </a:r>
            <a:r>
              <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400</a:t>
            </a:r>
            <a:r>
              <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1023737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6184706" cy="113877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r>
              <a:rPr kumimoji="0" lang="zh-CN" altLang="en-US" sz="3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实际应用中的几个问题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374820" y="971548"/>
            <a:ext cx="8052487" cy="2723823"/>
          </a:xfrm>
          <a:prstGeom prst="rect">
            <a:avLst/>
          </a:prstGeom>
        </p:spPr>
        <p:txBody>
          <a:bodyPr wrap="square">
            <a:spAutoFit/>
          </a:bodyPr>
          <a:lstStyle/>
          <a:p>
            <a:pPr marL="268288" marR="0" lvl="0" indent="-268288" algn="l" defTabSz="914400" rtl="0" eaLnBrk="1" fontAlgn="auto" latinLnBrk="0" hangingPunct="1">
              <a:lnSpc>
                <a:spcPct val="130000"/>
              </a:lnSpc>
              <a:spcBef>
                <a:spcPts val="600"/>
              </a:spcBef>
              <a:spcAft>
                <a:spcPts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问题</a:t>
            </a:r>
            <a:r>
              <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 为什么要去掉第一个奇异值？</a:t>
            </a:r>
            <a:endPar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对于文档，第一维度与文档的长度相关</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对于单词，它与单词在所有文档中的使用次数相关</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去中心化可以解决这个问题，即把</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矩阵</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每一列减去所有列的平均值；但是会减低矩阵的稀疏性</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7087539" y="5132400"/>
            <a:ext cx="41549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187</a:t>
            </a:r>
            <a:endParaRPr kumimoji="0" lang="zh-CN" altLang="en-US" sz="1200" b="0" i="0" u="none" strike="noStrike" kern="1200" cap="none" spc="0" normalizeH="0" baseline="0" noProof="0" dirty="0">
              <a:ln>
                <a:noFill/>
              </a:ln>
              <a:solidFill>
                <a:prstClr val="black"/>
              </a:solidFill>
              <a:effectLst/>
              <a:uLnTx/>
              <a:uFillTx/>
              <a:latin typeface="Tahoma"/>
              <a:ea typeface="黑体"/>
              <a:cs typeface="+mn-cs"/>
            </a:endParaRPr>
          </a:p>
        </p:txBody>
      </p:sp>
      <p:pic>
        <p:nvPicPr>
          <p:cNvPr id="12" name="图片 11"/>
          <p:cNvPicPr>
            <a:picLocks noChangeAspect="1"/>
          </p:cNvPicPr>
          <p:nvPr/>
        </p:nvPicPr>
        <p:blipFill>
          <a:blip r:embed="rId3"/>
          <a:stretch>
            <a:fillRect/>
          </a:stretch>
        </p:blipFill>
        <p:spPr>
          <a:xfrm>
            <a:off x="899592" y="4058038"/>
            <a:ext cx="7527715" cy="1415631"/>
          </a:xfrm>
          <a:prstGeom prst="rect">
            <a:avLst/>
          </a:prstGeom>
        </p:spPr>
      </p:pic>
      <p:sp>
        <p:nvSpPr>
          <p:cNvPr id="7" name="矩形 6"/>
          <p:cNvSpPr/>
          <p:nvPr/>
        </p:nvSpPr>
        <p:spPr bwMode="auto">
          <a:xfrm>
            <a:off x="1322626" y="4924200"/>
            <a:ext cx="7214616" cy="287857"/>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a:ln>
                <a:noFill/>
              </a:ln>
              <a:solidFill>
                <a:prstClr val="white"/>
              </a:solidFill>
              <a:effectLst/>
              <a:uLnTx/>
              <a:uFillTx/>
              <a:latin typeface="黑体" pitchFamily="49" charset="-122"/>
              <a:ea typeface="宋体" pitchFamily="2" charset="-122"/>
              <a:cs typeface="+mn-cs"/>
            </a:endParaRPr>
          </a:p>
        </p:txBody>
      </p:sp>
      <p:sp>
        <p:nvSpPr>
          <p:cNvPr id="13" name="矩形 12"/>
          <p:cNvSpPr/>
          <p:nvPr/>
        </p:nvSpPr>
        <p:spPr bwMode="auto">
          <a:xfrm>
            <a:off x="1853184" y="4084320"/>
            <a:ext cx="6793992" cy="292608"/>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a:ln>
                <a:noFill/>
              </a:ln>
              <a:solidFill>
                <a:prstClr val="white"/>
              </a:solidFill>
              <a:effectLst/>
              <a:uLnTx/>
              <a:uFillTx/>
              <a:latin typeface="黑体" pitchFamily="49" charset="-122"/>
              <a:ea typeface="宋体" pitchFamily="2" charset="-122"/>
              <a:cs typeface="+mn-cs"/>
            </a:endParaRPr>
          </a:p>
        </p:txBody>
      </p:sp>
      <p:pic>
        <p:nvPicPr>
          <p:cNvPr id="14" name="图片 13"/>
          <p:cNvPicPr>
            <a:picLocks noChangeAspect="1"/>
          </p:cNvPicPr>
          <p:nvPr/>
        </p:nvPicPr>
        <p:blipFill>
          <a:blip r:embed="rId4"/>
          <a:stretch>
            <a:fillRect/>
          </a:stretch>
        </p:blipFill>
        <p:spPr>
          <a:xfrm>
            <a:off x="287016" y="5537940"/>
            <a:ext cx="8856984" cy="669054"/>
          </a:xfrm>
          <a:prstGeom prst="rect">
            <a:avLst/>
          </a:prstGeom>
        </p:spPr>
      </p:pic>
      <p:sp>
        <p:nvSpPr>
          <p:cNvPr id="15" name="矩形 14"/>
          <p:cNvSpPr/>
          <p:nvPr/>
        </p:nvSpPr>
        <p:spPr bwMode="auto">
          <a:xfrm>
            <a:off x="1056140" y="5581817"/>
            <a:ext cx="8087859" cy="28080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a:ln>
                <a:noFill/>
              </a:ln>
              <a:solidFill>
                <a:prstClr val="white"/>
              </a:solidFill>
              <a:effectLst/>
              <a:uLnTx/>
              <a:uFillTx/>
              <a:latin typeface="黑体" pitchFamily="49" charset="-122"/>
              <a:ea typeface="宋体" pitchFamily="2" charset="-122"/>
              <a:cs typeface="+mn-cs"/>
            </a:endParaRPr>
          </a:p>
        </p:txBody>
      </p:sp>
    </p:spTree>
    <p:extLst>
      <p:ext uri="{BB962C8B-B14F-4D97-AF65-F5344CB8AC3E}">
        <p14:creationId xmlns:p14="http://schemas.microsoft.com/office/powerpoint/2010/main" val="407590326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352200"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SVD</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的应用效果</a:t>
            </a:r>
          </a:p>
        </p:txBody>
      </p:sp>
      <p:sp>
        <p:nvSpPr>
          <p:cNvPr id="3" name="矩形 2"/>
          <p:cNvSpPr/>
          <p:nvPr/>
        </p:nvSpPr>
        <p:spPr>
          <a:xfrm>
            <a:off x="374820" y="971548"/>
            <a:ext cx="8052487" cy="2406813"/>
          </a:xfrm>
          <a:prstGeom prst="rect">
            <a:avLst/>
          </a:prstGeom>
        </p:spPr>
        <p:txBody>
          <a:bodyPr wrap="square">
            <a:spAutoFit/>
          </a:bodyPr>
          <a:lstStyle/>
          <a:p>
            <a:pPr marL="268288" marR="0" lvl="0" indent="-268288" algn="l" defTabSz="914400" rtl="0" eaLnBrk="1" fontAlgn="auto" latinLnBrk="0" hangingPunct="1">
              <a:lnSpc>
                <a:spcPct val="130000"/>
              </a:lnSpc>
              <a:spcBef>
                <a:spcPts val="600"/>
              </a:spcBef>
              <a:spcAft>
                <a:spcPts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利用</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在</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TOEFL</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考试中，在“四选一”选择题中识别同义词</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近义词。</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预料数据：美联社新闻稿、</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美国学术百科全书</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、代表性儿童读物、</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Wikipedia</a:t>
            </a:r>
          </a:p>
          <a:p>
            <a:pPr marL="800100" marR="0" lvl="1"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达到</a:t>
            </a:r>
            <a:r>
              <a:rPr kumimoji="0" lang="en-US" altLang="zh-CN" sz="20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65%</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的正确率，与非英语母语的国家的考试者相当</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a:xfrm>
            <a:off x="539576" y="3545716"/>
            <a:ext cx="8052487" cy="2406813"/>
          </a:xfrm>
          <a:prstGeom prst="rect">
            <a:avLst/>
          </a:prstGeom>
        </p:spPr>
        <p:txBody>
          <a:bodyPr wrap="square">
            <a:spAutoFit/>
          </a:bodyPr>
          <a:lstStyle/>
          <a:p>
            <a:pPr marL="268288" marR="0" lvl="0" indent="-268288" algn="l" defTabSz="914400" rtl="0" eaLnBrk="1" fontAlgn="auto" latinLnBrk="0" hangingPunct="1">
              <a:lnSpc>
                <a:spcPct val="130000"/>
              </a:lnSpc>
              <a:spcBef>
                <a:spcPts val="600"/>
              </a:spcBef>
              <a:spcAft>
                <a:spcPts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Netflix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发起</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Netflix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奖公开竞赛，设计最新的算法来预测电影评级</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用户和项目被表示为潜在因子向量空间里的向量，评级被定义为两个向量之间的点积</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en-US" altLang="zh-CN" sz="20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BellKor</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团队提出的基于</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SVD</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的算法获得了</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100 </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万美元的</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奖金。</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4100937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1600" y="188640"/>
            <a:ext cx="2786467" cy="615553"/>
          </a:xfrm>
          <a:prstGeom prst="rect">
            <a:avLst/>
          </a:prstGeom>
        </p:spPr>
        <p:txBody>
          <a:bodyPr wrap="squar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SVD</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的应用</a:t>
            </a:r>
            <a:endPar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500057" y="1784348"/>
            <a:ext cx="7631176" cy="1288365"/>
          </a:xfrm>
          <a:prstGeom prst="rect">
            <a:avLst/>
          </a:prstGeom>
        </p:spPr>
      </p:pic>
      <p:sp>
        <p:nvSpPr>
          <p:cNvPr id="3" name="矩形 2"/>
          <p:cNvSpPr/>
          <p:nvPr/>
        </p:nvSpPr>
        <p:spPr>
          <a:xfrm>
            <a:off x="374820" y="971548"/>
            <a:ext cx="8052487" cy="572464"/>
          </a:xfrm>
          <a:prstGeom prst="rect">
            <a:avLst/>
          </a:prstGeom>
        </p:spPr>
        <p:txBody>
          <a:bodyPr wrap="square">
            <a:spAutoFit/>
          </a:bodyPr>
          <a:lstStyle/>
          <a:p>
            <a:pPr marL="268288" indent="-268288">
              <a:lnSpc>
                <a:spcPct val="130000"/>
              </a:lnSpc>
              <a:spcBef>
                <a:spcPts val="600"/>
              </a:spcBef>
              <a:buFont typeface="Wingdings" pitchFamily="2" charset="2"/>
              <a:buChar char="n"/>
              <a:defRPr/>
            </a:pPr>
            <a:r>
              <a:rPr lang="zh-CN" altLang="en-US" sz="24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两类模态的二元组数据                ，包括</a:t>
            </a:r>
            <a:r>
              <a:rPr lang="en-US" altLang="zh-CN" sz="2400" b="1"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n</a:t>
            </a:r>
            <a:r>
              <a:rPr lang="zh-CN" altLang="en-US" sz="24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列      向量。</a:t>
            </a:r>
            <a:endParaRPr lang="en-US" altLang="zh-CN" sz="24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3800780" y="1042036"/>
            <a:ext cx="1330411" cy="486827"/>
          </a:xfrm>
          <a:prstGeom prst="rect">
            <a:avLst/>
          </a:prstGeom>
        </p:spPr>
      </p:pic>
      <p:pic>
        <p:nvPicPr>
          <p:cNvPr id="6" name="图片 5"/>
          <p:cNvPicPr>
            <a:picLocks noChangeAspect="1"/>
          </p:cNvPicPr>
          <p:nvPr/>
        </p:nvPicPr>
        <p:blipFill>
          <a:blip r:embed="rId5"/>
          <a:stretch>
            <a:fillRect/>
          </a:stretch>
        </p:blipFill>
        <p:spPr>
          <a:xfrm>
            <a:off x="6732240" y="1049810"/>
            <a:ext cx="472648" cy="465488"/>
          </a:xfrm>
          <a:prstGeom prst="rect">
            <a:avLst/>
          </a:prstGeom>
        </p:spPr>
      </p:pic>
      <p:sp>
        <p:nvSpPr>
          <p:cNvPr id="8" name="矩形 7"/>
          <p:cNvSpPr/>
          <p:nvPr/>
        </p:nvSpPr>
        <p:spPr>
          <a:xfrm>
            <a:off x="261389" y="3429000"/>
            <a:ext cx="8593244" cy="2604431"/>
          </a:xfrm>
          <a:prstGeom prst="rect">
            <a:avLst/>
          </a:prstGeom>
        </p:spPr>
        <p:txBody>
          <a:bodyPr wrap="square">
            <a:spAutoFit/>
          </a:bodyPr>
          <a:lstStyle/>
          <a:p>
            <a:pPr marL="342900" indent="-342900">
              <a:lnSpc>
                <a:spcPct val="130000"/>
              </a:lnSpc>
              <a:spcBef>
                <a:spcPts val="600"/>
              </a:spcBef>
              <a:buFont typeface="Wingdings" panose="05000000000000000000" pitchFamily="2" charset="2"/>
              <a:buChar char="n"/>
              <a:defRPr/>
            </a:pPr>
            <a:r>
              <a:rPr lang="zh-CN" altLang="en-US" sz="24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图像数据压缩</a:t>
            </a:r>
            <a:endParaRPr lang="en-US" altLang="zh-CN" sz="24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a:p>
            <a:pPr marL="266700" lvl="1">
              <a:lnSpc>
                <a:spcPct val="130000"/>
              </a:lnSpc>
              <a:spcBef>
                <a:spcPts val="600"/>
              </a:spcBef>
              <a:defRPr/>
            </a:pPr>
            <a:r>
              <a:rPr lang="en-US" altLang="zh-CN" sz="20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https://hadrienj.github.io/posts/Deep-Learning-Book-Series-2.8-Singular-Value-Decomposition/</a:t>
            </a:r>
          </a:p>
          <a:p>
            <a:pPr>
              <a:lnSpc>
                <a:spcPct val="130000"/>
              </a:lnSpc>
              <a:spcBef>
                <a:spcPts val="600"/>
              </a:spcBef>
              <a:defRPr/>
            </a:pPr>
            <a:r>
              <a:rPr lang="en-US" altLang="zh-CN" sz="160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     </a:t>
            </a:r>
            <a:r>
              <a:rPr lang="en-US" altLang="zh-CN" sz="2800" i="1" kern="0" dirty="0">
                <a:solidFill>
                  <a:srgbClr val="FF0000"/>
                </a:solidFill>
                <a:latin typeface="Arial" panose="020B0604020202020204" pitchFamily="34" charset="0"/>
                <a:ea typeface="方正兰亭中黑_GBK" panose="02000000000000000000" pitchFamily="2" charset="-122"/>
                <a:cs typeface="Arial" panose="020B0604020202020204" pitchFamily="34" charset="0"/>
              </a:rPr>
              <a:t>m </a:t>
            </a:r>
            <a:r>
              <a:rPr lang="zh-CN" altLang="en-US" sz="2800" kern="0" dirty="0">
                <a:solidFill>
                  <a:srgbClr val="FF0000"/>
                </a:solidFill>
                <a:latin typeface="Arial" panose="020B0604020202020204" pitchFamily="34" charset="0"/>
                <a:ea typeface="方正兰亭中黑_GBK" panose="02000000000000000000" pitchFamily="2" charset="-122"/>
                <a:cs typeface="Arial" panose="020B0604020202020204" pitchFamily="34" charset="0"/>
              </a:rPr>
              <a:t>* </a:t>
            </a:r>
            <a:r>
              <a:rPr lang="en-US" altLang="zh-CN" sz="2800" i="1" kern="0" dirty="0">
                <a:solidFill>
                  <a:srgbClr val="FF0000"/>
                </a:solidFill>
                <a:latin typeface="Arial" panose="020B0604020202020204" pitchFamily="34" charset="0"/>
                <a:ea typeface="方正兰亭中黑_GBK" panose="02000000000000000000" pitchFamily="2" charset="-122"/>
                <a:cs typeface="Arial" panose="020B0604020202020204" pitchFamily="34" charset="0"/>
              </a:rPr>
              <a:t>n</a:t>
            </a:r>
            <a:r>
              <a:rPr lang="en-US" altLang="zh-CN" sz="2800" kern="0" dirty="0">
                <a:solidFill>
                  <a:srgbClr val="FF0000"/>
                </a:solidFill>
                <a:latin typeface="Arial" panose="020B0604020202020204" pitchFamily="34" charset="0"/>
                <a:ea typeface="方正兰亭中黑_GBK" panose="02000000000000000000" pitchFamily="2" charset="-122"/>
                <a:cs typeface="Arial" panose="020B0604020202020204" pitchFamily="34" charset="0"/>
              </a:rPr>
              <a:t> → ?</a:t>
            </a:r>
            <a:endParaRPr lang="en-US" altLang="zh-CN" sz="1600" kern="0" dirty="0">
              <a:solidFill>
                <a:srgbClr val="FF0000"/>
              </a:solidFill>
              <a:latin typeface="Arial" panose="020B0604020202020204" pitchFamily="34" charset="0"/>
              <a:ea typeface="方正兰亭中黑_GBK" panose="02000000000000000000" pitchFamily="2" charset="-122"/>
              <a:cs typeface="Arial" panose="020B0604020202020204" pitchFamily="34" charset="0"/>
            </a:endParaRPr>
          </a:p>
          <a:p>
            <a:pPr marL="342900" indent="-342900">
              <a:lnSpc>
                <a:spcPct val="130000"/>
              </a:lnSpc>
              <a:spcBef>
                <a:spcPts val="600"/>
              </a:spcBef>
              <a:buFont typeface="Wingdings" panose="05000000000000000000" pitchFamily="2" charset="2"/>
              <a:buChar char="n"/>
              <a:defRPr/>
            </a:pPr>
            <a:r>
              <a:rPr lang="zh-CN" altLang="en-US" sz="24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用户画像与推荐</a:t>
            </a:r>
            <a:endParaRPr lang="en-US" altLang="zh-CN" sz="24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extLst>
      <p:ext uri="{BB962C8B-B14F-4D97-AF65-F5344CB8AC3E}">
        <p14:creationId xmlns:p14="http://schemas.microsoft.com/office/powerpoint/2010/main" val="107334014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0651" y="1508367"/>
            <a:ext cx="7632848" cy="986360"/>
          </a:xfrm>
          <a:prstGeom prst="rect">
            <a:avLst/>
          </a:prstGeom>
        </p:spPr>
        <p:txBody>
          <a:bodyPr wrap="square">
            <a:spAutoFit/>
          </a:bodyPr>
          <a:lstStyle/>
          <a:p>
            <a:pPr lvl="0" algn="ctr">
              <a:lnSpc>
                <a:spcPct val="150000"/>
              </a:lnSpc>
            </a:pPr>
            <a:r>
              <a:rPr lang="en-US" altLang="zh-CN" sz="4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Apply the SVD on images</a:t>
            </a:r>
            <a:endParaRPr kumimoji="0" lang="en-US" altLang="zh-CN" sz="2800" b="0"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074" name="Picture 2" descr="Jupyter Notebook">
            <a:hlinkClick r:id="rId3" tooltip="dashboar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2876" y="1217899"/>
            <a:ext cx="1981200" cy="5334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9CFF3A1-341E-4364-911D-CE0A85E2EEE1}"/>
              </a:ext>
            </a:extLst>
          </p:cNvPr>
          <p:cNvSpPr/>
          <p:nvPr/>
        </p:nvSpPr>
        <p:spPr>
          <a:xfrm>
            <a:off x="971600" y="188640"/>
            <a:ext cx="2786467" cy="615553"/>
          </a:xfrm>
          <a:prstGeom prst="rect">
            <a:avLst/>
          </a:prstGeom>
        </p:spPr>
        <p:txBody>
          <a:bodyPr wrap="squar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SVD</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的应用</a:t>
            </a:r>
            <a:endPar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1E4ADDCD-6343-495D-9544-67C7E8B6AFDC}"/>
              </a:ext>
            </a:extLst>
          </p:cNvPr>
          <p:cNvPicPr>
            <a:picLocks noChangeAspect="1"/>
          </p:cNvPicPr>
          <p:nvPr/>
        </p:nvPicPr>
        <p:blipFill>
          <a:blip r:embed="rId5"/>
          <a:stretch>
            <a:fillRect/>
          </a:stretch>
        </p:blipFill>
        <p:spPr>
          <a:xfrm>
            <a:off x="3200181" y="2636912"/>
            <a:ext cx="2893788" cy="3735129"/>
          </a:xfrm>
          <a:prstGeom prst="rect">
            <a:avLst/>
          </a:prstGeom>
        </p:spPr>
      </p:pic>
    </p:spTree>
    <p:extLst>
      <p:ext uri="{BB962C8B-B14F-4D97-AF65-F5344CB8AC3E}">
        <p14:creationId xmlns:p14="http://schemas.microsoft.com/office/powerpoint/2010/main" val="143687330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476960"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SVD</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的应用</a:t>
            </a:r>
          </a:p>
        </p:txBody>
      </p:sp>
      <p:pic>
        <p:nvPicPr>
          <p:cNvPr id="2" name="图片 1"/>
          <p:cNvPicPr>
            <a:picLocks noChangeAspect="1"/>
          </p:cNvPicPr>
          <p:nvPr/>
        </p:nvPicPr>
        <p:blipFill>
          <a:blip r:embed="rId3"/>
          <a:stretch>
            <a:fillRect/>
          </a:stretch>
        </p:blipFill>
        <p:spPr>
          <a:xfrm>
            <a:off x="500057" y="1784348"/>
            <a:ext cx="7631176" cy="1288365"/>
          </a:xfrm>
          <a:prstGeom prst="rect">
            <a:avLst/>
          </a:prstGeom>
        </p:spPr>
      </p:pic>
      <p:sp>
        <p:nvSpPr>
          <p:cNvPr id="3" name="矩形 2"/>
          <p:cNvSpPr/>
          <p:nvPr/>
        </p:nvSpPr>
        <p:spPr>
          <a:xfrm>
            <a:off x="374820" y="971548"/>
            <a:ext cx="8052487" cy="1013226"/>
          </a:xfrm>
          <a:prstGeom prst="rect">
            <a:avLst/>
          </a:prstGeom>
        </p:spPr>
        <p:txBody>
          <a:bodyPr wrap="square">
            <a:spAutoFit/>
          </a:bodyPr>
          <a:lstStyle/>
          <a:p>
            <a:pPr marL="268288" marR="0" lvl="0" indent="-268288" algn="l" defTabSz="914400" rtl="0" eaLnBrk="1" fontAlgn="auto" latinLnBrk="0" hangingPunct="1">
              <a:lnSpc>
                <a:spcPct val="130000"/>
              </a:lnSpc>
              <a:spcBef>
                <a:spcPts val="600"/>
              </a:spcBef>
              <a:spcAft>
                <a:spcPts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两类模态的二元组数据                ，包括</a:t>
            </a:r>
            <a:r>
              <a:rPr kumimoji="0" lang="en-US" altLang="zh-CN" sz="2400" b="1"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列      向量。</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3800780" y="1042036"/>
            <a:ext cx="1330411" cy="486827"/>
          </a:xfrm>
          <a:prstGeom prst="rect">
            <a:avLst/>
          </a:prstGeom>
        </p:spPr>
      </p:pic>
      <p:pic>
        <p:nvPicPr>
          <p:cNvPr id="6" name="图片 5"/>
          <p:cNvPicPr>
            <a:picLocks noChangeAspect="1"/>
          </p:cNvPicPr>
          <p:nvPr/>
        </p:nvPicPr>
        <p:blipFill>
          <a:blip r:embed="rId5"/>
          <a:stretch>
            <a:fillRect/>
          </a:stretch>
        </p:blipFill>
        <p:spPr>
          <a:xfrm>
            <a:off x="6542925" y="1063375"/>
            <a:ext cx="472648" cy="465488"/>
          </a:xfrm>
          <a:prstGeom prst="rect">
            <a:avLst/>
          </a:prstGeom>
        </p:spPr>
      </p:pic>
      <p:sp>
        <p:nvSpPr>
          <p:cNvPr id="8" name="矩形 7"/>
          <p:cNvSpPr/>
          <p:nvPr/>
        </p:nvSpPr>
        <p:spPr>
          <a:xfrm>
            <a:off x="191940" y="4154062"/>
            <a:ext cx="3118188" cy="1458476"/>
          </a:xfrm>
          <a:prstGeom prst="rect">
            <a:avLst/>
          </a:prstGeom>
        </p:spPr>
        <p:txBody>
          <a:bodyPr wrap="square">
            <a:spAutoFit/>
          </a:bodyPr>
          <a:lstStyle/>
          <a:p>
            <a:pPr marL="342900" marR="0" lvl="0"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图像数据压缩</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altLang="zh-CN" sz="16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187</a:t>
            </a:r>
            <a:r>
              <a:rPr kumimoji="0" lang="zh-CN" altLang="en-US" sz="16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16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187 -&gt;  k</a:t>
            </a:r>
            <a:r>
              <a:rPr kumimoji="0" lang="zh-CN" altLang="en-US" sz="16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16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(187+187+1)</a:t>
            </a:r>
          </a:p>
          <a:p>
            <a:pPr marL="342900" marR="0" lvl="0" indent="-342900" algn="l" defTabSz="914400" rtl="0" eaLnBrk="1" fontAlgn="auto" latinLnBrk="0" hangingPunct="1">
              <a:lnSpc>
                <a:spcPct val="130000"/>
              </a:lnSpc>
              <a:spcBef>
                <a:spcPts val="600"/>
              </a:spcBef>
              <a:spcAft>
                <a:spcPts val="0"/>
              </a:spcAft>
              <a:buClrTx/>
              <a:buSzTx/>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用户画像与推荐</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6"/>
          <a:stretch>
            <a:fillRect/>
          </a:stretch>
        </p:blipFill>
        <p:spPr>
          <a:xfrm>
            <a:off x="3412972" y="3380063"/>
            <a:ext cx="4664227" cy="3331590"/>
          </a:xfrm>
          <a:prstGeom prst="rect">
            <a:avLst/>
          </a:prstGeom>
        </p:spPr>
      </p:pic>
      <p:sp>
        <p:nvSpPr>
          <p:cNvPr id="11" name="矩形 10"/>
          <p:cNvSpPr/>
          <p:nvPr/>
        </p:nvSpPr>
        <p:spPr>
          <a:xfrm>
            <a:off x="7087539" y="5132400"/>
            <a:ext cx="41549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187</a:t>
            </a:r>
            <a:endParaRPr kumimoji="0" lang="zh-CN" altLang="en-US" sz="12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152095790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7" name="内容占位符 2"/>
          <p:cNvSpPr txBox="1">
            <a:spLocks/>
          </p:cNvSpPr>
          <p:nvPr/>
        </p:nvSpPr>
        <p:spPr>
          <a:xfrm>
            <a:off x="323312" y="1083184"/>
            <a:ext cx="8414520" cy="287616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的优点</a:t>
            </a:r>
            <a:endPar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00100" marR="0" lvl="1" indent="-342900" algn="l" defTabSz="914400" rtl="0" eaLnBrk="0" fontAlgn="base" latinLnBrk="0" hangingPunct="0">
              <a:lnSpc>
                <a:spcPct val="130000"/>
              </a:lnSpc>
              <a:spcBef>
                <a:spcPts val="600"/>
              </a:spcBef>
              <a:spcAft>
                <a:spcPct val="0"/>
              </a:spcAft>
              <a:buClrTx/>
              <a:buSzTx/>
              <a:buFont typeface="Wingdings" pitchFamily="2" charset="2"/>
              <a:buChar char="ü"/>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主题空间表示可以缓解一义多词问题，意义相近的词会为对应同一主题。</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00100" marR="0" lvl="1" indent="-342900" algn="l" defTabSz="914400" rtl="0" eaLnBrk="0" fontAlgn="base" latinLnBrk="0" hangingPunct="0">
              <a:lnSpc>
                <a:spcPct val="130000"/>
              </a:lnSpc>
              <a:spcBef>
                <a:spcPts val="600"/>
              </a:spcBef>
              <a:spcAft>
                <a:spcPct val="0"/>
              </a:spcAft>
              <a:buClrTx/>
              <a:buSzTx/>
              <a:buFont typeface="Wingdings" pitchFamily="2" charset="2"/>
              <a:buChar char="ü"/>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降维可去除噪。</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00100" marR="0" lvl="1" indent="-342900" algn="l" defTabSz="914400" rtl="0" eaLnBrk="0" fontAlgn="base" latinLnBrk="0" hangingPunct="0">
              <a:lnSpc>
                <a:spcPct val="130000"/>
              </a:lnSpc>
              <a:spcBef>
                <a:spcPts val="600"/>
              </a:spcBef>
              <a:spcAft>
                <a:spcPct val="0"/>
              </a:spcAft>
              <a:buClrTx/>
              <a:buSzTx/>
              <a:buFont typeface="Wingdings" pitchFamily="2" charset="2"/>
              <a:buChar char="ü"/>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无监督过程。</a:t>
            </a: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内容占位符 2"/>
          <p:cNvSpPr txBox="1">
            <a:spLocks/>
          </p:cNvSpPr>
          <p:nvPr/>
        </p:nvSpPr>
        <p:spPr>
          <a:xfrm>
            <a:off x="460472" y="3959352"/>
            <a:ext cx="8414520" cy="2286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的局限性</a:t>
            </a:r>
            <a:endPar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00100" marR="0" lvl="1" indent="-342900" algn="l" defTabSz="914400" rtl="0" eaLnBrk="0" fontAlgn="base" latinLnBrk="0" hangingPunct="0">
              <a:lnSpc>
                <a:spcPct val="130000"/>
              </a:lnSpc>
              <a:spcBef>
                <a:spcPct val="20000"/>
              </a:spcBef>
              <a:spcAft>
                <a:spcPct val="0"/>
              </a:spcAft>
              <a:buClrTx/>
              <a:buSzTx/>
              <a:buFont typeface="Wingdings" pitchFamily="2" charset="2"/>
              <a:buChar char="ü"/>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发现的“隐含概念”可能难以解释</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0" fontAlgn="base" latinLnBrk="0" hangingPunct="0">
              <a:lnSpc>
                <a:spcPct val="130000"/>
              </a:lnSpc>
              <a:spcBef>
                <a:spcPct val="20000"/>
              </a:spcBef>
              <a:spcAft>
                <a:spcPct val="0"/>
              </a:spcAft>
              <a:buClrTx/>
              <a:buSzTx/>
              <a:buFontTx/>
              <a:buChar char="–"/>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{(car), (truck), (flower)} ↦ { </a:t>
            </a: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(1.3452 * car + 0.2828 * truck)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(flower) }</a:t>
            </a:r>
          </a:p>
          <a:p>
            <a:pPr marL="742950" marR="0" lvl="1" indent="-285750" algn="l" defTabSz="914400" rtl="0" eaLnBrk="0" fontAlgn="base" latinLnBrk="0" hangingPunct="0">
              <a:lnSpc>
                <a:spcPct val="130000"/>
              </a:lnSpc>
              <a:spcBef>
                <a:spcPts val="1800"/>
              </a:spcBef>
              <a:spcAft>
                <a:spcPct val="0"/>
              </a:spcAft>
              <a:buClrTx/>
              <a:buSzTx/>
              <a:buFontTx/>
              <a:buChar char="–"/>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{(car), (bottle), (flower)} ↦ { </a:t>
            </a: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(1.3452 * car + 0.2828 * bottle)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(flower)}</a:t>
            </a:r>
          </a:p>
        </p:txBody>
      </p:sp>
      <p:sp>
        <p:nvSpPr>
          <p:cNvPr id="13" name="文本框 12"/>
          <p:cNvSpPr txBox="1"/>
          <p:nvPr/>
        </p:nvSpPr>
        <p:spPr>
          <a:xfrm>
            <a:off x="5522768" y="5458530"/>
            <a:ext cx="997389" cy="338554"/>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ahoma"/>
                <a:ea typeface="黑体"/>
                <a:cs typeface="+mn-cs"/>
              </a:rPr>
              <a:t>vehicle</a:t>
            </a:r>
            <a:endParaRPr kumimoji="0" lang="zh-CN" altLang="en-US" sz="1600" b="0" i="0" u="none" strike="noStrike" kern="1200" cap="none" spc="0" normalizeH="0" baseline="0" noProof="0" dirty="0">
              <a:ln>
                <a:noFill/>
              </a:ln>
              <a:solidFill>
                <a:prstClr val="black"/>
              </a:solidFill>
              <a:effectLst/>
              <a:uLnTx/>
              <a:uFillTx/>
              <a:latin typeface="Tahoma"/>
              <a:ea typeface="黑体"/>
              <a:cs typeface="+mn-cs"/>
            </a:endParaRPr>
          </a:p>
        </p:txBody>
      </p:sp>
      <p:sp>
        <p:nvSpPr>
          <p:cNvPr id="14" name="文本框 13"/>
          <p:cNvSpPr txBox="1"/>
          <p:nvPr/>
        </p:nvSpPr>
        <p:spPr>
          <a:xfrm>
            <a:off x="5724586" y="5906798"/>
            <a:ext cx="296876" cy="338554"/>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ahoma"/>
                <a:ea typeface="黑体"/>
                <a:cs typeface="+mn-cs"/>
              </a:rPr>
              <a:t>?</a:t>
            </a:r>
            <a:endParaRPr kumimoji="0" lang="zh-CN" altLang="en-US" sz="16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119507749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884123"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3.3.2 LSA</a:t>
            </a: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7" name="内容占位符 2"/>
          <p:cNvSpPr txBox="1">
            <a:spLocks/>
          </p:cNvSpPr>
          <p:nvPr/>
        </p:nvSpPr>
        <p:spPr>
          <a:xfrm>
            <a:off x="323311" y="1083184"/>
            <a:ext cx="8618065" cy="34032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itchFamily="2" charset="2"/>
              <a:buChar char="n"/>
              <a:defRPr/>
            </a:pP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LSA</a:t>
            </a:r>
            <a:r>
              <a:rPr lang="zh-CN" altLang="en-US"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的局限性</a:t>
            </a:r>
            <a:endPar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800100" lvl="1" indent="-342900">
              <a:lnSpc>
                <a:spcPct val="130000"/>
              </a:lnSpc>
              <a:spcBef>
                <a:spcPts val="600"/>
              </a:spcBef>
              <a:buFont typeface="Wingdings" pitchFamily="2" charset="2"/>
              <a:buChar char="ü"/>
            </a:pPr>
            <a:r>
              <a:rPr lang="zh-CN" altLang="en-US"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负号难以解释</a:t>
            </a:r>
            <a:endParaRPr lang="en-US" altLang="zh-CN"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800100" lvl="1" indent="-342900">
              <a:lnSpc>
                <a:spcPct val="130000"/>
              </a:lnSpc>
              <a:spcBef>
                <a:spcPts val="600"/>
              </a:spcBef>
              <a:buFont typeface="Wingdings" pitchFamily="2" charset="2"/>
              <a:buChar char="ü"/>
            </a:pPr>
            <a:r>
              <a:rPr lang="zh-CN" altLang="en-US"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没有考虑词频</a:t>
            </a:r>
            <a:endParaRPr lang="en-US" altLang="zh-CN"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800100" lvl="1" indent="-342900">
              <a:lnSpc>
                <a:spcPct val="130000"/>
              </a:lnSpc>
              <a:spcBef>
                <a:spcPts val="600"/>
              </a:spcBef>
              <a:buFont typeface="Wingdings" pitchFamily="2" charset="2"/>
              <a:buChar char="ü"/>
            </a:pPr>
            <a:r>
              <a:rPr lang="en-US" altLang="zh-CN"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LSA</a:t>
            </a:r>
            <a:r>
              <a:rPr lang="zh-CN" altLang="en-US"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对上下文更敏感，</a:t>
            </a:r>
            <a:r>
              <a:rPr lang="en-US" altLang="zh-CN"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nurse</a:t>
            </a:r>
            <a:r>
              <a:rPr lang="zh-CN" altLang="en-US"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比</a:t>
            </a:r>
            <a:r>
              <a:rPr lang="en-US" altLang="zh-CN"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doctor</a:t>
            </a:r>
            <a:r>
              <a:rPr lang="zh-CN" altLang="en-US"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更接近</a:t>
            </a:r>
            <a:r>
              <a:rPr lang="en-US" altLang="zh-CN"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physician</a:t>
            </a:r>
          </a:p>
          <a:p>
            <a:pPr marL="800100" lvl="1" indent="-342900">
              <a:lnSpc>
                <a:spcPct val="130000"/>
              </a:lnSpc>
              <a:spcBef>
                <a:spcPts val="600"/>
              </a:spcBef>
              <a:buFont typeface="Wingdings" pitchFamily="2" charset="2"/>
              <a:buChar char="ü"/>
            </a:pPr>
            <a:r>
              <a:rPr lang="en-US" altLang="zh-CN"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LSA </a:t>
            </a:r>
            <a:r>
              <a:rPr lang="zh-CN" altLang="en-US"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无法发现一词多义，不同上下文中的词被当做具有相同的词义。</a:t>
            </a:r>
            <a:endParaRPr lang="en-US" altLang="zh-CN"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lvl="1">
              <a:lnSpc>
                <a:spcPct val="130000"/>
              </a:lnSpc>
            </a:pPr>
            <a:r>
              <a:rPr lang="en-US" altLang="zh-CN" sz="2000" kern="0" dirty="0">
                <a:latin typeface="Times New Roman" panose="02020603050405020304" pitchFamily="18" charset="0"/>
                <a:ea typeface="方正兰亭中黑_GBK" panose="02000000000000000000" pitchFamily="2" charset="-122"/>
                <a:cs typeface="Times New Roman" panose="02020603050405020304" pitchFamily="18" charset="0"/>
              </a:rPr>
              <a:t>the occurrence of "chair" in a document containing </a:t>
            </a:r>
            <a:r>
              <a:rPr lang="en-US" altLang="zh-CN" sz="20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"The Chair of the Board" </a:t>
            </a:r>
            <a:r>
              <a:rPr lang="en-US" altLang="zh-CN" sz="2000" kern="0" dirty="0">
                <a:latin typeface="Times New Roman" panose="02020603050405020304" pitchFamily="18" charset="0"/>
                <a:ea typeface="方正兰亭中黑_GBK" panose="02000000000000000000" pitchFamily="2" charset="-122"/>
                <a:cs typeface="Times New Roman" panose="02020603050405020304" pitchFamily="18" charset="0"/>
              </a:rPr>
              <a:t>and in a separate document containing </a:t>
            </a:r>
            <a:r>
              <a:rPr lang="en-US" altLang="zh-CN" sz="20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"the chair maker" </a:t>
            </a:r>
            <a:r>
              <a:rPr lang="en-US" altLang="zh-CN" sz="2000" kern="0" dirty="0">
                <a:latin typeface="Times New Roman" panose="02020603050405020304" pitchFamily="18" charset="0"/>
                <a:ea typeface="方正兰亭中黑_GBK" panose="02000000000000000000" pitchFamily="2" charset="-122"/>
                <a:cs typeface="Times New Roman" panose="02020603050405020304" pitchFamily="18" charset="0"/>
              </a:rPr>
              <a:t>are considered the same</a:t>
            </a:r>
          </a:p>
          <a:p>
            <a:pPr marL="800100" lvl="1" indent="-342900">
              <a:lnSpc>
                <a:spcPct val="130000"/>
              </a:lnSpc>
              <a:spcBef>
                <a:spcPts val="1200"/>
              </a:spcBef>
              <a:buFont typeface="Wingdings" pitchFamily="2" charset="2"/>
              <a:buChar char="ü"/>
            </a:pPr>
            <a:r>
              <a:rPr lang="zh-CN" altLang="en-US" sz="2400" b="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对于</a:t>
            </a:r>
            <a:r>
              <a:rPr lang="en-US" altLang="zh-CN" sz="2400" b="0" i="1"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m*n</a:t>
            </a:r>
            <a:r>
              <a:rPr lang="zh-CN" altLang="en-US" sz="2400" b="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矩阵，</a:t>
            </a:r>
            <a:r>
              <a:rPr lang="zh-CN" altLang="en-US"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时间复杂度：</a:t>
            </a:r>
            <a:r>
              <a:rPr lang="en-US" altLang="zh-CN"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O(mn^2)</a:t>
            </a:r>
            <a:r>
              <a:rPr lang="zh-CN" altLang="en-US"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；当有新文档时，需重新训练模型。</a:t>
            </a:r>
            <a:endParaRPr lang="en-US" altLang="zh-CN" sz="24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0" indent="0" eaLnBrk="1" hangingPunct="1">
              <a:lnSpc>
                <a:spcPct val="130000"/>
              </a:lnSpc>
              <a:spcBef>
                <a:spcPts val="600"/>
              </a:spcBef>
              <a:buFontTx/>
              <a:buNone/>
              <a:defRPr/>
            </a:pPr>
            <a:endParaRPr lang="en-US" altLang="zh-CN" sz="2400" kern="0" dirty="0">
              <a:solidFill>
                <a:srgbClr val="C00000"/>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12" name="矩形 11"/>
          <p:cNvSpPr/>
          <p:nvPr/>
        </p:nvSpPr>
        <p:spPr>
          <a:xfrm>
            <a:off x="6579922" y="1154443"/>
            <a:ext cx="1886350" cy="369332"/>
          </a:xfrm>
          <a:prstGeom prst="rect">
            <a:avLst/>
          </a:prstGeom>
        </p:spPr>
        <p:txBody>
          <a:bodyPr wrap="none">
            <a:spAutoFit/>
          </a:bodyPr>
          <a:lstStyle/>
          <a:p>
            <a:r>
              <a:rPr lang="en-US" altLang="zh-CN" dirty="0">
                <a:solidFill>
                  <a:srgbClr val="0000FF"/>
                </a:solidFill>
                <a:ea typeface="方正兰亭中黑_GBK" panose="02000000000000000000" pitchFamily="2" charset="-122"/>
              </a:rPr>
              <a:t>from WIKIPEDIA</a:t>
            </a:r>
            <a:endParaRPr lang="zh-CN" altLang="en-US" dirty="0">
              <a:solidFill>
                <a:srgbClr val="0000FF"/>
              </a:solidFill>
              <a:ea typeface="方正兰亭中黑_GBK" panose="02000000000000000000" pitchFamily="2" charset="-122"/>
            </a:endParaRPr>
          </a:p>
        </p:txBody>
      </p:sp>
    </p:spTree>
    <p:extLst>
      <p:ext uri="{BB962C8B-B14F-4D97-AF65-F5344CB8AC3E}">
        <p14:creationId xmlns:p14="http://schemas.microsoft.com/office/powerpoint/2010/main" val="419512381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810385"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语言模型评估</a:t>
            </a:r>
          </a:p>
        </p:txBody>
      </p:sp>
      <p:sp>
        <p:nvSpPr>
          <p:cNvPr id="7" name="内容占位符 2"/>
          <p:cNvSpPr txBox="1">
            <a:spLocks/>
          </p:cNvSpPr>
          <p:nvPr/>
        </p:nvSpPr>
        <p:spPr>
          <a:xfrm>
            <a:off x="305024" y="1010032"/>
            <a:ext cx="8414520" cy="5993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困惑度</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Perplexity</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：评测一个概率模型预测样本的性能</a:t>
            </a:r>
            <a:endPar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语言模型给测试集的句子赋予的概率（由单词数量进行了标准化）越大，语言模型越好，困惑度越低。</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 name="Picture 4" descr="p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88" y="2479032"/>
            <a:ext cx="2662953" cy="11327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pp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988" y="3611760"/>
            <a:ext cx="3128390" cy="88134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568080" y="4429447"/>
            <a:ext cx="121219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宋体" panose="02010600030101010101" pitchFamily="2" charset="-122"/>
                <a:cs typeface="+mn-cs"/>
              </a:rPr>
              <a:t>Chain rule</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pic>
        <p:nvPicPr>
          <p:cNvPr id="13" name="Picture 6" descr="pp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1208" y="3611760"/>
            <a:ext cx="2658619" cy="858162"/>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5186078" y="4493101"/>
            <a:ext cx="146899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宋体" panose="02010600030101010101" pitchFamily="2" charset="-122"/>
                <a:cs typeface="+mn-cs"/>
              </a:rPr>
              <a:t>bigrams</a:t>
            </a:r>
          </a:p>
        </p:txBody>
      </p:sp>
      <p:sp>
        <p:nvSpPr>
          <p:cNvPr id="2" name="矩形 1"/>
          <p:cNvSpPr/>
          <p:nvPr/>
        </p:nvSpPr>
        <p:spPr>
          <a:xfrm>
            <a:off x="448961" y="4942813"/>
            <a:ext cx="8522043" cy="858184"/>
          </a:xfrm>
          <a:prstGeom prst="rect">
            <a:avLst/>
          </a:prstGeom>
        </p:spPr>
        <p:txBody>
          <a:bodyPr wrap="square">
            <a:spAutoFit/>
          </a:bodyPr>
          <a:lstStyle/>
          <a:p>
            <a:pPr marL="342900" marR="0" lvl="0" indent="-342900" algn="l" defTabSz="914400" rtl="0" eaLnBrk="1" fontAlgn="base" latinLnBrk="0" hangingPunct="1">
              <a:lnSpc>
                <a:spcPct val="130000"/>
              </a:lnSpc>
              <a:spcBef>
                <a:spcPts val="600"/>
              </a:spcBef>
              <a:spcAft>
                <a:spcPct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在</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Image Caption</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任务中，                 是根据图像</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给出句子描述</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20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语言的</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Perplexity</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是图像</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与单词序列</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20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n-1</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生成单词</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2000" b="0" i="0"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的概率</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6"/>
          <a:stretch>
            <a:fillRect/>
          </a:stretch>
        </p:blipFill>
        <p:spPr>
          <a:xfrm>
            <a:off x="706573" y="5915745"/>
            <a:ext cx="4081492" cy="704855"/>
          </a:xfrm>
          <a:prstGeom prst="rect">
            <a:avLst/>
          </a:prstGeom>
        </p:spPr>
      </p:pic>
      <p:pic>
        <p:nvPicPr>
          <p:cNvPr id="23" name="图片 22"/>
          <p:cNvPicPr>
            <a:picLocks noChangeAspect="1"/>
          </p:cNvPicPr>
          <p:nvPr/>
        </p:nvPicPr>
        <p:blipFill>
          <a:blip r:embed="rId7"/>
          <a:stretch>
            <a:fillRect/>
          </a:stretch>
        </p:blipFill>
        <p:spPr>
          <a:xfrm>
            <a:off x="3559175" y="5037952"/>
            <a:ext cx="1185871" cy="266702"/>
          </a:xfrm>
          <a:prstGeom prst="rect">
            <a:avLst/>
          </a:prstGeom>
        </p:spPr>
      </p:pic>
      <p:pic>
        <p:nvPicPr>
          <p:cNvPr id="24" name="图片 23"/>
          <p:cNvPicPr>
            <a:picLocks noChangeAspect="1"/>
          </p:cNvPicPr>
          <p:nvPr/>
        </p:nvPicPr>
        <p:blipFill>
          <a:blip r:embed="rId8"/>
          <a:stretch>
            <a:fillRect/>
          </a:stretch>
        </p:blipFill>
        <p:spPr>
          <a:xfrm>
            <a:off x="2334360" y="5445402"/>
            <a:ext cx="1414473" cy="247652"/>
          </a:xfrm>
          <a:prstGeom prst="rect">
            <a:avLst/>
          </a:prstGeom>
        </p:spPr>
      </p:pic>
    </p:spTree>
    <p:extLst>
      <p:ext uri="{BB962C8B-B14F-4D97-AF65-F5344CB8AC3E}">
        <p14:creationId xmlns:p14="http://schemas.microsoft.com/office/powerpoint/2010/main" val="375580858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7703634" cy="615553"/>
          </a:xfrm>
          <a:prstGeom prst="rect">
            <a:avLst/>
          </a:prstGeom>
        </p:spPr>
        <p:txBody>
          <a:bodyPr wrap="squar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断句</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Sentence breaking</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内容占位符 2"/>
          <p:cNvSpPr txBox="1"/>
          <p:nvPr/>
        </p:nvSpPr>
        <p:spPr bwMode="auto">
          <a:xfrm>
            <a:off x="369275" y="959660"/>
            <a:ext cx="8576567"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endPar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内容占位符 2"/>
          <p:cNvSpPr txBox="1"/>
          <p:nvPr/>
        </p:nvSpPr>
        <p:spPr bwMode="auto">
          <a:xfrm>
            <a:off x="438428" y="1030973"/>
            <a:ext cx="8351938"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断句：</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用于确定句子的起始位置</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600"/>
              </a:spcBef>
              <a:spcAft>
                <a:spcPct val="0"/>
              </a:spcAft>
              <a:buClrTx/>
              <a:buSzTx/>
              <a:buFont typeface="Wingdings" panose="05000000000000000000" pitchFamily="2" charset="2"/>
              <a:buChar char="ü"/>
              <a:tabLst/>
              <a:defRPr/>
            </a:pP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Sentence boundary disambiguation, sentence segmentation</a:t>
            </a:r>
          </a:p>
          <a:p>
            <a:pPr marL="908050" marR="0" lvl="1" indent="-436880" algn="l" defTabSz="914400" rtl="0" eaLnBrk="1" fontAlgn="base" latinLnBrk="0" hangingPunct="1">
              <a:lnSpc>
                <a:spcPct val="120000"/>
              </a:lnSpc>
              <a:spcBef>
                <a:spcPts val="6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标点符号等存在歧义。如“</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”可能是句号，也可能是缩写、小数点、省略号  </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47%</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”在</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WSJ</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语料中是缩写）</a:t>
            </a:r>
            <a:endPar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6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中文不存在此问题</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23900" marR="0" lvl="1"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ü"/>
              <a:tabLst/>
              <a:defRPr/>
            </a:pPr>
            <a:endParaRPr kumimoji="0" lang="en-US" altLang="zh-CN" sz="16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1067454" y="3445507"/>
            <a:ext cx="6430625" cy="1569660"/>
          </a:xfrm>
          <a:prstGeom prst="rect">
            <a:avLst/>
          </a:prstGeom>
        </p:spPr>
        <p:style>
          <a:lnRef idx="2">
            <a:schemeClr val="accent1"/>
          </a:lnRef>
          <a:fillRef idx="1">
            <a:schemeClr val="lt1"/>
          </a:fillRef>
          <a:effectRef idx="0">
            <a:schemeClr val="accent1"/>
          </a:effectRef>
          <a:fontRef idx="minor">
            <a:schemeClr val="dk1"/>
          </a:fontRef>
        </p:style>
        <p:txBody>
          <a:bodyPr wrap="square" anchor="ctr" anchorCtr="0">
            <a:spAutoFit/>
          </a:bodyPr>
          <a:lstStyle/>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如果是</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如果前面标记位于手工编辑的缩写列表中，则不会结束句子</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如果后面标记时大写，则结束一个句子</a:t>
            </a:r>
          </a:p>
        </p:txBody>
      </p:sp>
      <p:sp>
        <p:nvSpPr>
          <p:cNvPr id="9" name="文本框 8"/>
          <p:cNvSpPr txBox="1"/>
          <p:nvPr/>
        </p:nvSpPr>
        <p:spPr>
          <a:xfrm>
            <a:off x="7498079" y="4104547"/>
            <a:ext cx="148309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Tahoma"/>
                <a:ea typeface="黑体"/>
                <a:cs typeface="+mn-cs"/>
              </a:rPr>
              <a:t>正确率</a:t>
            </a:r>
            <a:r>
              <a:rPr kumimoji="0" lang="en-US" altLang="zh-CN" sz="2000" b="0" i="0" u="none" strike="noStrike" kern="1200" cap="none" spc="0" normalizeH="0" baseline="0" noProof="0" dirty="0">
                <a:ln>
                  <a:noFill/>
                </a:ln>
                <a:solidFill>
                  <a:srgbClr val="FF0000"/>
                </a:solidFill>
                <a:effectLst/>
                <a:uLnTx/>
                <a:uFillTx/>
                <a:latin typeface="Tahoma"/>
                <a:ea typeface="黑体"/>
                <a:cs typeface="+mn-cs"/>
              </a:rPr>
              <a:t>95%</a:t>
            </a:r>
            <a:endParaRPr kumimoji="0" lang="zh-CN" altLang="en-US" sz="2000" b="0" i="0" u="none" strike="noStrike" kern="1200" cap="none" spc="0" normalizeH="0" baseline="0" noProof="0" dirty="0">
              <a:ln>
                <a:noFill/>
              </a:ln>
              <a:solidFill>
                <a:srgbClr val="FF0000"/>
              </a:solidFill>
              <a:effectLst/>
              <a:uLnTx/>
              <a:uFillTx/>
              <a:latin typeface="Tahoma"/>
              <a:ea typeface="黑体"/>
              <a:cs typeface="+mn-cs"/>
            </a:endParaRPr>
          </a:p>
        </p:txBody>
      </p:sp>
      <p:sp>
        <p:nvSpPr>
          <p:cNvPr id="12" name="矩形 11"/>
          <p:cNvSpPr/>
          <p:nvPr/>
        </p:nvSpPr>
        <p:spPr>
          <a:xfrm>
            <a:off x="103239" y="6330815"/>
            <a:ext cx="69956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557AE"/>
                </a:solidFill>
                <a:effectLst/>
                <a:uLnTx/>
                <a:uFillTx/>
                <a:latin typeface="Tahoma"/>
                <a:ea typeface="黑体"/>
                <a:cs typeface="+mn-cs"/>
              </a:rPr>
              <a:t>https://en.wikipedia.org/wiki/Sentence_boundary_disambiguation</a:t>
            </a:r>
            <a:endParaRPr kumimoji="0" lang="zh-CN" altLang="en-US" sz="1800" b="0" i="0" u="none" strike="noStrike" kern="1200" cap="none" spc="0" normalizeH="0" baseline="0" noProof="0" dirty="0">
              <a:ln>
                <a:noFill/>
              </a:ln>
              <a:solidFill>
                <a:srgbClr val="1557AE"/>
              </a:solidFill>
              <a:effectLst/>
              <a:uLnTx/>
              <a:uFillTx/>
              <a:latin typeface="Tahoma"/>
              <a:ea typeface="黑体"/>
              <a:cs typeface="+mn-cs"/>
            </a:endParaRPr>
          </a:p>
        </p:txBody>
      </p:sp>
      <p:sp>
        <p:nvSpPr>
          <p:cNvPr id="10" name="矩形 9"/>
          <p:cNvSpPr/>
          <p:nvPr/>
        </p:nvSpPr>
        <p:spPr>
          <a:xfrm>
            <a:off x="1067454" y="5219509"/>
            <a:ext cx="6366387"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基于最大熵、神经网络的方法取得更高的正确率</a:t>
            </a:r>
          </a:p>
        </p:txBody>
      </p:sp>
    </p:spTree>
    <p:extLst>
      <p:ext uri="{BB962C8B-B14F-4D97-AF65-F5344CB8AC3E}">
        <p14:creationId xmlns:p14="http://schemas.microsoft.com/office/powerpoint/2010/main" val="298009355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810385"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语言模型评</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估</a:t>
            </a:r>
            <a:endParaRPr kumimoji="0" lang="zh-CN" altLang="en-US" sz="3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内容占位符 2"/>
          <p:cNvSpPr txBox="1">
            <a:spLocks/>
          </p:cNvSpPr>
          <p:nvPr/>
        </p:nvSpPr>
        <p:spPr>
          <a:xfrm>
            <a:off x="305024" y="1010032"/>
            <a:ext cx="8414520" cy="5993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困惑度</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Perplexity</a:t>
            </a: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3"/>
          <p:cNvSpPr txBox="1">
            <a:spLocks noChangeArrowheads="1"/>
          </p:cNvSpPr>
          <p:nvPr/>
        </p:nvSpPr>
        <p:spPr>
          <a:xfrm>
            <a:off x="694944" y="1609344"/>
            <a:ext cx="7848600" cy="457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0" cap="none" spc="0" normalizeH="0" baseline="0" noProof="0" dirty="0">
                <a:ln>
                  <a:noFill/>
                </a:ln>
                <a:solidFill>
                  <a:prstClr val="black"/>
                </a:solidFill>
                <a:effectLst/>
                <a:uLnTx/>
                <a:uFillTx/>
                <a:latin typeface="Tahoma"/>
                <a:ea typeface="宋体" panose="02010600030101010101" pitchFamily="2" charset="-122"/>
                <a:cs typeface="+mn-cs"/>
              </a:rPr>
              <a:t>How hard is the task of recognizing digits ‘0,1,2,3,4,5,6,7,8,9,’: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0000"/>
                </a:solidFill>
                <a:effectLst/>
                <a:uLnTx/>
                <a:uFillTx/>
                <a:latin typeface="Tahoma"/>
                <a:ea typeface="宋体" panose="02010600030101010101" pitchFamily="2" charset="-122"/>
                <a:cs typeface="+mn-cs"/>
              </a:rPr>
              <a:t>     perplexity = 10 </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0" cap="none" spc="0" normalizeH="0" baseline="0" noProof="0" dirty="0">
                <a:ln>
                  <a:noFill/>
                </a:ln>
                <a:solidFill>
                  <a:prstClr val="black"/>
                </a:solidFill>
                <a:effectLst/>
                <a:uLnTx/>
                <a:uFillTx/>
                <a:latin typeface="Tahoma"/>
                <a:ea typeface="宋体" panose="02010600030101010101" pitchFamily="2" charset="-122"/>
                <a:cs typeface="+mn-cs"/>
              </a:rPr>
              <a:t>How hard is recognizing (30,000) names at Microsoft.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0000"/>
                </a:solidFill>
                <a:effectLst/>
                <a:uLnTx/>
                <a:uFillTx/>
                <a:latin typeface="Tahoma"/>
                <a:ea typeface="宋体" panose="02010600030101010101" pitchFamily="2" charset="-122"/>
                <a:cs typeface="+mn-cs"/>
              </a:rPr>
              <a:t>     perplexity = 30,000</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0" cap="none" spc="0" normalizeH="0" baseline="0" noProof="0" dirty="0">
                <a:ln>
                  <a:noFill/>
                </a:ln>
                <a:solidFill>
                  <a:prstClr val="black"/>
                </a:solidFill>
                <a:effectLst/>
                <a:uLnTx/>
                <a:uFillTx/>
                <a:latin typeface="Tahoma"/>
                <a:ea typeface="宋体" panose="02010600030101010101" pitchFamily="2" charset="-122"/>
                <a:cs typeface="+mn-cs"/>
              </a:rPr>
              <a:t>If a system has to recognize</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000" b="0" i="0" u="none" strike="noStrike" kern="0" cap="none" spc="0" normalizeH="0" baseline="0" noProof="0" dirty="0">
                <a:ln>
                  <a:noFill/>
                </a:ln>
                <a:solidFill>
                  <a:prstClr val="black"/>
                </a:solidFill>
                <a:effectLst/>
                <a:uLnTx/>
                <a:uFillTx/>
                <a:latin typeface="Tahoma"/>
                <a:ea typeface="宋体" panose="02010600030101010101" pitchFamily="2" charset="-122"/>
                <a:cs typeface="+mn-cs"/>
              </a:rPr>
              <a:t>A (1 in 4)</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000" b="0" i="0" u="none" strike="noStrike" kern="0" cap="none" spc="0" normalizeH="0" baseline="0" noProof="0" dirty="0">
                <a:ln>
                  <a:noFill/>
                </a:ln>
                <a:solidFill>
                  <a:prstClr val="black"/>
                </a:solidFill>
                <a:effectLst/>
                <a:uLnTx/>
                <a:uFillTx/>
                <a:latin typeface="Tahoma"/>
                <a:ea typeface="宋体" panose="02010600030101010101" pitchFamily="2" charset="-122"/>
                <a:cs typeface="+mn-cs"/>
              </a:rPr>
              <a:t>B (1 in 4)</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000" b="0" i="0" u="none" strike="noStrike" kern="0" cap="none" spc="0" normalizeH="0" baseline="0" noProof="0" dirty="0">
                <a:ln>
                  <a:noFill/>
                </a:ln>
                <a:solidFill>
                  <a:prstClr val="black"/>
                </a:solidFill>
                <a:effectLst/>
                <a:uLnTx/>
                <a:uFillTx/>
                <a:latin typeface="Tahoma"/>
                <a:ea typeface="宋体" panose="02010600030101010101" pitchFamily="2" charset="-122"/>
                <a:cs typeface="+mn-cs"/>
              </a:rPr>
              <a:t>C Support (1 in 4)</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000" b="0" i="0" u="none" strike="noStrike" kern="0" cap="none" spc="0" normalizeH="0" baseline="0" noProof="0" dirty="0">
                <a:ln>
                  <a:noFill/>
                </a:ln>
                <a:solidFill>
                  <a:prstClr val="black"/>
                </a:solidFill>
                <a:effectLst/>
                <a:uLnTx/>
                <a:uFillTx/>
                <a:latin typeface="Tahoma"/>
                <a:ea typeface="宋体" panose="02010600030101010101" pitchFamily="2" charset="-122"/>
                <a:cs typeface="+mn-cs"/>
              </a:rPr>
              <a:t>D (1 in 120,000 each)</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000" b="0" i="0" u="none" strike="noStrike" kern="0" cap="none" spc="0" normalizeH="0" baseline="0" noProof="0" dirty="0">
                <a:ln>
                  <a:noFill/>
                </a:ln>
                <a:solidFill>
                  <a:srgbClr val="FF0000"/>
                </a:solidFill>
                <a:effectLst/>
                <a:uLnTx/>
                <a:uFillTx/>
                <a:latin typeface="Tahoma"/>
                <a:ea typeface="宋体" panose="02010600030101010101" pitchFamily="2" charset="-122"/>
                <a:cs typeface="+mn-cs"/>
              </a:rPr>
              <a:t>Perplexity is </a:t>
            </a:r>
            <a:r>
              <a:rPr kumimoji="0" lang="zh-CN" altLang="en-US" sz="2000" b="0" i="0" u="none" strike="noStrike" kern="0" cap="none" spc="0" normalizeH="0" baseline="0" noProof="0" dirty="0">
                <a:ln>
                  <a:noFill/>
                </a:ln>
                <a:solidFill>
                  <a:srgbClr val="FF0000"/>
                </a:solidFill>
                <a:effectLst/>
                <a:uLnTx/>
                <a:uFillTx/>
                <a:latin typeface="Tahoma"/>
                <a:ea typeface="宋体" panose="02010600030101010101" pitchFamily="2" charset="-122"/>
                <a:cs typeface="+mn-cs"/>
              </a:rPr>
              <a:t>？</a:t>
            </a:r>
            <a:endParaRPr kumimoji="0" lang="en-US" altLang="zh-CN" sz="2000" b="0" i="0" u="none" strike="noStrike" kern="0" cap="none" spc="0" normalizeH="0" baseline="0" noProof="0" dirty="0">
              <a:ln>
                <a:noFill/>
              </a:ln>
              <a:solidFill>
                <a:srgbClr val="FF0000"/>
              </a:solidFill>
              <a:effectLst/>
              <a:uLnTx/>
              <a:uFillTx/>
              <a:latin typeface="Tahoma"/>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2000" b="0" i="0" u="none" strike="noStrike" kern="0" cap="none" spc="0" normalizeH="0" baseline="0" noProof="0" dirty="0">
              <a:ln>
                <a:noFill/>
              </a:ln>
              <a:solidFill>
                <a:prstClr val="black"/>
              </a:solidFill>
              <a:effectLst/>
              <a:uLnTx/>
              <a:uFillTx/>
              <a:latin typeface="Tahoma"/>
              <a:ea typeface="宋体" panose="02010600030101010101" pitchFamily="2" charset="-122"/>
              <a:cs typeface="+mn-cs"/>
            </a:endParaRPr>
          </a:p>
        </p:txBody>
      </p:sp>
      <p:sp>
        <p:nvSpPr>
          <p:cNvPr id="15" name="Rectangle 4"/>
          <p:cNvSpPr>
            <a:spLocks noChangeArrowheads="1"/>
          </p:cNvSpPr>
          <p:nvPr/>
        </p:nvSpPr>
        <p:spPr bwMode="auto">
          <a:xfrm>
            <a:off x="142621" y="6181344"/>
            <a:ext cx="2311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宋体" panose="02010600030101010101" pitchFamily="2" charset="-122"/>
                <a:cs typeface="+mn-cs"/>
              </a:rPr>
              <a:t>Slide from Josh Goodman</a:t>
            </a:r>
          </a:p>
        </p:txBody>
      </p:sp>
    </p:spTree>
    <p:extLst>
      <p:ext uri="{BB962C8B-B14F-4D97-AF65-F5344CB8AC3E}">
        <p14:creationId xmlns:p14="http://schemas.microsoft.com/office/powerpoint/2010/main" val="12482039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810385" cy="615553"/>
          </a:xfrm>
          <a:prstGeom prst="rect">
            <a:avLst/>
          </a:prstGeom>
        </p:spPr>
        <p:txBody>
          <a:bodyPr wrap="none">
            <a:spAutoFit/>
          </a:bodyPr>
          <a:lstStyle/>
          <a:p>
            <a:r>
              <a:rPr lang="zh-CN" altLang="en-US" sz="3400" b="1" kern="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语言模型评估</a:t>
            </a:r>
            <a:endPar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7" name="内容占位符 2"/>
          <p:cNvSpPr txBox="1">
            <a:spLocks/>
          </p:cNvSpPr>
          <p:nvPr/>
        </p:nvSpPr>
        <p:spPr>
          <a:xfrm>
            <a:off x="305024" y="1010032"/>
            <a:ext cx="8414520" cy="5993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itchFamily="2" charset="2"/>
              <a:buChar char="n"/>
              <a:defRPr/>
            </a:pPr>
            <a:r>
              <a:rPr lang="zh-CN" altLang="en-US"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困惑度</a:t>
            </a: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Perplexity</a:t>
            </a:r>
          </a:p>
          <a:p>
            <a:pPr eaLnBrk="1" hangingPunct="1">
              <a:lnSpc>
                <a:spcPct val="130000"/>
              </a:lnSpc>
              <a:spcBef>
                <a:spcPts val="600"/>
              </a:spcBef>
              <a:buFont typeface="Wingdings" pitchFamily="2" charset="2"/>
              <a:buChar char="n"/>
              <a:defRPr/>
            </a:pP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2" name="Rectangle 1"/>
          <p:cNvSpPr>
            <a:spLocks noChangeArrowheads="1"/>
          </p:cNvSpPr>
          <p:nvPr/>
        </p:nvSpPr>
        <p:spPr bwMode="auto">
          <a:xfrm>
            <a:off x="594360" y="1843948"/>
            <a:ext cx="8394191" cy="21698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ü"/>
            </a:pPr>
            <a:r>
              <a:rPr lang="en-US" altLang="zh-CN" sz="2000" b="1"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N-</a:t>
            </a:r>
            <a:r>
              <a:rPr lang="zh-CN" altLang="zh-CN" sz="2000" b="1"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gram</a:t>
            </a:r>
            <a:r>
              <a:rPr lang="zh-CN" altLang="en-US" sz="2000" b="1"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r>
              <a:rPr lang="zh-CN" altLang="zh-CN" sz="2000" b="1"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Goodman</a:t>
            </a:r>
            <a:r>
              <a:rPr kumimoji="0" lang="zh-CN"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的结果，其中|V|=50000，</a:t>
            </a:r>
            <a:endParaRPr kumimoji="0" lang="en-US"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endParaRPr>
          </a:p>
          <a:p>
            <a:pPr marL="265113" marR="0" lvl="0" indent="-265113" algn="l" defTabSz="914400" rtl="0" eaLnBrk="0" fontAlgn="base" latinLnBrk="0" hangingPunct="0">
              <a:lnSpc>
                <a:spcPct val="100000"/>
              </a:lnSpc>
              <a:spcBef>
                <a:spcPts val="600"/>
              </a:spcBef>
              <a:spcAft>
                <a:spcPct val="0"/>
              </a:spcAft>
              <a:buClrTx/>
              <a:buSzTx/>
              <a:buFontTx/>
              <a:buChar char="•"/>
              <a:tabLst/>
            </a:pPr>
            <a:r>
              <a:rPr kumimoji="0" lang="en-US"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T</a:t>
            </a:r>
            <a:r>
              <a:rPr kumimoji="0" lang="zh-CN"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rigram model</a:t>
            </a:r>
            <a:r>
              <a:rPr kumimoji="0" lang="zh-CN" altLang="en-US" sz="2000"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a:t>
            </a:r>
            <a:r>
              <a:rPr kumimoji="0" lang="zh-CN" altLang="zh-CN" sz="2000"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zh-CN" altLang="zh-CN" sz="3600"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zh-CN" altLang="zh-CN" sz="2000"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000"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zh-CN"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Perplexity=74</a:t>
            </a:r>
          </a:p>
          <a:p>
            <a:pPr marL="265113" marR="0" lvl="0" indent="-265113" algn="l" defTabSz="914400" rtl="0" eaLnBrk="0" fontAlgn="base" latinLnBrk="0" hangingPunct="0">
              <a:lnSpc>
                <a:spcPct val="100000"/>
              </a:lnSpc>
              <a:spcBef>
                <a:spcPts val="1200"/>
              </a:spcBef>
              <a:spcAft>
                <a:spcPct val="0"/>
              </a:spcAft>
              <a:buClrTx/>
              <a:buSzTx/>
              <a:buFontTx/>
              <a:buChar char="•"/>
              <a:tabLst/>
            </a:pPr>
            <a:r>
              <a:rPr kumimoji="0" lang="en-US"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B</a:t>
            </a:r>
            <a:r>
              <a:rPr kumimoji="0" lang="zh-CN"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igram model</a:t>
            </a:r>
            <a:r>
              <a:rPr kumimoji="0" lang="zh-CN" altLang="en-US" sz="2000"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a:t>
            </a:r>
            <a:r>
              <a:rPr kumimoji="0" lang="zh-CN" altLang="zh-CN" sz="2000"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zh-CN"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Perplexity=137</a:t>
            </a:r>
          </a:p>
          <a:p>
            <a:pPr marL="265113" marR="0" lvl="0" indent="-265113" algn="l" defTabSz="914400" rtl="0" eaLnBrk="0" fontAlgn="base" latinLnBrk="0" hangingPunct="0">
              <a:lnSpc>
                <a:spcPct val="100000"/>
              </a:lnSpc>
              <a:spcBef>
                <a:spcPts val="1200"/>
              </a:spcBef>
              <a:spcAft>
                <a:spcPct val="0"/>
              </a:spcAft>
              <a:buClrTx/>
              <a:buSzTx/>
              <a:buFontTx/>
              <a:buChar char="•"/>
              <a:tabLst/>
            </a:pPr>
            <a:r>
              <a:rPr kumimoji="0" lang="en-US"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U</a:t>
            </a:r>
            <a:r>
              <a:rPr kumimoji="0" lang="zh-CN"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nigram model</a:t>
            </a:r>
            <a:r>
              <a:rPr kumimoji="0" lang="zh-CN" altLang="en-US"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a:t>
            </a:r>
            <a:r>
              <a:rPr kumimoji="0" lang="zh-CN"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000" b="1"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t>
            </a:r>
            <a:r>
              <a:rPr kumimoji="0" lang="zh-CN" altLang="zh-CN" sz="2000" b="1" i="0" u="none" strike="noStrike" cap="none" normalizeH="0" baseline="0" dirty="0">
                <a:ln>
                  <a:noFill/>
                </a:ln>
                <a:solidFill>
                  <a:srgbClr val="1557AE"/>
                </a:solidFill>
                <a:effectLst/>
                <a:latin typeface="Times New Roman" panose="02020603050405020304" pitchFamily="18" charset="0"/>
                <a:ea typeface="方正兰亭中黑_GBK" panose="02000000000000000000" pitchFamily="2" charset="-122"/>
                <a:cs typeface="Times New Roman" panose="02020603050405020304" pitchFamily="18" charset="0"/>
              </a:rPr>
              <a:t>erplexity=955</a:t>
            </a:r>
          </a:p>
          <a:p>
            <a:pPr marL="265113" marR="0" lvl="0" indent="-265113" algn="l" defTabSz="914400" rtl="0" eaLnBrk="0" fontAlgn="base" latinLnBrk="0" hangingPunct="0">
              <a:lnSpc>
                <a:spcPct val="100000"/>
              </a:lnSpc>
              <a:spcBef>
                <a:spcPct val="0"/>
              </a:spcBef>
              <a:spcAft>
                <a:spcPct val="0"/>
              </a:spcAft>
              <a:buClrTx/>
              <a:buSzTx/>
              <a:buFontTx/>
              <a:buNone/>
              <a:tabLst/>
            </a:pPr>
            <a:endParaRPr kumimoji="0" lang="zh-CN" altLang="zh-CN" sz="2000" i="0" u="none" strike="noStrike" cap="none" normalizeH="0" baseline="0" dirty="0">
              <a:ln>
                <a:noFill/>
              </a:ln>
              <a:solidFill>
                <a:srgbClr val="1557AE"/>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194" name="Picture 2" descr="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3797" y="2331795"/>
            <a:ext cx="3456973" cy="5047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imag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3797" y="2839248"/>
            <a:ext cx="2984119" cy="3969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4734" y="3324342"/>
            <a:ext cx="2547666" cy="427053"/>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a:spLocks/>
          </p:cNvSpPr>
          <p:nvPr/>
        </p:nvSpPr>
        <p:spPr>
          <a:xfrm>
            <a:off x="473448" y="4077373"/>
            <a:ext cx="8414520" cy="5993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anose="05000000000000000000" pitchFamily="2" charset="2"/>
              <a:buChar char="ü"/>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具体到生成模型的困惑度</a:t>
            </a:r>
            <a:endPar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Wingdings" pitchFamily="2" charset="2"/>
              <a:buChar char="n"/>
              <a:defRPr/>
            </a:pP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9" name="图片 8"/>
          <p:cNvPicPr>
            <a:picLocks noChangeAspect="1"/>
          </p:cNvPicPr>
          <p:nvPr/>
        </p:nvPicPr>
        <p:blipFill>
          <a:blip r:embed="rId9"/>
          <a:stretch>
            <a:fillRect/>
          </a:stretch>
        </p:blipFill>
        <p:spPr>
          <a:xfrm>
            <a:off x="899592" y="4544604"/>
            <a:ext cx="6013272" cy="1082389"/>
          </a:xfrm>
          <a:prstGeom prst="rect">
            <a:avLst/>
          </a:prstGeom>
        </p:spPr>
      </p:pic>
      <p:pic>
        <p:nvPicPr>
          <p:cNvPr id="10" name="图片 9"/>
          <p:cNvPicPr>
            <a:picLocks noChangeAspect="1"/>
          </p:cNvPicPr>
          <p:nvPr/>
        </p:nvPicPr>
        <p:blipFill rotWithShape="1">
          <a:blip r:embed="rId10"/>
          <a:srcRect b="50884"/>
          <a:stretch/>
        </p:blipFill>
        <p:spPr>
          <a:xfrm>
            <a:off x="833322" y="5494167"/>
            <a:ext cx="5585766" cy="907472"/>
          </a:xfrm>
          <a:prstGeom prst="rect">
            <a:avLst/>
          </a:prstGeom>
        </p:spPr>
      </p:pic>
      <p:sp>
        <p:nvSpPr>
          <p:cNvPr id="3" name="标注: 线形 2">
            <a:extLst>
              <a:ext uri="{FF2B5EF4-FFF2-40B4-BE49-F238E27FC236}">
                <a16:creationId xmlns:a16="http://schemas.microsoft.com/office/drawing/2014/main" id="{EFCBEC6D-E93D-4072-AA33-AA932D5A9B30}"/>
              </a:ext>
            </a:extLst>
          </p:cNvPr>
          <p:cNvSpPr/>
          <p:nvPr/>
        </p:nvSpPr>
        <p:spPr bwMode="auto">
          <a:xfrm>
            <a:off x="6912865" y="4307031"/>
            <a:ext cx="1331544" cy="462395"/>
          </a:xfrm>
          <a:prstGeom prst="borderCallout1">
            <a:avLst>
              <a:gd name="adj1" fmla="val 18750"/>
              <a:gd name="adj2" fmla="val -8333"/>
              <a:gd name="adj3" fmla="val 111402"/>
              <a:gd name="adj4" fmla="val -53580"/>
            </a:avLst>
          </a:prstGeom>
          <a:ln>
            <a:headEnd type="none" w="med" len="med"/>
            <a:tailEnd type="stealth" w="med" len="me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zh-CN" altLang="en-US" b="1" dirty="0">
                <a:solidFill>
                  <a:srgbClr val="1557AE"/>
                </a:solidFill>
                <a:latin typeface="方正兰亭中黑_GBK" panose="02000000000000000000" pitchFamily="2" charset="-122"/>
                <a:ea typeface="方正兰亭中黑_GBK" panose="02000000000000000000" pitchFamily="2" charset="-122"/>
              </a:rPr>
              <a:t>第</a:t>
            </a:r>
            <a:r>
              <a:rPr lang="en-US" altLang="zh-CN" b="1" dirty="0">
                <a:solidFill>
                  <a:srgbClr val="1557AE"/>
                </a:solidFill>
                <a:latin typeface="方正兰亭中黑_GBK" panose="02000000000000000000" pitchFamily="2" charset="-122"/>
                <a:ea typeface="方正兰亭中黑_GBK" panose="02000000000000000000" pitchFamily="2" charset="-122"/>
              </a:rPr>
              <a:t>m</a:t>
            </a:r>
            <a:r>
              <a:rPr lang="zh-CN" altLang="en-US" b="1" dirty="0">
                <a:solidFill>
                  <a:srgbClr val="1557AE"/>
                </a:solidFill>
                <a:latin typeface="方正兰亭中黑_GBK" panose="02000000000000000000" pitchFamily="2" charset="-122"/>
                <a:ea typeface="方正兰亭中黑_GBK" panose="02000000000000000000" pitchFamily="2" charset="-122"/>
              </a:rPr>
              <a:t>个文档</a:t>
            </a:r>
            <a:endParaRPr kumimoji="0" lang="zh-CN" altLang="en-US" sz="1800" b="1" i="0" u="none" strike="noStrike" cap="none" normalizeH="0" baseline="0" dirty="0">
              <a:ln>
                <a:noFill/>
              </a:ln>
              <a:solidFill>
                <a:srgbClr val="1557AE"/>
              </a:solidFill>
              <a:effectLst/>
              <a:latin typeface="方正兰亭中黑_GBK" panose="02000000000000000000" pitchFamily="2" charset="-122"/>
              <a:ea typeface="方正兰亭中黑_GBK" panose="02000000000000000000" pitchFamily="2" charset="-122"/>
            </a:endParaRPr>
          </a:p>
        </p:txBody>
      </p:sp>
      <p:sp>
        <p:nvSpPr>
          <p:cNvPr id="12" name="标注: 线形 11">
            <a:extLst>
              <a:ext uri="{FF2B5EF4-FFF2-40B4-BE49-F238E27FC236}">
                <a16:creationId xmlns:a16="http://schemas.microsoft.com/office/drawing/2014/main" id="{4076F0C8-73E3-4F75-A809-249E5B5B4D2F}"/>
              </a:ext>
            </a:extLst>
          </p:cNvPr>
          <p:cNvSpPr/>
          <p:nvPr/>
        </p:nvSpPr>
        <p:spPr bwMode="auto">
          <a:xfrm>
            <a:off x="6845231" y="5385573"/>
            <a:ext cx="2143319" cy="462395"/>
          </a:xfrm>
          <a:prstGeom prst="borderCallout1">
            <a:avLst>
              <a:gd name="adj1" fmla="val 18750"/>
              <a:gd name="adj2" fmla="val -8333"/>
              <a:gd name="adj3" fmla="val -22306"/>
              <a:gd name="adj4" fmla="val -33964"/>
            </a:avLst>
          </a:prstGeom>
          <a:ln>
            <a:headEnd type="none" w="med" len="med"/>
            <a:tailEnd type="stealth" w="med" len="me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zh-CN" altLang="en-US" b="1" dirty="0">
                <a:solidFill>
                  <a:srgbClr val="1557AE"/>
                </a:solidFill>
                <a:latin typeface="方正兰亭中黑_GBK" panose="02000000000000000000" pitchFamily="2" charset="-122"/>
                <a:ea typeface="方正兰亭中黑_GBK" panose="02000000000000000000" pitchFamily="2" charset="-122"/>
              </a:rPr>
              <a:t>第</a:t>
            </a:r>
            <a:r>
              <a:rPr lang="en-US" altLang="zh-CN" b="1" dirty="0">
                <a:solidFill>
                  <a:srgbClr val="1557AE"/>
                </a:solidFill>
                <a:latin typeface="方正兰亭中黑_GBK" panose="02000000000000000000" pitchFamily="2" charset="-122"/>
                <a:ea typeface="方正兰亭中黑_GBK" panose="02000000000000000000" pitchFamily="2" charset="-122"/>
              </a:rPr>
              <a:t>m</a:t>
            </a:r>
            <a:r>
              <a:rPr lang="zh-CN" altLang="en-US" b="1" dirty="0">
                <a:solidFill>
                  <a:srgbClr val="1557AE"/>
                </a:solidFill>
                <a:latin typeface="方正兰亭中黑_GBK" panose="02000000000000000000" pitchFamily="2" charset="-122"/>
                <a:ea typeface="方正兰亭中黑_GBK" panose="02000000000000000000" pitchFamily="2" charset="-122"/>
              </a:rPr>
              <a:t>个文档的长度</a:t>
            </a:r>
            <a:endParaRPr kumimoji="0" lang="zh-CN" altLang="en-US" sz="1800" b="1" i="0" u="none" strike="noStrike" cap="none" normalizeH="0" baseline="0" dirty="0">
              <a:ln>
                <a:noFill/>
              </a:ln>
              <a:solidFill>
                <a:srgbClr val="1557AE"/>
              </a:solidFill>
              <a:effectLst/>
              <a:latin typeface="方正兰亭中黑_GBK" panose="02000000000000000000" pitchFamily="2" charset="-122"/>
              <a:ea typeface="方正兰亭中黑_GBK" panose="02000000000000000000" pitchFamily="2" charset="-122"/>
            </a:endParaRPr>
          </a:p>
        </p:txBody>
      </p:sp>
    </p:spTree>
    <p:extLst>
      <p:ext uri="{BB962C8B-B14F-4D97-AF65-F5344CB8AC3E}">
        <p14:creationId xmlns:p14="http://schemas.microsoft.com/office/powerpoint/2010/main" val="4717166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129383"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3.3.3 </a:t>
            </a:r>
            <a:r>
              <a:rPr lang="en-US" altLang="zh-CN" sz="3400" b="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8" name="内容占位符 2"/>
          <p:cNvSpPr txBox="1">
            <a:spLocks/>
          </p:cNvSpPr>
          <p:nvPr/>
        </p:nvSpPr>
        <p:spPr>
          <a:xfrm>
            <a:off x="344576" y="1083185"/>
            <a:ext cx="848652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400"/>
              </a:spcBef>
              <a:buFont typeface="Wingdings" pitchFamily="2" charset="2"/>
              <a:buChar char="n"/>
              <a:defRPr/>
            </a:pP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Probabilistic latent semantic analysis (</a:t>
            </a:r>
            <a:r>
              <a:rPr lang="en-US" altLang="zh-CN" sz="2400" b="1" kern="0" dirty="0" err="1">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2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1999</a:t>
            </a:r>
            <a:r>
              <a:rPr lang="zh-CN" altLang="en-US" sz="22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年被 </a:t>
            </a:r>
            <a:r>
              <a:rPr lang="en-US" altLang="zh-CN" sz="22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Thomas Hofmann </a:t>
            </a:r>
            <a:r>
              <a:rPr lang="zh-CN" altLang="en-US" sz="22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提出</a:t>
            </a:r>
            <a:endParaRPr lang="en-US" altLang="zh-CN" sz="22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4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同</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LSA</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类似，</a:t>
            </a:r>
            <a:r>
              <a:rPr lang="en-US" altLang="zh-CN" sz="2000"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也引入隐含主题，每对 </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d</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w</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存在表示“主题”的隐藏变量 </a:t>
            </a:r>
            <a:r>
              <a:rPr lang="en-US" altLang="zh-CN" sz="2000" i="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z</a:t>
            </a:r>
            <a:r>
              <a:rPr lang="en-US" altLang="zh-CN" sz="2000"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sz="2000" i="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Z</a:t>
            </a:r>
            <a:endPar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4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在概率框架对双模式或共现信息进行建模</a:t>
            </a: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endParaRPr lang="en-US" altLang="zh-CN" sz="2200" kern="0" dirty="0">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endParaRPr lang="en-US" altLang="zh-CN" sz="2200" kern="0" dirty="0">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9" name="矩形 8"/>
          <p:cNvSpPr/>
          <p:nvPr/>
        </p:nvSpPr>
        <p:spPr>
          <a:xfrm>
            <a:off x="6516125" y="1174020"/>
            <a:ext cx="184731" cy="369332"/>
          </a:xfrm>
          <a:prstGeom prst="rect">
            <a:avLst/>
          </a:prstGeom>
        </p:spPr>
        <p:txBody>
          <a:bodyPr wrap="none">
            <a:spAutoFit/>
          </a:bodyPr>
          <a:lstStyle/>
          <a:p>
            <a:endPar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13" name="矩形 12"/>
          <p:cNvSpPr/>
          <p:nvPr/>
        </p:nvSpPr>
        <p:spPr bwMode="auto">
          <a:xfrm>
            <a:off x="4028975" y="3507555"/>
            <a:ext cx="4752527" cy="1807633"/>
          </a:xfrm>
          <a:prstGeom prst="rect">
            <a:avLst/>
          </a:pr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nSpc>
                <a:spcPct val="150000"/>
              </a:lnSpc>
            </a:pPr>
            <a:r>
              <a:rPr lang="en-US" altLang="zh-CN" dirty="0" err="1">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en-US" altLang="zh-CN"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假设每对 </a:t>
            </a:r>
            <a:r>
              <a:rPr lang="en-US" altLang="zh-CN"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i="1" dirty="0" err="1">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d,w</a:t>
            </a:r>
            <a:r>
              <a:rPr lang="en-US" altLang="zh-CN"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是由下面过程产生的：</a:t>
            </a:r>
          </a:p>
          <a:p>
            <a:pPr marL="285750" lvl="0" indent="-285750" algn="l">
              <a:lnSpc>
                <a:spcPct val="150000"/>
              </a:lnSpc>
              <a:buFont typeface="Arial" panose="020B0604020202020204" pitchFamily="34" charset="0"/>
              <a:buChar char="•"/>
            </a:pPr>
            <a:r>
              <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以 </a:t>
            </a:r>
            <a:r>
              <a:rPr lang="en-US" altLang="zh-CN"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P(d)</a:t>
            </a:r>
            <a:r>
              <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 概率选择文档 </a:t>
            </a:r>
            <a:r>
              <a:rPr lang="en-US" altLang="zh-CN"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d</a:t>
            </a:r>
          </a:p>
          <a:p>
            <a:pPr marL="285750" lvl="0" indent="-285750" algn="l">
              <a:lnSpc>
                <a:spcPct val="150000"/>
              </a:lnSpc>
              <a:buFont typeface="Arial" panose="020B0604020202020204" pitchFamily="34" charset="0"/>
              <a:buChar char="•"/>
            </a:pPr>
            <a:r>
              <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选定 </a:t>
            </a:r>
            <a:r>
              <a:rPr lang="en-US" altLang="zh-CN"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d</a:t>
            </a:r>
            <a:r>
              <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后，以 </a:t>
            </a:r>
            <a:r>
              <a:rPr lang="en-US" altLang="zh-CN"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P(</a:t>
            </a:r>
            <a:r>
              <a:rPr lang="en-US" altLang="zh-CN" i="1" dirty="0" err="1">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z|d</a:t>
            </a:r>
            <a:r>
              <a:rPr lang="en-US" altLang="zh-CN"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概率选中主题 </a:t>
            </a:r>
            <a:r>
              <a:rPr lang="en-US" altLang="zh-CN"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z</a:t>
            </a:r>
          </a:p>
          <a:p>
            <a:pPr marL="285750" lvl="0" indent="-285750" algn="l">
              <a:lnSpc>
                <a:spcPct val="150000"/>
              </a:lnSpc>
              <a:buFont typeface="Arial" panose="020B0604020202020204" pitchFamily="34" charset="0"/>
              <a:buChar char="•"/>
            </a:pPr>
            <a:r>
              <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选中主题</a:t>
            </a:r>
            <a:r>
              <a:rPr lang="en-US" altLang="zh-CN"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z</a:t>
            </a:r>
            <a:r>
              <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后，以 </a:t>
            </a:r>
            <a:r>
              <a:rPr lang="en-US" altLang="zh-CN"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P(</a:t>
            </a:r>
            <a:r>
              <a:rPr lang="en-US" altLang="zh-CN" i="1" dirty="0" err="1">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w|z</a:t>
            </a:r>
            <a:r>
              <a:rPr lang="en-US" altLang="zh-CN"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概率选中单词 </a:t>
            </a:r>
            <a:r>
              <a:rPr lang="en-US" altLang="zh-CN"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w </a:t>
            </a:r>
            <a:endParaRPr kumimoji="0" lang="zh-CN" altLang="en-US" i="1" u="none" strike="noStrike" cap="none" normalizeH="0" baseline="0" dirty="0">
              <a:ln>
                <a:noFill/>
              </a:ln>
              <a:solidFill>
                <a:srgbClr val="0000FF"/>
              </a:solidFill>
              <a:effectLst/>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14" name="图片 13"/>
          <p:cNvPicPr>
            <a:picLocks noChangeAspect="1"/>
          </p:cNvPicPr>
          <p:nvPr/>
        </p:nvPicPr>
        <p:blipFill rotWithShape="1">
          <a:blip r:embed="rId3"/>
          <a:srcRect l="12157"/>
          <a:stretch/>
        </p:blipFill>
        <p:spPr>
          <a:xfrm>
            <a:off x="562739" y="3507555"/>
            <a:ext cx="2939773" cy="2133710"/>
          </a:xfrm>
          <a:prstGeom prst="rect">
            <a:avLst/>
          </a:prstGeom>
        </p:spPr>
      </p:pic>
      <p:pic>
        <p:nvPicPr>
          <p:cNvPr id="15" name="图片 14"/>
          <p:cNvPicPr>
            <a:picLocks noChangeAspect="1"/>
          </p:cNvPicPr>
          <p:nvPr/>
        </p:nvPicPr>
        <p:blipFill rotWithShape="1">
          <a:blip r:embed="rId4"/>
          <a:srcRect t="17695"/>
          <a:stretch/>
        </p:blipFill>
        <p:spPr>
          <a:xfrm>
            <a:off x="596473" y="5659133"/>
            <a:ext cx="3313233" cy="645323"/>
          </a:xfrm>
          <a:prstGeom prst="rect">
            <a:avLst/>
          </a:prstGeom>
        </p:spPr>
      </p:pic>
      <p:sp>
        <p:nvSpPr>
          <p:cNvPr id="2" name="矩形 1"/>
          <p:cNvSpPr/>
          <p:nvPr/>
        </p:nvSpPr>
        <p:spPr>
          <a:xfrm>
            <a:off x="4587840" y="5833130"/>
            <a:ext cx="3530134"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假设</a:t>
            </a:r>
            <a:r>
              <a:rPr lang="en-US" altLang="zh-CN" sz="2000"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P(</a:t>
            </a:r>
            <a:r>
              <a:rPr lang="en-US" altLang="zh-CN" sz="2000" i="1" dirty="0" err="1">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z|d</a:t>
            </a:r>
            <a:r>
              <a:rPr lang="en-US" altLang="zh-CN" sz="2000"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2000"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与</a:t>
            </a:r>
            <a:r>
              <a:rPr lang="en-US" altLang="zh-CN" sz="2000"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P(</a:t>
            </a:r>
            <a:r>
              <a:rPr lang="en-US" altLang="zh-CN" sz="2000" i="1" dirty="0" err="1">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w|z</a:t>
            </a:r>
            <a:r>
              <a:rPr lang="en-US" altLang="zh-CN" sz="2000" i="1"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2000"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是多项分布</a:t>
            </a:r>
          </a:p>
        </p:txBody>
      </p:sp>
      <p:sp>
        <p:nvSpPr>
          <p:cNvPr id="3" name="矩形 2">
            <a:extLst>
              <a:ext uri="{FF2B5EF4-FFF2-40B4-BE49-F238E27FC236}">
                <a16:creationId xmlns:a16="http://schemas.microsoft.com/office/drawing/2014/main" id="{E72C58DE-A44F-4B94-B681-F4A0F335D263}"/>
              </a:ext>
            </a:extLst>
          </p:cNvPr>
          <p:cNvSpPr/>
          <p:nvPr/>
        </p:nvSpPr>
        <p:spPr>
          <a:xfrm>
            <a:off x="344576" y="6304456"/>
            <a:ext cx="1800200" cy="369332"/>
          </a:xfrm>
          <a:prstGeom prst="rect">
            <a:avLst/>
          </a:prstGeom>
        </p:spPr>
        <p:txBody>
          <a:bodyPr wrap="square">
            <a:spAutoFit/>
          </a:bodyPr>
          <a:lstStyle/>
          <a:p>
            <a:r>
              <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rPr>
              <a:t>图书馆推荐</a:t>
            </a:r>
            <a:endParaRPr lang="zh-CN" altLang="en-US" dirty="0"/>
          </a:p>
        </p:txBody>
      </p:sp>
    </p:spTree>
    <p:extLst>
      <p:ext uri="{BB962C8B-B14F-4D97-AF65-F5344CB8AC3E}">
        <p14:creationId xmlns:p14="http://schemas.microsoft.com/office/powerpoint/2010/main" val="96360459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129383"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3.3.3 </a:t>
            </a:r>
            <a:r>
              <a:rPr lang="en-US" altLang="zh-CN" sz="3400" b="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8" name="内容占位符 2"/>
          <p:cNvSpPr txBox="1">
            <a:spLocks/>
          </p:cNvSpPr>
          <p:nvPr/>
        </p:nvSpPr>
        <p:spPr>
          <a:xfrm>
            <a:off x="344576" y="1083185"/>
            <a:ext cx="848652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400"/>
              </a:spcBef>
              <a:buFont typeface="Wingdings" pitchFamily="2" charset="2"/>
              <a:buChar char="n"/>
              <a:defRPr/>
            </a:pP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Probabilistic latent semantic analysis (</a:t>
            </a:r>
            <a:r>
              <a:rPr lang="en-US" altLang="zh-CN" sz="2400" b="1" kern="0" dirty="0" err="1">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2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1999</a:t>
            </a:r>
            <a:r>
              <a:rPr lang="zh-CN" altLang="en-US" sz="22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年被 </a:t>
            </a:r>
            <a:r>
              <a:rPr lang="en-US" altLang="zh-CN" sz="22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Thomas Hofmann </a:t>
            </a:r>
            <a:r>
              <a:rPr lang="zh-CN" altLang="en-US" sz="22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提出</a:t>
            </a:r>
            <a:endParaRPr lang="en-US" altLang="zh-CN" sz="22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4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同</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LSA</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类似，</a:t>
            </a:r>
            <a:r>
              <a:rPr lang="en-US" altLang="zh-CN" sz="2000"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也引入隐含主题，每对 </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d</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w</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存在表示“主题”的隐藏变量 </a:t>
            </a:r>
            <a:r>
              <a:rPr lang="en-US" altLang="zh-CN" sz="2000" i="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z</a:t>
            </a:r>
            <a:r>
              <a:rPr lang="en-US" altLang="zh-CN" sz="2000"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sz="2000" i="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Z</a:t>
            </a:r>
            <a:endPar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4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在概率框架对双模式或共现信息进行建模</a:t>
            </a: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endParaRPr lang="en-US" altLang="zh-CN" sz="2200" kern="0" dirty="0">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endParaRPr lang="en-US" altLang="zh-CN" sz="2200" kern="0" dirty="0">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9" name="矩形 8"/>
          <p:cNvSpPr/>
          <p:nvPr/>
        </p:nvSpPr>
        <p:spPr>
          <a:xfrm>
            <a:off x="6516125" y="1174020"/>
            <a:ext cx="184731" cy="369332"/>
          </a:xfrm>
          <a:prstGeom prst="rect">
            <a:avLst/>
          </a:prstGeom>
        </p:spPr>
        <p:txBody>
          <a:bodyPr wrap="none">
            <a:spAutoFit/>
          </a:bodyPr>
          <a:lstStyle/>
          <a:p>
            <a:endPar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14" name="图片 13"/>
          <p:cNvPicPr>
            <a:picLocks noChangeAspect="1"/>
          </p:cNvPicPr>
          <p:nvPr/>
        </p:nvPicPr>
        <p:blipFill rotWithShape="1">
          <a:blip r:embed="rId3"/>
          <a:srcRect l="12157"/>
          <a:stretch/>
        </p:blipFill>
        <p:spPr>
          <a:xfrm>
            <a:off x="562739" y="3507555"/>
            <a:ext cx="2939773" cy="2133710"/>
          </a:xfrm>
          <a:prstGeom prst="rect">
            <a:avLst/>
          </a:prstGeom>
        </p:spPr>
      </p:pic>
      <p:pic>
        <p:nvPicPr>
          <p:cNvPr id="15" name="图片 14"/>
          <p:cNvPicPr>
            <a:picLocks noChangeAspect="1"/>
          </p:cNvPicPr>
          <p:nvPr/>
        </p:nvPicPr>
        <p:blipFill rotWithShape="1">
          <a:blip r:embed="rId4"/>
          <a:srcRect t="17695"/>
          <a:stretch/>
        </p:blipFill>
        <p:spPr>
          <a:xfrm>
            <a:off x="549415" y="5710524"/>
            <a:ext cx="3313233" cy="645323"/>
          </a:xfrm>
          <a:prstGeom prst="rect">
            <a:avLst/>
          </a:prstGeom>
        </p:spPr>
      </p:pic>
      <p:pic>
        <p:nvPicPr>
          <p:cNvPr id="5122" name="Picture 2" descr="https://cdn-images-1.medium.com/max/720/1*SWvSwy3jdIiATmMXBCqQ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7234" y="3601393"/>
            <a:ext cx="3990975" cy="17240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p:cNvCxnSpPr/>
          <p:nvPr/>
        </p:nvCxnSpPr>
        <p:spPr bwMode="auto">
          <a:xfrm flipH="1">
            <a:off x="3721608" y="4325112"/>
            <a:ext cx="1143000" cy="1316153"/>
          </a:xfrm>
          <a:prstGeom prst="straightConnector1">
            <a:avLst/>
          </a:prstGeom>
          <a:solidFill>
            <a:schemeClr val="accent1"/>
          </a:solidFill>
          <a:ln w="9525" cap="flat" cmpd="sng" algn="ctr">
            <a:solidFill>
              <a:srgbClr val="FF0000"/>
            </a:solidFill>
            <a:prstDash val="solid"/>
            <a:round/>
            <a:headEnd type="triangle"/>
            <a:tailEnd type="triangle"/>
          </a:ln>
          <a:effectLst/>
        </p:spPr>
      </p:cxnSp>
      <p:sp>
        <p:nvSpPr>
          <p:cNvPr id="4" name="文本框 3"/>
          <p:cNvSpPr txBox="1"/>
          <p:nvPr/>
        </p:nvSpPr>
        <p:spPr>
          <a:xfrm>
            <a:off x="4107234" y="4690800"/>
            <a:ext cx="595035" cy="584775"/>
          </a:xfrm>
          <a:prstGeom prst="rect">
            <a:avLst/>
          </a:prstGeom>
          <a:noFill/>
        </p:spPr>
        <p:txBody>
          <a:bodyPr wrap="none" rtlCol="0">
            <a:spAutoFit/>
          </a:bodyPr>
          <a:lstStyle/>
          <a:p>
            <a:r>
              <a:rPr lang="zh-CN" altLang="en-US" sz="3200" dirty="0">
                <a:solidFill>
                  <a:srgbClr val="FF0000"/>
                </a:solidFill>
                <a:ea typeface="方正兰亭中黑_GBK" panose="02000000000000000000" pitchFamily="2" charset="-122"/>
              </a:rPr>
              <a:t>？</a:t>
            </a:r>
          </a:p>
        </p:txBody>
      </p:sp>
    </p:spTree>
    <p:extLst>
      <p:ext uri="{BB962C8B-B14F-4D97-AF65-F5344CB8AC3E}">
        <p14:creationId xmlns:p14="http://schemas.microsoft.com/office/powerpoint/2010/main" val="36876588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344576" y="1083185"/>
            <a:ext cx="848652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预备知识</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生成模型及其图表达（</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Graphical Model</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多项分布（</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Multinomial distribution</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期望最大化算法</a:t>
            </a:r>
            <a:r>
              <a:rPr kumimoji="0" lang="zh-CN" altLang="en-US"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Expectation-Maximum</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6516125" y="1174020"/>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3112109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344576" y="1083185"/>
            <a:ext cx="848652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生成模型</a:t>
            </a:r>
            <a:endParaRPr kumimoji="0" lang="en-US" altLang="zh-CN" sz="22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6516125" y="1174020"/>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868092" y="1634187"/>
            <a:ext cx="5840299" cy="4565949"/>
          </a:xfrm>
          <a:prstGeom prst="rect">
            <a:avLst/>
          </a:prstGeom>
        </p:spPr>
      </p:pic>
      <p:sp>
        <p:nvSpPr>
          <p:cNvPr id="6" name="矩形标注 5"/>
          <p:cNvSpPr/>
          <p:nvPr/>
        </p:nvSpPr>
        <p:spPr bwMode="auto">
          <a:xfrm>
            <a:off x="1490472" y="3982225"/>
            <a:ext cx="1261872" cy="598919"/>
          </a:xfrm>
          <a:prstGeom prst="wedgeRectCallout">
            <a:avLst>
              <a:gd name="adj1" fmla="val 83237"/>
              <a:gd name="adj2" fmla="val 5486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1557AE"/>
                </a:solidFill>
                <a:effectLst/>
                <a:uLnTx/>
                <a:uFillTx/>
                <a:latin typeface="Tahoma"/>
                <a:ea typeface="黑体"/>
                <a:cs typeface="+mn-cs"/>
              </a:rPr>
              <a:t>生成文档</a:t>
            </a:r>
            <a:endParaRPr kumimoji="0" lang="en-US" altLang="zh-CN" sz="1600" b="0" i="0" u="none" strike="noStrike" kern="1200" cap="none" spc="0" normalizeH="0" baseline="0" noProof="0" dirty="0">
              <a:ln>
                <a:noFill/>
              </a:ln>
              <a:solidFill>
                <a:srgbClr val="1557AE"/>
              </a:solidFill>
              <a:effectLst/>
              <a:uLnTx/>
              <a:uFillTx/>
              <a:latin typeface="Tahoma"/>
              <a:ea typeface="黑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1557AE"/>
                </a:solidFill>
                <a:effectLst/>
                <a:uLnTx/>
                <a:uFillTx/>
                <a:latin typeface="Tahoma"/>
                <a:ea typeface="黑体"/>
                <a:cs typeface="+mn-cs"/>
              </a:rPr>
              <a:t>的概率</a:t>
            </a:r>
            <a:endParaRPr kumimoji="0" lang="zh-CN" altLang="en-US" sz="1600" b="1" i="0" u="none" strike="noStrike" kern="1200" cap="none" spc="0" normalizeH="0" baseline="0" noProof="0" dirty="0">
              <a:ln>
                <a:noFill/>
              </a:ln>
              <a:solidFill>
                <a:srgbClr val="1557AE"/>
              </a:solidFill>
              <a:effectLst/>
              <a:uLnTx/>
              <a:uFillTx/>
              <a:latin typeface="黑体" pitchFamily="49" charset="-122"/>
              <a:ea typeface="宋体" pitchFamily="2" charset="-122"/>
              <a:cs typeface="+mn-cs"/>
            </a:endParaRPr>
          </a:p>
        </p:txBody>
      </p:sp>
      <p:sp>
        <p:nvSpPr>
          <p:cNvPr id="12" name="矩形标注 11"/>
          <p:cNvSpPr/>
          <p:nvPr/>
        </p:nvSpPr>
        <p:spPr bwMode="auto">
          <a:xfrm>
            <a:off x="6187944" y="4646689"/>
            <a:ext cx="1025824" cy="598919"/>
          </a:xfrm>
          <a:prstGeom prst="wedgeRectCallout">
            <a:avLst>
              <a:gd name="adj1" fmla="val -84879"/>
              <a:gd name="adj2" fmla="val -2299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1557AE"/>
                </a:solidFill>
                <a:effectLst/>
                <a:uLnTx/>
                <a:uFillTx/>
                <a:latin typeface="Tahoma"/>
                <a:ea typeface="黑体"/>
                <a:cs typeface="+mn-cs"/>
              </a:rPr>
              <a:t>词的先</a:t>
            </a:r>
            <a:endParaRPr kumimoji="0" lang="en-US" altLang="zh-CN" sz="1600" b="0" i="0" u="none" strike="noStrike" kern="1200" cap="none" spc="0" normalizeH="0" baseline="0" noProof="0" dirty="0">
              <a:ln>
                <a:noFill/>
              </a:ln>
              <a:solidFill>
                <a:srgbClr val="1557AE"/>
              </a:solidFill>
              <a:effectLst/>
              <a:uLnTx/>
              <a:uFillTx/>
              <a:latin typeface="Tahoma"/>
              <a:ea typeface="黑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1557AE"/>
                </a:solidFill>
                <a:effectLst/>
                <a:uLnTx/>
                <a:uFillTx/>
                <a:latin typeface="Tahoma"/>
                <a:ea typeface="黑体"/>
                <a:cs typeface="+mn-cs"/>
              </a:rPr>
              <a:t>验概率</a:t>
            </a:r>
          </a:p>
        </p:txBody>
      </p:sp>
      <p:sp>
        <p:nvSpPr>
          <p:cNvPr id="7" name="矩形 6"/>
          <p:cNvSpPr/>
          <p:nvPr/>
        </p:nvSpPr>
        <p:spPr>
          <a:xfrm>
            <a:off x="158349" y="6293629"/>
            <a:ext cx="304686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557AE"/>
                </a:solidFill>
                <a:effectLst/>
                <a:uLnTx/>
                <a:uFillTx/>
                <a:latin typeface="Tahoma"/>
                <a:ea typeface="黑体"/>
                <a:cs typeface="+mn-cs"/>
              </a:rPr>
              <a:t>From </a:t>
            </a:r>
            <a:r>
              <a:rPr kumimoji="0" lang="zh-CN" altLang="en-US" sz="1800" b="0" i="0" u="none" strike="noStrike" kern="1200" cap="none" spc="0" normalizeH="0" baseline="0" noProof="0" dirty="0">
                <a:ln>
                  <a:noFill/>
                </a:ln>
                <a:solidFill>
                  <a:srgbClr val="1557AE"/>
                </a:solidFill>
                <a:effectLst/>
                <a:uLnTx/>
                <a:uFillTx/>
                <a:latin typeface="Tahoma"/>
                <a:ea typeface="黑体"/>
                <a:cs typeface="+mn-cs"/>
              </a:rPr>
              <a:t>Tomoharu Iwata</a:t>
            </a:r>
            <a:r>
              <a:rPr kumimoji="0" lang="en-US" altLang="zh-CN" sz="1800" b="0" i="0" u="none" strike="noStrike" kern="1200" cap="none" spc="0" normalizeH="0" baseline="0" noProof="0" dirty="0">
                <a:ln>
                  <a:noFill/>
                </a:ln>
                <a:solidFill>
                  <a:srgbClr val="1557AE"/>
                </a:solidFill>
                <a:effectLst/>
                <a:uLnTx/>
                <a:uFillTx/>
                <a:latin typeface="Tahoma"/>
                <a:ea typeface="黑体"/>
                <a:cs typeface="+mn-cs"/>
              </a:rPr>
              <a:t>’s PPT</a:t>
            </a:r>
            <a:endParaRPr kumimoji="0" lang="zh-CN" altLang="en-US" sz="1800" b="0" i="0" u="none" strike="noStrike" kern="1200" cap="none" spc="0" normalizeH="0" baseline="0" noProof="0" dirty="0">
              <a:ln>
                <a:noFill/>
              </a:ln>
              <a:solidFill>
                <a:srgbClr val="1557AE"/>
              </a:solidFill>
              <a:effectLst/>
              <a:uLnTx/>
              <a:uFillTx/>
              <a:latin typeface="Tahoma"/>
              <a:ea typeface="黑体"/>
              <a:cs typeface="+mn-cs"/>
            </a:endParaRPr>
          </a:p>
        </p:txBody>
      </p:sp>
    </p:spTree>
    <p:extLst>
      <p:ext uri="{BB962C8B-B14F-4D97-AF65-F5344CB8AC3E}">
        <p14:creationId xmlns:p14="http://schemas.microsoft.com/office/powerpoint/2010/main" val="293806559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34308" y="1358686"/>
            <a:ext cx="6381384" cy="4788692"/>
          </a:xfrm>
          <a:prstGeom prst="rect">
            <a:avLst/>
          </a:prstGeom>
        </p:spPr>
      </p:pic>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344576" y="1083185"/>
            <a:ext cx="848652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生成模型</a:t>
            </a:r>
            <a:endParaRPr kumimoji="0" lang="en-US" altLang="zh-CN" sz="22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6516125" y="1174020"/>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标注 6"/>
          <p:cNvSpPr/>
          <p:nvPr/>
        </p:nvSpPr>
        <p:spPr bwMode="auto">
          <a:xfrm>
            <a:off x="1170432" y="3506737"/>
            <a:ext cx="1636776" cy="598919"/>
          </a:xfrm>
          <a:prstGeom prst="wedgeRectCallout">
            <a:avLst>
              <a:gd name="adj1" fmla="val 83237"/>
              <a:gd name="adj2" fmla="val 5486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1557AE"/>
                </a:solidFill>
                <a:effectLst/>
                <a:uLnTx/>
                <a:uFillTx/>
                <a:latin typeface="Tahoma"/>
                <a:ea typeface="黑体"/>
                <a:cs typeface="+mn-cs"/>
              </a:rPr>
              <a:t>一篇文档只由一个主题生成</a:t>
            </a:r>
          </a:p>
        </p:txBody>
      </p:sp>
      <p:sp>
        <p:nvSpPr>
          <p:cNvPr id="10" name="矩形 9"/>
          <p:cNvSpPr/>
          <p:nvPr/>
        </p:nvSpPr>
        <p:spPr>
          <a:xfrm>
            <a:off x="158349" y="6293629"/>
            <a:ext cx="304686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557AE"/>
                </a:solidFill>
                <a:effectLst/>
                <a:uLnTx/>
                <a:uFillTx/>
                <a:latin typeface="Tahoma"/>
                <a:ea typeface="黑体"/>
                <a:cs typeface="+mn-cs"/>
              </a:rPr>
              <a:t>From </a:t>
            </a:r>
            <a:r>
              <a:rPr kumimoji="0" lang="zh-CN" altLang="en-US" sz="1800" b="0" i="0" u="none" strike="noStrike" kern="1200" cap="none" spc="0" normalizeH="0" baseline="0" noProof="0" dirty="0">
                <a:ln>
                  <a:noFill/>
                </a:ln>
                <a:solidFill>
                  <a:srgbClr val="1557AE"/>
                </a:solidFill>
                <a:effectLst/>
                <a:uLnTx/>
                <a:uFillTx/>
                <a:latin typeface="Tahoma"/>
                <a:ea typeface="黑体"/>
                <a:cs typeface="+mn-cs"/>
              </a:rPr>
              <a:t>Tomoharu Iwata</a:t>
            </a:r>
            <a:r>
              <a:rPr kumimoji="0" lang="en-US" altLang="zh-CN" sz="1800" b="0" i="0" u="none" strike="noStrike" kern="1200" cap="none" spc="0" normalizeH="0" baseline="0" noProof="0" dirty="0">
                <a:ln>
                  <a:noFill/>
                </a:ln>
                <a:solidFill>
                  <a:srgbClr val="1557AE"/>
                </a:solidFill>
                <a:effectLst/>
                <a:uLnTx/>
                <a:uFillTx/>
                <a:latin typeface="Tahoma"/>
                <a:ea typeface="黑体"/>
                <a:cs typeface="+mn-cs"/>
              </a:rPr>
              <a:t>’s PPT</a:t>
            </a:r>
            <a:endParaRPr kumimoji="0" lang="zh-CN" altLang="en-US" sz="1800" b="0" i="0" u="none" strike="noStrike" kern="1200" cap="none" spc="0" normalizeH="0" baseline="0" noProof="0" dirty="0">
              <a:ln>
                <a:noFill/>
              </a:ln>
              <a:solidFill>
                <a:srgbClr val="1557AE"/>
              </a:solidFill>
              <a:effectLst/>
              <a:uLnTx/>
              <a:uFillTx/>
              <a:latin typeface="Tahoma"/>
              <a:ea typeface="黑体"/>
              <a:cs typeface="+mn-cs"/>
            </a:endParaRPr>
          </a:p>
        </p:txBody>
      </p:sp>
    </p:spTree>
    <p:extLst>
      <p:ext uri="{BB962C8B-B14F-4D97-AF65-F5344CB8AC3E}">
        <p14:creationId xmlns:p14="http://schemas.microsoft.com/office/powerpoint/2010/main" val="238321530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1681779" y="1358686"/>
            <a:ext cx="6279791" cy="4840896"/>
          </a:xfrm>
          <a:prstGeom prst="rect">
            <a:avLst/>
          </a:prstGeom>
        </p:spPr>
      </p:pic>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344576" y="1083185"/>
            <a:ext cx="848652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生成模型</a:t>
            </a:r>
            <a:endParaRPr kumimoji="0" lang="en-US" altLang="zh-CN" sz="22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6516125" y="1174020"/>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158349" y="6293629"/>
            <a:ext cx="304686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557AE"/>
                </a:solidFill>
                <a:effectLst/>
                <a:uLnTx/>
                <a:uFillTx/>
                <a:latin typeface="Tahoma"/>
                <a:ea typeface="黑体"/>
                <a:cs typeface="+mn-cs"/>
              </a:rPr>
              <a:t>From </a:t>
            </a:r>
            <a:r>
              <a:rPr kumimoji="0" lang="zh-CN" altLang="en-US" sz="1800" b="0" i="0" u="none" strike="noStrike" kern="1200" cap="none" spc="0" normalizeH="0" baseline="0" noProof="0" dirty="0">
                <a:ln>
                  <a:noFill/>
                </a:ln>
                <a:solidFill>
                  <a:srgbClr val="1557AE"/>
                </a:solidFill>
                <a:effectLst/>
                <a:uLnTx/>
                <a:uFillTx/>
                <a:latin typeface="Tahoma"/>
                <a:ea typeface="黑体"/>
                <a:cs typeface="+mn-cs"/>
              </a:rPr>
              <a:t>Tomoharu Iwata</a:t>
            </a:r>
            <a:r>
              <a:rPr kumimoji="0" lang="en-US" altLang="zh-CN" sz="1800" b="0" i="0" u="none" strike="noStrike" kern="1200" cap="none" spc="0" normalizeH="0" baseline="0" noProof="0" dirty="0">
                <a:ln>
                  <a:noFill/>
                </a:ln>
                <a:solidFill>
                  <a:srgbClr val="1557AE"/>
                </a:solidFill>
                <a:effectLst/>
                <a:uLnTx/>
                <a:uFillTx/>
                <a:latin typeface="Tahoma"/>
                <a:ea typeface="黑体"/>
                <a:cs typeface="+mn-cs"/>
              </a:rPr>
              <a:t>’s PPT</a:t>
            </a:r>
            <a:endParaRPr kumimoji="0" lang="zh-CN" altLang="en-US" sz="1800" b="0" i="0" u="none" strike="noStrike" kern="1200" cap="none" spc="0" normalizeH="0" baseline="0" noProof="0" dirty="0">
              <a:ln>
                <a:noFill/>
              </a:ln>
              <a:solidFill>
                <a:srgbClr val="1557AE"/>
              </a:solidFill>
              <a:effectLst/>
              <a:uLnTx/>
              <a:uFillTx/>
              <a:latin typeface="Tahoma"/>
              <a:ea typeface="黑体"/>
              <a:cs typeface="+mn-cs"/>
            </a:endParaRPr>
          </a:p>
        </p:txBody>
      </p:sp>
    </p:spTree>
    <p:extLst>
      <p:ext uri="{BB962C8B-B14F-4D97-AF65-F5344CB8AC3E}">
        <p14:creationId xmlns:p14="http://schemas.microsoft.com/office/powerpoint/2010/main" val="217615570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353720" y="1102994"/>
            <a:ext cx="8486528" cy="6907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生成模型的图模型（</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Graphical Model</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Arial" panose="020B0604020202020204" pitchFamily="34" charset="0"/>
              <a:buChar char="•"/>
              <a:tabLst/>
              <a:defRPr/>
            </a:pPr>
            <a:endParaRPr kumimoji="0" lang="en-US" altLang="zh-CN" sz="22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6516125" y="1174020"/>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rotWithShape="1">
          <a:blip r:embed="rId3"/>
          <a:srcRect l="13277" b="64809"/>
          <a:stretch/>
        </p:blipFill>
        <p:spPr>
          <a:xfrm>
            <a:off x="4698319" y="1938528"/>
            <a:ext cx="4271299" cy="1586627"/>
          </a:xfrm>
          <a:prstGeom prst="rect">
            <a:avLst/>
          </a:prstGeom>
        </p:spPr>
      </p:pic>
      <p:pic>
        <p:nvPicPr>
          <p:cNvPr id="6" name="图片 5"/>
          <p:cNvPicPr>
            <a:picLocks noChangeAspect="1"/>
          </p:cNvPicPr>
          <p:nvPr/>
        </p:nvPicPr>
        <p:blipFill rotWithShape="1">
          <a:blip r:embed="rId4"/>
          <a:srcRect l="20637" r="19582" b="71616"/>
          <a:stretch/>
        </p:blipFill>
        <p:spPr>
          <a:xfrm>
            <a:off x="118871" y="4864608"/>
            <a:ext cx="2575814" cy="1662058"/>
          </a:xfrm>
          <a:prstGeom prst="rect">
            <a:avLst/>
          </a:prstGeom>
        </p:spPr>
      </p:pic>
      <p:pic>
        <p:nvPicPr>
          <p:cNvPr id="12" name="图片 11"/>
          <p:cNvPicPr>
            <a:picLocks noChangeAspect="1"/>
          </p:cNvPicPr>
          <p:nvPr/>
        </p:nvPicPr>
        <p:blipFill rotWithShape="1">
          <a:blip r:embed="rId4"/>
          <a:srcRect l="12081" t="32826" r="10732" b="38063"/>
          <a:stretch/>
        </p:blipFill>
        <p:spPr>
          <a:xfrm>
            <a:off x="2615184" y="3668339"/>
            <a:ext cx="3618604" cy="1854637"/>
          </a:xfrm>
          <a:prstGeom prst="rect">
            <a:avLst/>
          </a:prstGeom>
        </p:spPr>
      </p:pic>
      <p:sp>
        <p:nvSpPr>
          <p:cNvPr id="7" name="文本框 6"/>
          <p:cNvSpPr txBox="1"/>
          <p:nvPr/>
        </p:nvSpPr>
        <p:spPr>
          <a:xfrm>
            <a:off x="2199107" y="6038826"/>
            <a:ext cx="26517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N</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16" name="文本框 15"/>
          <p:cNvSpPr txBox="1"/>
          <p:nvPr/>
        </p:nvSpPr>
        <p:spPr>
          <a:xfrm>
            <a:off x="5679922" y="5032756"/>
            <a:ext cx="318541"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N</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17" name="文本框 16"/>
          <p:cNvSpPr txBox="1"/>
          <p:nvPr/>
        </p:nvSpPr>
        <p:spPr>
          <a:xfrm>
            <a:off x="1703529" y="5854160"/>
            <a:ext cx="26517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W</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18" name="文本框 17"/>
          <p:cNvSpPr txBox="1"/>
          <p:nvPr/>
        </p:nvSpPr>
        <p:spPr>
          <a:xfrm>
            <a:off x="5179421" y="4864608"/>
            <a:ext cx="26517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W</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10" name="矩形 9"/>
          <p:cNvSpPr/>
          <p:nvPr/>
        </p:nvSpPr>
        <p:spPr>
          <a:xfrm>
            <a:off x="847078" y="4410991"/>
            <a:ext cx="10399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Unigram</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19" name="矩形 18"/>
          <p:cNvSpPr/>
          <p:nvPr/>
        </p:nvSpPr>
        <p:spPr>
          <a:xfrm>
            <a:off x="3509141" y="5481494"/>
            <a:ext cx="22393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Mixture </a:t>
            </a:r>
            <a:r>
              <a:rPr kumimoji="0" lang="en-US" altLang="zh-CN" sz="1800" b="0" i="0" u="none" strike="noStrike" kern="1200" cap="none" spc="0" normalizeH="0" baseline="0" noProof="0">
                <a:ln>
                  <a:noFill/>
                </a:ln>
                <a:solidFill>
                  <a:prstClr val="black"/>
                </a:solidFill>
                <a:effectLst/>
                <a:uLnTx/>
                <a:uFillTx/>
                <a:latin typeface="Tahoma"/>
                <a:ea typeface="黑体"/>
                <a:cs typeface="+mn-cs"/>
              </a:rPr>
              <a:t>of Unigrams</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20" name="矩形 19"/>
          <p:cNvSpPr/>
          <p:nvPr/>
        </p:nvSpPr>
        <p:spPr>
          <a:xfrm>
            <a:off x="6961994" y="3412081"/>
            <a:ext cx="68775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PLAS</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21" name="矩形 20"/>
          <p:cNvSpPr/>
          <p:nvPr/>
        </p:nvSpPr>
        <p:spPr>
          <a:xfrm>
            <a:off x="4028975" y="3941064"/>
            <a:ext cx="77777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ahoma"/>
                <a:ea typeface="黑体"/>
                <a:cs typeface="+mn-cs"/>
              </a:rPr>
              <a:t>P(</a:t>
            </a:r>
            <a:r>
              <a:rPr kumimoji="0" lang="en-US" altLang="zh-CN" sz="1600" b="0" i="0" u="none" strike="noStrike" kern="1200" cap="none" spc="0" normalizeH="0" baseline="0" noProof="0" dirty="0" err="1">
                <a:ln>
                  <a:noFill/>
                </a:ln>
                <a:solidFill>
                  <a:prstClr val="black"/>
                </a:solidFill>
                <a:effectLst/>
                <a:uLnTx/>
                <a:uFillTx/>
                <a:latin typeface="Tahoma"/>
                <a:ea typeface="黑体"/>
                <a:cs typeface="+mn-cs"/>
              </a:rPr>
              <a:t>w|z</a:t>
            </a:r>
            <a:r>
              <a:rPr kumimoji="0" lang="en-US" altLang="zh-CN" sz="1600" b="0" i="0" u="none" strike="noStrike" kern="1200" cap="none" spc="0" normalizeH="0" baseline="0" noProof="0" dirty="0">
                <a:ln>
                  <a:noFill/>
                </a:ln>
                <a:solidFill>
                  <a:prstClr val="black"/>
                </a:solidFill>
                <a:effectLst/>
                <a:uLnTx/>
                <a:uFillTx/>
                <a:latin typeface="Tahoma"/>
                <a:ea typeface="黑体"/>
                <a:cs typeface="+mn-cs"/>
              </a:rPr>
              <a:t>)</a:t>
            </a:r>
            <a:endParaRPr kumimoji="0" lang="zh-CN" altLang="en-US" sz="1600" b="0" i="0" u="none" strike="noStrike" kern="1200" cap="none" spc="0" normalizeH="0" baseline="0" noProof="0" dirty="0">
              <a:ln>
                <a:noFill/>
              </a:ln>
              <a:solidFill>
                <a:prstClr val="black"/>
              </a:solidFill>
              <a:effectLst/>
              <a:uLnTx/>
              <a:uFillTx/>
              <a:latin typeface="Tahoma"/>
              <a:ea typeface="黑体"/>
              <a:cs typeface="+mn-cs"/>
            </a:endParaRPr>
          </a:p>
        </p:txBody>
      </p:sp>
      <p:sp>
        <p:nvSpPr>
          <p:cNvPr id="22" name="矩形 21"/>
          <p:cNvSpPr/>
          <p:nvPr/>
        </p:nvSpPr>
        <p:spPr>
          <a:xfrm>
            <a:off x="1399599" y="5122636"/>
            <a:ext cx="60785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ahoma"/>
                <a:ea typeface="黑体"/>
                <a:cs typeface="+mn-cs"/>
              </a:rPr>
              <a:t>P(w)</a:t>
            </a:r>
            <a:endParaRPr kumimoji="0" lang="zh-CN" altLang="en-US" sz="1600" b="0" i="0" u="none" strike="noStrike" kern="1200" cap="none" spc="0" normalizeH="0" baseline="0" noProof="0" dirty="0">
              <a:ln>
                <a:noFill/>
              </a:ln>
              <a:solidFill>
                <a:prstClr val="black"/>
              </a:solidFill>
              <a:effectLst/>
              <a:uLnTx/>
              <a:uFillTx/>
              <a:latin typeface="Tahoma"/>
              <a:ea typeface="黑体"/>
              <a:cs typeface="+mn-cs"/>
            </a:endParaRPr>
          </a:p>
        </p:txBody>
      </p:sp>
      <p:sp>
        <p:nvSpPr>
          <p:cNvPr id="23" name="矩形 22"/>
          <p:cNvSpPr/>
          <p:nvPr/>
        </p:nvSpPr>
        <p:spPr>
          <a:xfrm>
            <a:off x="2820950" y="3941064"/>
            <a:ext cx="54694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ahoma"/>
                <a:ea typeface="黑体"/>
                <a:cs typeface="+mn-cs"/>
              </a:rPr>
              <a:t>P(z)</a:t>
            </a:r>
            <a:endParaRPr kumimoji="0" lang="zh-CN" altLang="en-US" sz="1600" b="0" i="0" u="none" strike="noStrike" kern="1200" cap="none" spc="0" normalizeH="0" baseline="0" noProof="0" dirty="0">
              <a:ln>
                <a:noFill/>
              </a:ln>
              <a:solidFill>
                <a:prstClr val="black"/>
              </a:solidFill>
              <a:effectLst/>
              <a:uLnTx/>
              <a:uFillTx/>
              <a:latin typeface="Tahoma"/>
              <a:ea typeface="黑体"/>
              <a:cs typeface="+mn-cs"/>
            </a:endParaRPr>
          </a:p>
        </p:txBody>
      </p:sp>
      <p:sp>
        <p:nvSpPr>
          <p:cNvPr id="24" name="矩形 23"/>
          <p:cNvSpPr/>
          <p:nvPr/>
        </p:nvSpPr>
        <p:spPr>
          <a:xfrm>
            <a:off x="6439554" y="3887771"/>
            <a:ext cx="217611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假设</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120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120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是多项分布</a:t>
            </a:r>
          </a:p>
        </p:txBody>
      </p:sp>
      <p:sp>
        <p:nvSpPr>
          <p:cNvPr id="25" name="矩形 24"/>
          <p:cNvSpPr/>
          <p:nvPr/>
        </p:nvSpPr>
        <p:spPr>
          <a:xfrm>
            <a:off x="847078" y="2051690"/>
            <a:ext cx="323477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结点及其颜色、边、矩形框的含义？</a:t>
            </a:r>
          </a:p>
        </p:txBody>
      </p:sp>
    </p:spTree>
    <p:extLst>
      <p:ext uri="{BB962C8B-B14F-4D97-AF65-F5344CB8AC3E}">
        <p14:creationId xmlns:p14="http://schemas.microsoft.com/office/powerpoint/2010/main" val="302080134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43608" y="188640"/>
            <a:ext cx="2494847" cy="615553"/>
          </a:xfrm>
          <a:prstGeom prst="rect">
            <a:avLst/>
          </a:prstGeom>
        </p:spPr>
        <p:txBody>
          <a:bodyPr wrap="square">
            <a:spAutoFit/>
          </a:bodyPr>
          <a:lstStyle/>
          <a:p>
            <a:r>
              <a:rPr lang="en-US" altLang="zh-CN" sz="3400" b="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10" name="内容占位符 2"/>
          <p:cNvSpPr txBox="1">
            <a:spLocks/>
          </p:cNvSpPr>
          <p:nvPr/>
        </p:nvSpPr>
        <p:spPr>
          <a:xfrm>
            <a:off x="302047" y="1104450"/>
            <a:ext cx="8414520"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itchFamily="2" charset="2"/>
              <a:buChar char="n"/>
              <a:defRPr/>
            </a:pPr>
            <a:r>
              <a:rPr lang="zh-CN" altLang="en-US" sz="2400" b="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伯努利试验（</a:t>
            </a:r>
            <a:r>
              <a:rPr lang="en-US" altLang="zh-CN" sz="2400" b="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Bernoulli experiment</a:t>
            </a:r>
            <a:r>
              <a:rPr lang="zh-CN" altLang="en-US" sz="2400" b="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a:t>
            </a:r>
            <a:endParaRPr lang="en-US" altLang="zh-CN" sz="2400" b="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lvl="1" eaLnBrk="1" hangingPunct="1">
              <a:lnSpc>
                <a:spcPct val="130000"/>
              </a:lnSpc>
              <a:spcBef>
                <a:spcPts val="600"/>
              </a:spcBef>
              <a:buFont typeface="Wingdings" panose="05000000000000000000" pitchFamily="2" charset="2"/>
              <a:buChar char="ü"/>
              <a:defRPr/>
            </a:pPr>
            <a:r>
              <a:rPr lang="zh-CN" altLang="en-US" sz="20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重复固定次数（</a:t>
            </a:r>
            <a:r>
              <a:rPr lang="en-US" altLang="zh-CN" sz="20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n</a:t>
            </a:r>
            <a:r>
              <a:rPr lang="zh-CN" altLang="en-US" sz="20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次）。</a:t>
            </a:r>
          </a:p>
          <a:p>
            <a:pPr lvl="1" eaLnBrk="1" hangingPunct="1">
              <a:lnSpc>
                <a:spcPct val="130000"/>
              </a:lnSpc>
              <a:spcBef>
                <a:spcPts val="600"/>
              </a:spcBef>
              <a:buFont typeface="Wingdings" panose="05000000000000000000" pitchFamily="2" charset="2"/>
              <a:buChar char="ü"/>
              <a:defRPr/>
            </a:pPr>
            <a:r>
              <a:rPr lang="zh-CN" altLang="en-US" sz="20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每个试验只有两个可能的结果，即“成功”和“失败”。</a:t>
            </a:r>
          </a:p>
          <a:p>
            <a:pPr lvl="1" eaLnBrk="1" hangingPunct="1">
              <a:lnSpc>
                <a:spcPct val="130000"/>
              </a:lnSpc>
              <a:spcBef>
                <a:spcPts val="600"/>
              </a:spcBef>
              <a:buFont typeface="Wingdings" panose="05000000000000000000" pitchFamily="2" charset="2"/>
              <a:buChar char="ü"/>
              <a:defRPr/>
            </a:pPr>
            <a:r>
              <a:rPr lang="zh-CN" altLang="en-US" sz="20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每次试验的成功概率均相同。 将</a:t>
            </a:r>
            <a:r>
              <a:rPr lang="en-US" altLang="zh-CN" sz="20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t>
            </a:r>
            <a:r>
              <a:rPr lang="zh-CN" altLang="en-US" sz="20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表示成功的概率（在每个试验中），将</a:t>
            </a:r>
            <a:r>
              <a:rPr lang="en-US" altLang="zh-CN" sz="20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q = 1-p</a:t>
            </a:r>
            <a:r>
              <a:rPr lang="zh-CN" altLang="en-US" sz="20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表示失败的概率。</a:t>
            </a:r>
          </a:p>
          <a:p>
            <a:pPr lvl="1" eaLnBrk="1" hangingPunct="1">
              <a:lnSpc>
                <a:spcPct val="130000"/>
              </a:lnSpc>
              <a:spcBef>
                <a:spcPts val="600"/>
              </a:spcBef>
              <a:buFont typeface="Wingdings" panose="05000000000000000000" pitchFamily="2" charset="2"/>
              <a:buChar char="ü"/>
              <a:defRPr/>
            </a:pPr>
            <a:r>
              <a:rPr lang="zh-CN" altLang="en-US" sz="20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试验是独立的（先前结果对下一试验的结果没有影响）。</a:t>
            </a:r>
            <a:endParaRPr lang="en-US" altLang="zh-CN" sz="2000" b="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0" indent="0" eaLnBrk="1" hangingPunct="1">
              <a:lnSpc>
                <a:spcPct val="130000"/>
              </a:lnSpc>
              <a:spcBef>
                <a:spcPts val="600"/>
              </a:spcBef>
              <a:buFontTx/>
              <a:buNone/>
              <a:defRPr/>
            </a:pPr>
            <a:endParaRPr lang="en-US" altLang="zh-CN" sz="2400" kern="0" dirty="0">
              <a:solidFill>
                <a:srgbClr val="C00000"/>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11" name="矩形 10"/>
          <p:cNvSpPr/>
          <p:nvPr/>
        </p:nvSpPr>
        <p:spPr>
          <a:xfrm>
            <a:off x="6473596" y="1195285"/>
            <a:ext cx="184731" cy="369332"/>
          </a:xfrm>
          <a:prstGeom prst="rect">
            <a:avLst/>
          </a:prstGeom>
        </p:spPr>
        <p:txBody>
          <a:bodyPr wrap="none">
            <a:spAutoFit/>
          </a:bodyPr>
          <a:lstStyle/>
          <a:p>
            <a:endParaRPr lang="zh-CN" altLang="en-US" dirty="0">
              <a:solidFill>
                <a:srgbClr val="0000FF"/>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6" name="文本框 5"/>
          <p:cNvSpPr txBox="1"/>
          <p:nvPr/>
        </p:nvSpPr>
        <p:spPr>
          <a:xfrm>
            <a:off x="475488" y="4692932"/>
            <a:ext cx="8156448" cy="11726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lnSpc>
                <a:spcPct val="130000"/>
              </a:lnSpc>
            </a:pPr>
            <a:r>
              <a:rPr lang="en-US" altLang="zh-CN" b="0" dirty="0">
                <a:latin typeface="Times New Roman" panose="02020603050405020304" pitchFamily="18" charset="0"/>
                <a:ea typeface="方正兰亭中黑_GBK" panose="02000000000000000000" pitchFamily="2" charset="-122"/>
                <a:cs typeface="Times New Roman" panose="02020603050405020304" pitchFamily="18" charset="0"/>
              </a:rPr>
              <a:t>A bag contains 6 red marbles and 4 blue marbles. Five marbles are drawn from the bag without replacement and the number of red marbles is observed. We might let a trial here consist of drawing a marble from the bag and let success be getting a red. </a:t>
            </a:r>
            <a:endParaRPr lang="zh-CN" altLang="en-US" b="0" dirty="0">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extLst>
      <p:ext uri="{BB962C8B-B14F-4D97-AF65-F5344CB8AC3E}">
        <p14:creationId xmlns:p14="http://schemas.microsoft.com/office/powerpoint/2010/main" val="376206796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1" y="188640"/>
            <a:ext cx="8677027" cy="954107"/>
          </a:xfrm>
          <a:prstGeom prst="rect">
            <a:avLst/>
          </a:prstGeom>
        </p:spPr>
        <p:txBody>
          <a:bodyPr wrap="squar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术语抽取</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Terminology extraction</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31589C"/>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271884" y="918302"/>
            <a:ext cx="8492730" cy="2372124"/>
          </a:xfrm>
          <a:prstGeom prst="rect">
            <a:avLst/>
          </a:prstGeom>
        </p:spPr>
        <p:txBody>
          <a:bodyPr wrap="square">
            <a:spAutoFit/>
          </a:bodyPr>
          <a:lstStyle/>
          <a:p>
            <a:pPr marL="469900" marR="0" lvl="0" indent="-469900" algn="l" defTabSz="914400" rtl="0" eaLnBrk="1" fontAlgn="base" latinLnBrk="0" hangingPunct="1">
              <a:lnSpc>
                <a:spcPct val="13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术语抽取：</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是信息抽取（</a:t>
            </a:r>
            <a:r>
              <a:rPr kumimoji="0" lang="en-US" altLang="zh-CN" sz="2400" b="1" i="0" u="none" strike="noStrike" kern="1200" cap="none" spc="0" normalizeH="0" baseline="0" noProof="0" dirty="0">
                <a:ln>
                  <a:noFill/>
                </a:ln>
                <a:solidFill>
                  <a:srgbClr val="31589C"/>
                </a:solidFill>
                <a:effectLst/>
                <a:uLnTx/>
                <a:uFillTx/>
                <a:latin typeface="Times New Roman" panose="02020603050405020304" pitchFamily="18" charset="0"/>
                <a:ea typeface="黑体" panose="02010609060101010101" pitchFamily="49" charset="-122"/>
                <a:cs typeface="Times New Roman" panose="02020603050405020304" pitchFamily="18" charset="0"/>
              </a:rPr>
              <a:t>Information Extraction</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）的子任务，目标是从文本中抽取特定领域的专门用语</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071563" marR="0" lvl="2" indent="-530225" algn="l" defTabSz="914400" rtl="0" eaLnBrk="1" fontAlgn="auto" latinLnBrk="0" hangingPunct="1">
              <a:lnSpc>
                <a:spcPct val="130000"/>
              </a:lnSpc>
              <a:spcBef>
                <a:spcPts val="300"/>
              </a:spcBef>
              <a:spcAft>
                <a:spcPts val="0"/>
              </a:spcAft>
              <a:buClrTx/>
              <a:buSzTx/>
              <a:buFont typeface="Wingdings" panose="05000000000000000000" pitchFamily="2" charset="2"/>
              <a:buChar char="ü"/>
              <a:tabLst>
                <a:tab pos="895350" algn="l"/>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二叉树</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是</a:t>
            </a: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数据结构</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领域的术语</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071563" marR="0" lvl="2" indent="-530225" algn="l" defTabSz="914400" rtl="0" eaLnBrk="1" fontAlgn="auto" latinLnBrk="0" hangingPunct="1">
              <a:lnSpc>
                <a:spcPct val="130000"/>
              </a:lnSpc>
              <a:spcBef>
                <a:spcPts val="300"/>
              </a:spcBef>
              <a:spcAft>
                <a:spcPts val="0"/>
              </a:spcAft>
              <a:buClrTx/>
              <a:buSzTx/>
              <a:buFont typeface="Wingdings" panose="05000000000000000000" pitchFamily="2" charset="2"/>
              <a:buChar char="ü"/>
              <a:tabLst>
                <a:tab pos="895350" algn="l"/>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小世界特性</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是</a:t>
            </a: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复杂网络分析</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领域的术语，但不是</a:t>
            </a: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数据结构</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领域的术语</a:t>
            </a:r>
          </a:p>
        </p:txBody>
      </p:sp>
      <p:sp>
        <p:nvSpPr>
          <p:cNvPr id="10" name="文本框 9"/>
          <p:cNvSpPr txBox="1"/>
          <p:nvPr/>
        </p:nvSpPr>
        <p:spPr>
          <a:xfrm>
            <a:off x="322364" y="5382229"/>
            <a:ext cx="8821636" cy="494687"/>
          </a:xfrm>
          <a:prstGeom prst="rect">
            <a:avLst/>
          </a:prstGeom>
          <a:noFill/>
        </p:spPr>
        <p:txBody>
          <a:bodyPr wrap="square" rtlCol="0">
            <a:spAutoFit/>
          </a:bodyPr>
          <a:lstStyle/>
          <a:p>
            <a:pPr marL="469900" marR="0" lvl="0" indent="-469900" algn="l" defTabSz="914400" rtl="0" eaLnBrk="1" fontAlgn="base" latinLnBrk="0" hangingPunct="1">
              <a:lnSpc>
                <a:spcPct val="13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难点：</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新术语、跨领域术语</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p:cNvSpPr txBox="1"/>
          <p:nvPr/>
        </p:nvSpPr>
        <p:spPr>
          <a:xfrm>
            <a:off x="356777" y="3398441"/>
            <a:ext cx="8821636" cy="2274469"/>
          </a:xfrm>
          <a:prstGeom prst="rect">
            <a:avLst/>
          </a:prstGeom>
          <a:noFill/>
        </p:spPr>
        <p:txBody>
          <a:bodyPr wrap="square" rtlCol="0">
            <a:spAutoFit/>
          </a:bodyPr>
          <a:lstStyle/>
          <a:p>
            <a:pPr marL="469900" marR="0" lvl="0" indent="-469900" algn="l" defTabSz="914400" rtl="0" eaLnBrk="1" fontAlgn="base" latinLnBrk="0" hangingPunct="1">
              <a:lnSpc>
                <a:spcPct val="13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一般方法：</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机器学习：聚类法、分类法</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统计度量：从语料中统计用词规律，如</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TF/IDF</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外部知识库：如</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Wikipedia</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3950636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302047" y="1104450"/>
            <a:ext cx="8414520"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伯努利试验（</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Bernoulli experiment</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130000"/>
              </a:lnSpc>
              <a:spcBef>
                <a:spcPts val="600"/>
              </a:spcBef>
              <a:spcAft>
                <a:spcPct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重复固定次数（</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次）。</a:t>
            </a:r>
          </a:p>
          <a:p>
            <a:pPr marL="742950" marR="0" lvl="1" indent="-285750" algn="l" defTabSz="914400" rtl="0" eaLnBrk="1" fontAlgn="base" latinLnBrk="0" hangingPunct="1">
              <a:lnSpc>
                <a:spcPct val="130000"/>
              </a:lnSpc>
              <a:spcBef>
                <a:spcPts val="600"/>
              </a:spcBef>
              <a:spcAft>
                <a:spcPct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每个试验只有两个可能的结果，即“成功”和“失败”。</a:t>
            </a:r>
          </a:p>
          <a:p>
            <a:pPr marL="742950" marR="0" lvl="1" indent="-285750" algn="l" defTabSz="914400" rtl="0" eaLnBrk="1" fontAlgn="base" latinLnBrk="0" hangingPunct="1">
              <a:lnSpc>
                <a:spcPct val="130000"/>
              </a:lnSpc>
              <a:spcBef>
                <a:spcPts val="600"/>
              </a:spcBef>
              <a:spcAft>
                <a:spcPct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每次试验的成功概率均相同。 将</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表示成功的概率（在每个试验中），将</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q = 1-p</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表示失败的概率。</a:t>
            </a:r>
          </a:p>
          <a:p>
            <a:pPr marL="742950" marR="0" lvl="1" indent="-285750" algn="l" defTabSz="914400" rtl="0" eaLnBrk="1" fontAlgn="base" latinLnBrk="0" hangingPunct="1">
              <a:lnSpc>
                <a:spcPct val="130000"/>
              </a:lnSpc>
              <a:spcBef>
                <a:spcPts val="600"/>
              </a:spcBef>
              <a:spcAft>
                <a:spcPct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试验是独立的（先前结果对下一试验的结果没有影响）。</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12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伯努利分布</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00050" marR="0" lvl="1" indent="0" algn="l" defTabSz="914400" rtl="0" eaLnBrk="0" fontAlgn="base" latinLnBrk="0" hangingPunct="0">
              <a:lnSpc>
                <a:spcPct val="100000"/>
              </a:lnSpc>
              <a:spcBef>
                <a:spcPct val="20000"/>
              </a:spcBef>
              <a:spcAft>
                <a:spcPct val="0"/>
              </a:spcAft>
              <a:buClrTx/>
              <a:buSzTx/>
              <a:buFontTx/>
              <a:buNone/>
              <a:tabLst/>
              <a:defRPr/>
            </a:pP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P(x=1)= </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ø</a:t>
            </a:r>
          </a:p>
          <a:p>
            <a:pPr marL="400050" marR="0" lvl="1" indent="0" algn="l" defTabSz="914400" rtl="0" eaLnBrk="0" fontAlgn="base" latinLnBrk="0" hangingPunct="0">
              <a:lnSpc>
                <a:spcPct val="100000"/>
              </a:lnSpc>
              <a:spcBef>
                <a:spcPct val="20000"/>
              </a:spcBef>
              <a:spcAft>
                <a:spcPct val="0"/>
              </a:spcAft>
              <a:buClrTx/>
              <a:buSzTx/>
              <a:buFontTx/>
              <a:buNone/>
              <a:tabLst/>
              <a:defRPr/>
            </a:pP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P(x=0)=1-ø</a:t>
            </a:r>
          </a:p>
          <a:p>
            <a:pPr marL="400050" marR="0" lvl="1" indent="0" algn="l" defTabSz="914400" rtl="0" eaLnBrk="0" fontAlgn="base" latinLnBrk="0" hangingPunct="0">
              <a:lnSpc>
                <a:spcPct val="100000"/>
              </a:lnSpc>
              <a:spcBef>
                <a:spcPct val="20000"/>
              </a:spcBef>
              <a:spcAft>
                <a:spcPct val="0"/>
              </a:spcAft>
              <a:buClrTx/>
              <a:buSzTx/>
              <a:buFontTx/>
              <a:buNone/>
              <a:tabLst/>
              <a:defRPr/>
            </a:pP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P(x=</a:t>
            </a:r>
            <a:r>
              <a:rPr kumimoji="0" lang="en-US" altLang="zh-CN" sz="24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ø</a:t>
            </a:r>
            <a:r>
              <a:rPr kumimoji="0" lang="en-US" altLang="zh-CN" sz="2400" b="1" i="1" u="none" strike="noStrike" kern="1200" cap="none" spc="0" normalizeH="0" baseline="30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(1-ø)</a:t>
            </a:r>
            <a:r>
              <a:rPr kumimoji="0" lang="en-US" altLang="zh-CN" sz="2400" b="0" i="1" u="none" strike="noStrike" kern="1200" cap="none" spc="0" normalizeH="0" baseline="30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1-</a:t>
            </a:r>
            <a:r>
              <a:rPr kumimoji="0" lang="en-US" altLang="zh-CN" sz="2400" b="1" i="1" u="none" strike="noStrike" kern="1200" cap="none" spc="0" normalizeH="0" baseline="30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x</a:t>
            </a:r>
            <a:endParaRPr kumimoji="0" lang="en-US" altLang="zh-CN" sz="24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a:p>
            <a:pPr marL="0" marR="0" lvl="0" indent="0" algn="l" defTabSz="914400" rtl="0" eaLnBrk="1" fontAlgn="base" latinLnBrk="0" hangingPunct="1">
              <a:lnSpc>
                <a:spcPct val="130000"/>
              </a:lnSpc>
              <a:spcBef>
                <a:spcPts val="1200"/>
              </a:spcBef>
              <a:spcAft>
                <a:spcPct val="0"/>
              </a:spcAft>
              <a:buClrTx/>
              <a:buSzTx/>
              <a:buFontTx/>
              <a:buNone/>
              <a:tabLst/>
              <a:defRPr/>
            </a:pP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600"/>
              </a:spcBef>
              <a:spcAft>
                <a:spcPct val="0"/>
              </a:spcAft>
              <a:buClrTx/>
              <a:buSzTx/>
              <a:buFontTx/>
              <a:buNone/>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6473596" y="1195285"/>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2979537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302047" y="1104450"/>
            <a:ext cx="8414520"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12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二项分布（</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Binomial distribution</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重复</a:t>
            </a:r>
            <a:r>
              <a:rPr kumimoji="0" lang="en-US" altLang="zh-CN" sz="2000" b="0"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次</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独立的</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伯努利试验</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，在每次试验中只有两个可能值，且概率恒定。</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600"/>
              </a:spcBef>
              <a:spcAft>
                <a:spcPct val="0"/>
              </a:spcAft>
              <a:buClrTx/>
              <a:buSzTx/>
              <a:buFontTx/>
              <a:buNone/>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6473596" y="1195285"/>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771576" y="2275405"/>
            <a:ext cx="4772886" cy="619414"/>
          </a:xfrm>
          <a:prstGeom prst="rect">
            <a:avLst/>
          </a:prstGeom>
        </p:spPr>
      </p:pic>
      <p:sp>
        <p:nvSpPr>
          <p:cNvPr id="6" name="内容占位符 2"/>
          <p:cNvSpPr txBox="1">
            <a:spLocks/>
          </p:cNvSpPr>
          <p:nvPr/>
        </p:nvSpPr>
        <p:spPr bwMode="auto">
          <a:xfrm>
            <a:off x="230257" y="3054587"/>
            <a:ext cx="8486310" cy="1170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30000"/>
              </a:lnSpc>
              <a:spcBef>
                <a:spcPts val="600"/>
              </a:spcBef>
              <a:spcAft>
                <a:spcPct val="0"/>
              </a:spcAft>
              <a:buClr>
                <a:srgbClr val="ED7D31"/>
              </a:buClr>
              <a:buSzTx/>
              <a:buFont typeface="Wingdings" pitchFamily="2" charset="2"/>
              <a:buChar char="n"/>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多项分布（</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Multinomial distribution </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二项分布的推广。</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某随机实验有</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个可能结</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果</a:t>
            </a:r>
            <a:r>
              <a:rPr kumimoji="0" lang="zh-CN"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zh-CN" altLang="zh-CN" sz="2000" b="0" i="0"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zh-CN" altLang="zh-CN" sz="2000" b="0" i="0"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zh-CN" altLang="zh-CN" sz="2000" b="0" i="0"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zh-CN"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概率分别是</a:t>
            </a:r>
            <a:r>
              <a:rPr kumimoji="0" lang="zh-CN"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zh-CN" altLang="zh-CN" sz="2000" b="0" i="0"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zh-CN" altLang="zh-CN" sz="2000" b="0" i="0"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zh-CN" altLang="zh-CN" sz="2000" b="0" i="0"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，那么在</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次总结果中，</a:t>
            </a:r>
            <a:r>
              <a:rPr kumimoji="0" lang="zh-CN"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zh-CN" altLang="zh-CN" sz="2000" b="0" i="0"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出现</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000" b="0" i="0"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次，</a:t>
            </a:r>
            <a:r>
              <a:rPr kumimoji="0" lang="zh-CN"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000" b="0" i="0"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出现</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000" b="0" i="0"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次⋯</a:t>
            </a:r>
            <a:r>
              <a:rPr kumimoji="0" lang="zh-CN"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X</a:t>
            </a:r>
            <a:r>
              <a:rPr kumimoji="0" lang="en-US" altLang="zh-CN" sz="2000" b="0" i="0"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出现</a:t>
            </a:r>
            <a:r>
              <a:rPr kumimoji="0" lang="en-US" altLang="zh-CN" sz="2000" b="0" i="1" u="none" strike="noStrike" kern="120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000" b="0" i="0" u="none" strike="noStrike" kern="120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次的事件的概率</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为</a:t>
            </a:r>
            <a:r>
              <a:rPr kumimoji="0" lang="zh-CN"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469900" marR="0" lvl="0" indent="-469900" algn="l" defTabSz="914400" rtl="0" eaLnBrk="1" fontAlgn="base" latinLnBrk="0" hangingPunct="1">
              <a:lnSpc>
                <a:spcPct val="130000"/>
              </a:lnSpc>
              <a:spcBef>
                <a:spcPts val="600"/>
              </a:spcBef>
              <a:spcAft>
                <a:spcPct val="0"/>
              </a:spcAft>
              <a:buClr>
                <a:srgbClr val="ED7D31"/>
              </a:buClr>
              <a:buSzTx/>
              <a:buFont typeface="Wingdings" pitchFamily="2" charset="2"/>
              <a:buChar char="n"/>
              <a:tabLst/>
              <a:defRPr/>
            </a:pPr>
            <a:endPar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600"/>
              </a:spcBef>
              <a:spcAft>
                <a:spcPct val="0"/>
              </a:spcAft>
              <a:buClr>
                <a:srgbClr val="ED7D31"/>
              </a:buClr>
              <a:buSzTx/>
              <a:buFont typeface="Wingdings" panose="05000000000000000000" pitchFamily="2" charset="2"/>
              <a:buNone/>
              <a:tabLst/>
              <a:defRPr/>
            </a:pPr>
            <a:endParaRPr kumimoji="0" lang="en-US" altLang="zh-CN" sz="2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899592" y="4543488"/>
            <a:ext cx="7197042" cy="1205117"/>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899592" y="5824276"/>
                <a:ext cx="5675080" cy="89934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pt-BR"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𝒏</m:t>
                          </m:r>
                          <m:r>
                            <a:rPr kumimoji="0" lang="zh-CN" altLang="en-US"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um>
                        <m:den>
                          <m:sSub>
                            <m:sSubPr>
                              <m:ctrlPr>
                                <a:rPr kumimoji="0" lang="pt-BR"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𝒌</m:t>
                              </m:r>
                            </m:sub>
                          </m:s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m:t>
                          </m:r>
                        </m:den>
                      </m:f>
                      <m:r>
                        <a:rPr kumimoji="0" lang="pt-BR"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type m:val="noBa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pt-BR"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𝒏</m:t>
                              </m:r>
                            </m:num>
                            <m:den>
                              <m:sSub>
                                <m:sSubPr>
                                  <m:ctrlPr>
                                    <a:rPr kumimoji="0" lang="pt-BR"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den>
                          </m:f>
                        </m:e>
                      </m:d>
                      <m:d>
                        <m:dP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type m:val="noBa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pt-BR"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𝒏</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num>
                            <m:den>
                              <m:sSub>
                                <m:sSubP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den>
                          </m:f>
                        </m:e>
                      </m:d>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type m:val="noBa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pt-BR"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𝒏</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𝒌</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num>
                            <m:den>
                              <m:sSub>
                                <m:sSubPr>
                                  <m:ctrlPr>
                                    <a:rPr kumimoji="0" lang="pt-B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𝒌</m:t>
                                  </m:r>
                                </m:sub>
                              </m:sSub>
                            </m:den>
                          </m:f>
                        </m:e>
                      </m:d>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899592" y="5824276"/>
                <a:ext cx="5675080" cy="89934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14264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302047" y="1104450"/>
            <a:ext cx="8414520"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30000"/>
              </a:lnSpc>
              <a:spcBef>
                <a:spcPts val="600"/>
              </a:spcBef>
              <a:spcAft>
                <a:spcPct val="0"/>
              </a:spcAft>
              <a:buClrTx/>
              <a:buSzTx/>
              <a:buFontTx/>
              <a:buNone/>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6473596" y="1195285"/>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p:cNvSpPr txBox="1"/>
          <p:nvPr/>
        </p:nvSpPr>
        <p:spPr>
          <a:xfrm>
            <a:off x="613963" y="2773744"/>
            <a:ext cx="7790688" cy="18928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The probability that Player A would win is 0.40, Player B would win is 0.35, and the game would end in a draw is 0.25. The multinomial distribution can be used to answer questions such as: "If these two chess players played 12 games, what is the probability that Player A would win 7 games, Player B would win 2 games, and the remaining 3 games would be drawn?"</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7835526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331555" y="923247"/>
            <a:ext cx="843527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求解</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的参数个数分别是</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NK</a:t>
            </a:r>
            <a:r>
              <a:rPr kumimoji="0" lang="zh-CN" altLang="en-US"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KD  </a:t>
            </a:r>
            <a:r>
              <a:rPr kumimoji="0" lang="en-US" altLang="zh-CN" sz="2000" b="0"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zh-CN" altLang="en-US" sz="2000" b="0"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是超参，需要事先给出</a:t>
            </a:r>
            <a:r>
              <a:rPr kumimoji="0" lang="en-US" altLang="zh-CN" sz="2000" b="0"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使得似然函数最大化的</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20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0" lang="en-US" altLang="zh-CN" sz="20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20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j</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20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是合理的</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331555" y="6298412"/>
            <a:ext cx="4572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http://www.mamicode.com/info-detail-943284.html</a:t>
            </a:r>
          </a:p>
        </p:txBody>
      </p:sp>
      <p:sp>
        <p:nvSpPr>
          <p:cNvPr id="2" name="椭圆 1"/>
          <p:cNvSpPr/>
          <p:nvPr/>
        </p:nvSpPr>
        <p:spPr bwMode="auto">
          <a:xfrm>
            <a:off x="6447489" y="3261753"/>
            <a:ext cx="381000" cy="402994"/>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d</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1</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2" name="椭圆 11"/>
          <p:cNvSpPr/>
          <p:nvPr/>
        </p:nvSpPr>
        <p:spPr bwMode="auto">
          <a:xfrm>
            <a:off x="6477016" y="3934943"/>
            <a:ext cx="381000" cy="402994"/>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d</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2</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3" name="椭圆 12"/>
          <p:cNvSpPr/>
          <p:nvPr/>
        </p:nvSpPr>
        <p:spPr bwMode="auto">
          <a:xfrm>
            <a:off x="6477016" y="5047220"/>
            <a:ext cx="381000" cy="402994"/>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d</a:t>
            </a:r>
            <a:r>
              <a:rPr kumimoji="0" lang="en-US" altLang="zh-CN" sz="1800" b="1" i="1" u="none" strike="noStrike" kern="1200" cap="none" spc="0" normalizeH="0" baseline="-2500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N</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3" name="矩形 2"/>
          <p:cNvSpPr/>
          <p:nvPr/>
        </p:nvSpPr>
        <p:spPr>
          <a:xfrm>
            <a:off x="6307574" y="2759252"/>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文档</a:t>
            </a:r>
            <a:endParaRPr kumimoji="0" lang="zh-CN" altLang="en-US" sz="1800" b="0" i="1" u="none" strike="noStrike" kern="1200" cap="none" spc="0" normalizeH="0" baseline="0" noProof="0" dirty="0">
              <a:ln>
                <a:noFill/>
              </a:ln>
              <a:solidFill>
                <a:srgbClr val="FF0000"/>
              </a:solidFill>
              <a:effectLst/>
              <a:uLnTx/>
              <a:uFillTx/>
              <a:latin typeface="Tahoma"/>
              <a:ea typeface="黑体"/>
              <a:cs typeface="+mn-cs"/>
            </a:endParaRPr>
          </a:p>
        </p:txBody>
      </p:sp>
      <p:sp>
        <p:nvSpPr>
          <p:cNvPr id="14" name="椭圆 13"/>
          <p:cNvSpPr/>
          <p:nvPr/>
        </p:nvSpPr>
        <p:spPr bwMode="auto">
          <a:xfrm>
            <a:off x="7401930" y="3542026"/>
            <a:ext cx="381000" cy="402994"/>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z</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1</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5" name="椭圆 14"/>
          <p:cNvSpPr/>
          <p:nvPr/>
        </p:nvSpPr>
        <p:spPr bwMode="auto">
          <a:xfrm>
            <a:off x="7460127" y="4538353"/>
            <a:ext cx="381000" cy="402994"/>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z</a:t>
            </a:r>
            <a:r>
              <a:rPr kumimoji="0" lang="en-US" altLang="zh-CN" sz="1800" b="1" i="1" u="none" strike="noStrike" kern="1200" cap="none" spc="0" normalizeH="0" baseline="-2500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K</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6" name="矩形 15"/>
          <p:cNvSpPr/>
          <p:nvPr/>
        </p:nvSpPr>
        <p:spPr>
          <a:xfrm>
            <a:off x="7269264" y="2759136"/>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主题</a:t>
            </a:r>
            <a:endParaRPr kumimoji="0" lang="zh-CN" altLang="en-US" sz="1800" b="0" i="1" u="none" strike="noStrike" kern="1200" cap="none" spc="0" normalizeH="0" baseline="0" noProof="0" dirty="0">
              <a:ln>
                <a:noFill/>
              </a:ln>
              <a:solidFill>
                <a:srgbClr val="FF0000"/>
              </a:solidFill>
              <a:effectLst/>
              <a:uLnTx/>
              <a:uFillTx/>
              <a:latin typeface="Tahoma"/>
              <a:ea typeface="黑体"/>
              <a:cs typeface="+mn-cs"/>
            </a:endParaRPr>
          </a:p>
        </p:txBody>
      </p:sp>
      <p:sp>
        <p:nvSpPr>
          <p:cNvPr id="17" name="矩形 16"/>
          <p:cNvSpPr/>
          <p:nvPr/>
        </p:nvSpPr>
        <p:spPr>
          <a:xfrm>
            <a:off x="8244130" y="2759136"/>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单词</a:t>
            </a:r>
            <a:endParaRPr kumimoji="0" lang="zh-CN" altLang="en-US" sz="1800" b="0" i="1" u="none" strike="noStrike" kern="1200" cap="none" spc="0" normalizeH="0" baseline="0" noProof="0" dirty="0">
              <a:ln>
                <a:noFill/>
              </a:ln>
              <a:solidFill>
                <a:srgbClr val="FF0000"/>
              </a:solidFill>
              <a:effectLst/>
              <a:uLnTx/>
              <a:uFillTx/>
              <a:latin typeface="Tahoma"/>
              <a:ea typeface="黑体"/>
              <a:cs typeface="+mn-cs"/>
            </a:endParaRPr>
          </a:p>
        </p:txBody>
      </p:sp>
      <p:sp>
        <p:nvSpPr>
          <p:cNvPr id="18" name="椭圆 17"/>
          <p:cNvSpPr/>
          <p:nvPr/>
        </p:nvSpPr>
        <p:spPr bwMode="auto">
          <a:xfrm>
            <a:off x="8385834" y="3354303"/>
            <a:ext cx="381000" cy="402994"/>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w</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1</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9" name="椭圆 18"/>
          <p:cNvSpPr/>
          <p:nvPr/>
        </p:nvSpPr>
        <p:spPr bwMode="auto">
          <a:xfrm>
            <a:off x="8415361" y="4027493"/>
            <a:ext cx="381000" cy="402994"/>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w</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2</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20" name="椭圆 19"/>
          <p:cNvSpPr/>
          <p:nvPr/>
        </p:nvSpPr>
        <p:spPr bwMode="auto">
          <a:xfrm>
            <a:off x="8453922" y="5047220"/>
            <a:ext cx="381000" cy="402994"/>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1" compatLnSpc="1">
            <a:prstTxWarp prst="textNoShape">
              <a:avLst/>
            </a:prstTxWarp>
            <a:normAutofit fontScale="85000" lnSpcReduction="10000"/>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w</a:t>
            </a:r>
            <a:r>
              <a:rPr kumimoji="0" lang="en-US" altLang="zh-CN" sz="1800" b="1" i="1" u="none" strike="noStrike" kern="1200" cap="none" spc="0" normalizeH="0" baseline="-2500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cxnSp>
        <p:nvCxnSpPr>
          <p:cNvPr id="9" name="直接箭头连接符 8"/>
          <p:cNvCxnSpPr>
            <a:stCxn id="2" idx="6"/>
            <a:endCxn id="14" idx="2"/>
          </p:cNvCxnSpPr>
          <p:nvPr/>
        </p:nvCxnSpPr>
        <p:spPr bwMode="auto">
          <a:xfrm>
            <a:off x="6828489" y="3463250"/>
            <a:ext cx="573441" cy="2802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直接箭头连接符 21"/>
          <p:cNvCxnSpPr>
            <a:stCxn id="2" idx="6"/>
            <a:endCxn id="15" idx="1"/>
          </p:cNvCxnSpPr>
          <p:nvPr/>
        </p:nvCxnSpPr>
        <p:spPr bwMode="auto">
          <a:xfrm>
            <a:off x="6828489" y="3463250"/>
            <a:ext cx="687434" cy="11341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直接箭头连接符 27"/>
          <p:cNvCxnSpPr>
            <a:stCxn id="12" idx="6"/>
            <a:endCxn id="14" idx="3"/>
          </p:cNvCxnSpPr>
          <p:nvPr/>
        </p:nvCxnSpPr>
        <p:spPr bwMode="auto">
          <a:xfrm flipV="1">
            <a:off x="6858016" y="3886003"/>
            <a:ext cx="599710" cy="2504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直接箭头连接符 31"/>
          <p:cNvCxnSpPr>
            <a:stCxn id="12" idx="6"/>
            <a:endCxn id="15" idx="2"/>
          </p:cNvCxnSpPr>
          <p:nvPr/>
        </p:nvCxnSpPr>
        <p:spPr bwMode="auto">
          <a:xfrm>
            <a:off x="6858016" y="4136440"/>
            <a:ext cx="602111" cy="603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直接箭头连接符 36"/>
          <p:cNvCxnSpPr>
            <a:stCxn id="13" idx="7"/>
            <a:endCxn id="14" idx="4"/>
          </p:cNvCxnSpPr>
          <p:nvPr/>
        </p:nvCxnSpPr>
        <p:spPr bwMode="auto">
          <a:xfrm flipV="1">
            <a:off x="6802220" y="3945020"/>
            <a:ext cx="790210" cy="11612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直接箭头连接符 39"/>
          <p:cNvCxnSpPr>
            <a:stCxn id="13" idx="6"/>
            <a:endCxn id="15" idx="3"/>
          </p:cNvCxnSpPr>
          <p:nvPr/>
        </p:nvCxnSpPr>
        <p:spPr bwMode="auto">
          <a:xfrm flipV="1">
            <a:off x="6858016" y="4882330"/>
            <a:ext cx="657907" cy="3663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矩形 42"/>
          <p:cNvSpPr/>
          <p:nvPr/>
        </p:nvSpPr>
        <p:spPr>
          <a:xfrm>
            <a:off x="6849028" y="3184794"/>
            <a:ext cx="68640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1600" b="1" i="1"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1600" b="1"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600" b="1" i="0" u="none" strike="noStrike" kern="1200" cap="none" spc="0" normalizeH="0" baseline="0" noProof="0" dirty="0">
              <a:ln>
                <a:noFill/>
              </a:ln>
              <a:solidFill>
                <a:srgbClr val="FF0000"/>
              </a:solidFill>
              <a:effectLst/>
              <a:uLnTx/>
              <a:uFillTx/>
              <a:latin typeface="Tahoma"/>
              <a:ea typeface="黑体"/>
              <a:cs typeface="+mn-cs"/>
            </a:endParaRPr>
          </a:p>
        </p:txBody>
      </p:sp>
      <p:cxnSp>
        <p:nvCxnSpPr>
          <p:cNvPr id="45" name="直接箭头连接符 44"/>
          <p:cNvCxnSpPr>
            <a:stCxn id="14" idx="6"/>
            <a:endCxn id="18" idx="2"/>
          </p:cNvCxnSpPr>
          <p:nvPr/>
        </p:nvCxnSpPr>
        <p:spPr bwMode="auto">
          <a:xfrm flipV="1">
            <a:off x="7782930" y="3555800"/>
            <a:ext cx="602904" cy="1877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直接箭头连接符 46"/>
          <p:cNvCxnSpPr>
            <a:stCxn id="14" idx="6"/>
            <a:endCxn id="19" idx="2"/>
          </p:cNvCxnSpPr>
          <p:nvPr/>
        </p:nvCxnSpPr>
        <p:spPr bwMode="auto">
          <a:xfrm>
            <a:off x="7782930" y="3743523"/>
            <a:ext cx="632431" cy="485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接箭头连接符 50"/>
          <p:cNvCxnSpPr>
            <a:stCxn id="14" idx="6"/>
            <a:endCxn id="20" idx="1"/>
          </p:cNvCxnSpPr>
          <p:nvPr/>
        </p:nvCxnSpPr>
        <p:spPr bwMode="auto">
          <a:xfrm>
            <a:off x="7782930" y="3743523"/>
            <a:ext cx="726788" cy="13627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接箭头连接符 55"/>
          <p:cNvCxnSpPr>
            <a:stCxn id="15" idx="6"/>
            <a:endCxn id="18" idx="3"/>
          </p:cNvCxnSpPr>
          <p:nvPr/>
        </p:nvCxnSpPr>
        <p:spPr bwMode="auto">
          <a:xfrm flipV="1">
            <a:off x="7841127" y="3698280"/>
            <a:ext cx="600503" cy="10415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9" name="直接箭头连接符 58"/>
          <p:cNvCxnSpPr>
            <a:stCxn id="15" idx="6"/>
            <a:endCxn id="19" idx="2"/>
          </p:cNvCxnSpPr>
          <p:nvPr/>
        </p:nvCxnSpPr>
        <p:spPr bwMode="auto">
          <a:xfrm flipV="1">
            <a:off x="7841127" y="4228990"/>
            <a:ext cx="574234" cy="5108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直接箭头连接符 61"/>
          <p:cNvCxnSpPr>
            <a:stCxn id="15" idx="6"/>
            <a:endCxn id="20" idx="2"/>
          </p:cNvCxnSpPr>
          <p:nvPr/>
        </p:nvCxnSpPr>
        <p:spPr bwMode="auto">
          <a:xfrm>
            <a:off x="7841127" y="4739850"/>
            <a:ext cx="612795" cy="5088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72" name="矩形 3071"/>
          <p:cNvSpPr/>
          <p:nvPr/>
        </p:nvSpPr>
        <p:spPr>
          <a:xfrm>
            <a:off x="7698400" y="3180851"/>
            <a:ext cx="70884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1600" b="1" i="1"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1600" b="1"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600" b="1" i="0" u="none" strike="noStrike" kern="1200" cap="none" spc="0" normalizeH="0" baseline="0" noProof="0" dirty="0">
              <a:ln>
                <a:noFill/>
              </a:ln>
              <a:solidFill>
                <a:srgbClr val="FF0000"/>
              </a:solidFill>
              <a:effectLst/>
              <a:uLnTx/>
              <a:uFillTx/>
              <a:latin typeface="Tahoma"/>
              <a:ea typeface="黑体"/>
              <a:cs typeface="+mn-cs"/>
            </a:endParaRPr>
          </a:p>
        </p:txBody>
      </p:sp>
      <p:pic>
        <p:nvPicPr>
          <p:cNvPr id="3074" name="Picture 2" descr="ææ¯åä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63" y="2467041"/>
            <a:ext cx="2388848" cy="80484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818201" y="2491283"/>
            <a:ext cx="3325105" cy="756361"/>
          </a:xfrm>
          <a:prstGeom prst="rect">
            <a:avLst/>
          </a:prstGeom>
        </p:spPr>
        <p:txBody>
          <a:bodyPr wrap="square">
            <a:spAutoFit/>
          </a:bodyPr>
          <a:lstStyle/>
          <a:p>
            <a:pPr marL="0" marR="0" lvl="0" indent="0" algn="l" defTabSz="914400" rtl="0" eaLnBrk="1" fontAlgn="base" latinLnBrk="0" hangingPunct="1">
              <a:lnSpc>
                <a:spcPct val="130000"/>
              </a:lnSpc>
              <a:spcBef>
                <a:spcPts val="400"/>
              </a:spcBef>
              <a:spcAft>
                <a:spcPct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什么分布？</a:t>
            </a:r>
            <a:endParaRPr kumimoji="0" lang="en-US" altLang="zh-CN" sz="16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400"/>
              </a:spcBef>
              <a:spcAft>
                <a:spcPct val="0"/>
              </a:spcAft>
              <a:buClrTx/>
              <a:buSzTx/>
              <a:buFontTx/>
              <a:buNone/>
              <a:tabLst/>
              <a:defRPr/>
            </a:pPr>
            <a:r>
              <a:rPr kumimoji="0" lang="en-US" altLang="zh-CN" sz="16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en-US" altLang="zh-CN" sz="16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0" lang="en-US" altLang="zh-CN" sz="16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16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16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j</a:t>
            </a:r>
            <a:r>
              <a:rPr kumimoji="0" lang="en-US" altLang="zh-CN" sz="16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6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 </a:t>
            </a:r>
            <a:r>
              <a:rPr kumimoji="0" lang="en-US" altLang="zh-CN" sz="16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16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j</a:t>
            </a:r>
            <a:r>
              <a:rPr kumimoji="0" lang="en-US" altLang="zh-CN" sz="16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6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出现在 </a:t>
            </a:r>
            <a:r>
              <a:rPr kumimoji="0" lang="en-US" altLang="zh-CN" sz="16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0" lang="en-US" altLang="zh-CN" sz="16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16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6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中的次数</a:t>
            </a:r>
          </a:p>
        </p:txBody>
      </p:sp>
      <p:pic>
        <p:nvPicPr>
          <p:cNvPr id="3076" name="Picture 4" descr="ææ¯åäº«"/>
          <p:cNvPicPr>
            <a:picLocks noChangeAspect="1" noChangeArrowheads="1"/>
          </p:cNvPicPr>
          <p:nvPr/>
        </p:nvPicPr>
        <p:blipFill rotWithShape="1">
          <a:blip r:embed="rId4">
            <a:extLst>
              <a:ext uri="{28A0092B-C50C-407E-A947-70E740481C1C}">
                <a14:useLocalDpi xmlns:a14="http://schemas.microsoft.com/office/drawing/2010/main" val="0"/>
              </a:ext>
            </a:extLst>
          </a:blip>
          <a:srcRect t="3058" b="4798"/>
          <a:stretch/>
        </p:blipFill>
        <p:spPr bwMode="auto">
          <a:xfrm>
            <a:off x="331555" y="3289156"/>
            <a:ext cx="4162464" cy="2379134"/>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p:cNvSpPr/>
          <p:nvPr/>
        </p:nvSpPr>
        <p:spPr>
          <a:xfrm>
            <a:off x="6908983" y="5276854"/>
            <a:ext cx="1735439" cy="421590"/>
          </a:xfrm>
          <a:prstGeom prst="rect">
            <a:avLst/>
          </a:prstGeom>
        </p:spPr>
        <p:txBody>
          <a:bodyPr wrap="square">
            <a:spAutoFit/>
          </a:bodyPr>
          <a:lstStyle/>
          <a:p>
            <a:pPr marL="0" marR="0" lvl="0" indent="0" algn="l" defTabSz="914400" rtl="0" eaLnBrk="1" fontAlgn="base" latinLnBrk="0" hangingPunct="1">
              <a:lnSpc>
                <a:spcPct val="130000"/>
              </a:lnSpc>
              <a:spcBef>
                <a:spcPts val="400"/>
              </a:spcBef>
              <a:spcAft>
                <a:spcPct val="0"/>
              </a:spcAft>
              <a:buClrTx/>
              <a:buSzTx/>
              <a:buFontTx/>
              <a:buNone/>
              <a:tabLst/>
              <a:defRPr/>
            </a:pPr>
            <a:r>
              <a:rPr kumimoji="0" lang="en-US" altLang="zh-CN" sz="18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 </a:t>
            </a: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是隐含变量</a:t>
            </a:r>
          </a:p>
        </p:txBody>
      </p:sp>
    </p:spTree>
    <p:extLst>
      <p:ext uri="{BB962C8B-B14F-4D97-AF65-F5344CB8AC3E}">
        <p14:creationId xmlns:p14="http://schemas.microsoft.com/office/powerpoint/2010/main" val="213384827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90111" y="188640"/>
            <a:ext cx="2148344" cy="615553"/>
          </a:xfrm>
          <a:prstGeom prst="rect">
            <a:avLst/>
          </a:prstGeom>
        </p:spPr>
        <p:txBody>
          <a:bodyPr wrap="none">
            <a:spAutoFit/>
          </a:bodyPr>
          <a:lstStyle/>
          <a:p>
            <a:r>
              <a:rPr lang="en-US" altLang="zh-CN" sz="3400" b="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10" name="内容占位符 2"/>
          <p:cNvSpPr txBox="1">
            <a:spLocks/>
          </p:cNvSpPr>
          <p:nvPr/>
        </p:nvSpPr>
        <p:spPr>
          <a:xfrm>
            <a:off x="267547" y="897569"/>
            <a:ext cx="823671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itchFamily="2" charset="2"/>
              <a:buChar char="n"/>
              <a:defRPr/>
            </a:pPr>
            <a:r>
              <a:rPr lang="zh-CN" altLang="en-US"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期望最大化</a:t>
            </a:r>
            <a:r>
              <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(Expectation-Maximum,</a:t>
            </a:r>
            <a:r>
              <a:rPr lang="zh-CN" altLang="en-US"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EM)</a:t>
            </a:r>
            <a:r>
              <a:rPr lang="zh-CN" altLang="en-US"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算法</a:t>
            </a:r>
            <a:endPar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在概率模型中寻找参数最大似然估计的算法，其中概率模型依赖于无法观测的隐含随机变量</a:t>
            </a: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能求解的问题：已知</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20</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名学生的身高，但是不清楚他们的</a:t>
            </a:r>
            <a:r>
              <a:rPr lang="zh-CN" altLang="en-US" sz="20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性别</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，如何估计男生与女生身高的均值？身高符合正态分布，且标准差为</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10cm</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4" name="矩形 3"/>
          <p:cNvSpPr/>
          <p:nvPr/>
        </p:nvSpPr>
        <p:spPr bwMode="auto">
          <a:xfrm>
            <a:off x="1439332" y="2633132"/>
            <a:ext cx="1904999" cy="38100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600" b="1" i="0" u="none" strike="noStrike" cap="none" normalizeH="0" baseline="0" dirty="0">
                <a:ln>
                  <a:noFill/>
                </a:ln>
                <a:solidFill>
                  <a:schemeClr val="bg1"/>
                </a:solidFill>
                <a:effectLst/>
                <a:latin typeface="方正兰亭中黑_GBK" panose="02000000000000000000" pitchFamily="2" charset="-122"/>
                <a:ea typeface="方正兰亭中黑_GBK" panose="02000000000000000000" pitchFamily="2" charset="-122"/>
              </a:rPr>
              <a:t>数据分布模型</a:t>
            </a:r>
          </a:p>
        </p:txBody>
      </p:sp>
      <p:sp>
        <p:nvSpPr>
          <p:cNvPr id="34" name="矩形 33"/>
          <p:cNvSpPr/>
          <p:nvPr/>
        </p:nvSpPr>
        <p:spPr bwMode="auto">
          <a:xfrm>
            <a:off x="1439332" y="3191932"/>
            <a:ext cx="1905000" cy="38100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fontAlgn="base">
              <a:spcBef>
                <a:spcPct val="0"/>
              </a:spcBef>
              <a:spcAft>
                <a:spcPct val="0"/>
              </a:spcAft>
              <a:buFont typeface="Arial" pitchFamily="34" charset="0"/>
              <a:buNone/>
            </a:pPr>
            <a:r>
              <a:rPr lang="zh-CN" altLang="en-US" sz="1600" b="1" dirty="0">
                <a:solidFill>
                  <a:schemeClr val="bg1"/>
                </a:solidFill>
                <a:latin typeface="方正兰亭中黑_GBK" panose="02000000000000000000" pitchFamily="2" charset="-122"/>
                <a:ea typeface="方正兰亭中黑_GBK" panose="02000000000000000000" pitchFamily="2" charset="-122"/>
              </a:rPr>
              <a:t>观测数据</a:t>
            </a:r>
          </a:p>
        </p:txBody>
      </p:sp>
      <p:sp>
        <p:nvSpPr>
          <p:cNvPr id="35" name="矩形 34"/>
          <p:cNvSpPr/>
          <p:nvPr/>
        </p:nvSpPr>
        <p:spPr bwMode="auto">
          <a:xfrm>
            <a:off x="5587999" y="2865965"/>
            <a:ext cx="1905000" cy="38100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fontAlgn="base">
              <a:spcBef>
                <a:spcPct val="0"/>
              </a:spcBef>
              <a:spcAft>
                <a:spcPct val="0"/>
              </a:spcAft>
              <a:buFont typeface="Arial" pitchFamily="34" charset="0"/>
              <a:buNone/>
            </a:pPr>
            <a:r>
              <a:rPr lang="zh-CN" altLang="en-US" sz="1600" b="1" dirty="0">
                <a:solidFill>
                  <a:schemeClr val="bg1"/>
                </a:solidFill>
                <a:latin typeface="方正兰亭中黑_GBK" panose="02000000000000000000" pitchFamily="2" charset="-122"/>
                <a:ea typeface="方正兰亭中黑_GBK" panose="02000000000000000000" pitchFamily="2" charset="-122"/>
              </a:rPr>
              <a:t>分布模型的参数</a:t>
            </a:r>
          </a:p>
        </p:txBody>
      </p:sp>
      <p:cxnSp>
        <p:nvCxnSpPr>
          <p:cNvPr id="11" name="肘形连接符 10"/>
          <p:cNvCxnSpPr>
            <a:stCxn id="4" idx="3"/>
            <a:endCxn id="35" idx="1"/>
          </p:cNvCxnSpPr>
          <p:nvPr/>
        </p:nvCxnSpPr>
        <p:spPr bwMode="auto">
          <a:xfrm>
            <a:off x="3344331" y="2823632"/>
            <a:ext cx="2243668" cy="232833"/>
          </a:xfrm>
          <a:prstGeom prst="bentConnector3">
            <a:avLst>
              <a:gd name="adj1" fmla="val 33396"/>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8" name="肘形连接符 37"/>
          <p:cNvCxnSpPr/>
          <p:nvPr/>
        </p:nvCxnSpPr>
        <p:spPr bwMode="auto">
          <a:xfrm flipV="1">
            <a:off x="3344332" y="3056462"/>
            <a:ext cx="2243667" cy="342901"/>
          </a:xfrm>
          <a:prstGeom prst="bentConnector3">
            <a:avLst>
              <a:gd name="adj1" fmla="val 33396"/>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27" name="矩形 26"/>
          <p:cNvSpPr/>
          <p:nvPr/>
        </p:nvSpPr>
        <p:spPr>
          <a:xfrm>
            <a:off x="4168169" y="2748685"/>
            <a:ext cx="1261884" cy="307777"/>
          </a:xfrm>
          <a:prstGeom prst="rect">
            <a:avLst/>
          </a:prstGeom>
        </p:spPr>
        <p:txBody>
          <a:bodyPr wrap="none">
            <a:spAutoFit/>
          </a:bodyPr>
          <a:lstStyle/>
          <a:p>
            <a:r>
              <a:rPr lang="zh-CN" altLang="en-US" sz="1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最大似然估计</a:t>
            </a:r>
            <a:endParaRPr lang="zh-CN" altLang="en-US" sz="1400" dirty="0">
              <a:ea typeface="方正兰亭中黑_GBK" panose="02000000000000000000" pitchFamily="2" charset="-122"/>
            </a:endParaRPr>
          </a:p>
        </p:txBody>
      </p:sp>
      <p:sp>
        <p:nvSpPr>
          <p:cNvPr id="48" name="矩形 47"/>
          <p:cNvSpPr/>
          <p:nvPr/>
        </p:nvSpPr>
        <p:spPr>
          <a:xfrm>
            <a:off x="2166765" y="2311457"/>
            <a:ext cx="595035" cy="338554"/>
          </a:xfrm>
          <a:prstGeom prst="rect">
            <a:avLst/>
          </a:prstGeom>
        </p:spPr>
        <p:txBody>
          <a:bodyPr wrap="none">
            <a:spAutoFit/>
          </a:bodyPr>
          <a:lstStyle/>
          <a:p>
            <a:r>
              <a:rPr lang="zh-CN" altLang="en-US" sz="16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已知</a:t>
            </a:r>
            <a:endParaRPr lang="zh-CN" altLang="en-US" sz="1600" dirty="0">
              <a:solidFill>
                <a:srgbClr val="FF0000"/>
              </a:solidFill>
              <a:ea typeface="方正兰亭中黑_GBK" panose="02000000000000000000" pitchFamily="2" charset="-122"/>
            </a:endParaRPr>
          </a:p>
        </p:txBody>
      </p:sp>
      <p:sp>
        <p:nvSpPr>
          <p:cNvPr id="49" name="矩形 48"/>
          <p:cNvSpPr/>
          <p:nvPr/>
        </p:nvSpPr>
        <p:spPr>
          <a:xfrm>
            <a:off x="6242981" y="2410131"/>
            <a:ext cx="595035" cy="338554"/>
          </a:xfrm>
          <a:prstGeom prst="rect">
            <a:avLst/>
          </a:prstGeom>
        </p:spPr>
        <p:txBody>
          <a:bodyPr wrap="none">
            <a:spAutoFit/>
          </a:bodyPr>
          <a:lstStyle/>
          <a:p>
            <a:r>
              <a:rPr lang="zh-CN" altLang="en-US" sz="16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未知</a:t>
            </a:r>
            <a:endParaRPr lang="zh-CN" altLang="en-US" sz="1600" dirty="0">
              <a:solidFill>
                <a:srgbClr val="FF0000"/>
              </a:solidFill>
              <a:ea typeface="方正兰亭中黑_GBK" panose="02000000000000000000" pitchFamily="2" charset="-122"/>
            </a:endParaRPr>
          </a:p>
        </p:txBody>
      </p:sp>
    </p:spTree>
    <p:extLst>
      <p:ext uri="{BB962C8B-B14F-4D97-AF65-F5344CB8AC3E}">
        <p14:creationId xmlns:p14="http://schemas.microsoft.com/office/powerpoint/2010/main" val="410688280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90111" y="188640"/>
            <a:ext cx="2148344" cy="615553"/>
          </a:xfrm>
          <a:prstGeom prst="rect">
            <a:avLst/>
          </a:prstGeom>
        </p:spPr>
        <p:txBody>
          <a:bodyPr wrap="none">
            <a:spAutoFit/>
          </a:bodyPr>
          <a:lstStyle/>
          <a:p>
            <a:r>
              <a:rPr lang="en-US" altLang="zh-CN" sz="3400" b="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10" name="内容占位符 2"/>
          <p:cNvSpPr txBox="1">
            <a:spLocks/>
          </p:cNvSpPr>
          <p:nvPr/>
        </p:nvSpPr>
        <p:spPr>
          <a:xfrm>
            <a:off x="267547" y="897569"/>
            <a:ext cx="823671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itchFamily="2" charset="2"/>
              <a:buChar char="n"/>
              <a:defRPr/>
            </a:pPr>
            <a:r>
              <a:rPr lang="zh-CN" altLang="en-US"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期望最大化</a:t>
            </a:r>
            <a:r>
              <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(Expectation-Maximum,</a:t>
            </a:r>
            <a:r>
              <a:rPr lang="zh-CN" altLang="en-US"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EM)</a:t>
            </a:r>
            <a:r>
              <a:rPr lang="zh-CN" altLang="en-US"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算法</a:t>
            </a:r>
            <a:endPar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在概率模型中寻找参数最大似然估计的算法，其中概率模型依赖于无法观测的隐含随机变量</a:t>
            </a: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观测数据</a:t>
            </a: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找出似然函数</a:t>
            </a:r>
            <a:r>
              <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l-GR"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θ</a:t>
            </a:r>
            <a:r>
              <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中参数</a:t>
            </a:r>
            <a:r>
              <a:rPr lang="el-GR"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θ</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的最大似然估计</a:t>
            </a: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4" name="矩形 3"/>
          <p:cNvSpPr/>
          <p:nvPr/>
        </p:nvSpPr>
        <p:spPr bwMode="auto">
          <a:xfrm>
            <a:off x="1439332" y="2633132"/>
            <a:ext cx="1904999" cy="38100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600" b="1" i="0" u="none" strike="noStrike" cap="none" normalizeH="0" baseline="0" dirty="0">
                <a:ln>
                  <a:noFill/>
                </a:ln>
                <a:solidFill>
                  <a:schemeClr val="bg1"/>
                </a:solidFill>
                <a:effectLst/>
                <a:latin typeface="方正兰亭中黑_GBK" panose="02000000000000000000" pitchFamily="2" charset="-122"/>
                <a:ea typeface="方正兰亭中黑_GBK" panose="02000000000000000000" pitchFamily="2" charset="-122"/>
              </a:rPr>
              <a:t>数据分布模型</a:t>
            </a:r>
          </a:p>
        </p:txBody>
      </p:sp>
      <p:sp>
        <p:nvSpPr>
          <p:cNvPr id="34" name="矩形 33"/>
          <p:cNvSpPr/>
          <p:nvPr/>
        </p:nvSpPr>
        <p:spPr bwMode="auto">
          <a:xfrm>
            <a:off x="1439332" y="3191932"/>
            <a:ext cx="1905000" cy="38100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fontAlgn="base">
              <a:spcBef>
                <a:spcPct val="0"/>
              </a:spcBef>
              <a:spcAft>
                <a:spcPct val="0"/>
              </a:spcAft>
              <a:buFont typeface="Arial" pitchFamily="34" charset="0"/>
              <a:buNone/>
            </a:pPr>
            <a:r>
              <a:rPr lang="zh-CN" altLang="en-US" sz="1600" b="1" dirty="0">
                <a:solidFill>
                  <a:schemeClr val="bg1"/>
                </a:solidFill>
                <a:latin typeface="方正兰亭中黑_GBK" panose="02000000000000000000" pitchFamily="2" charset="-122"/>
                <a:ea typeface="方正兰亭中黑_GBK" panose="02000000000000000000" pitchFamily="2" charset="-122"/>
              </a:rPr>
              <a:t>观测数据</a:t>
            </a:r>
          </a:p>
        </p:txBody>
      </p:sp>
      <p:sp>
        <p:nvSpPr>
          <p:cNvPr id="35" name="矩形 34"/>
          <p:cNvSpPr/>
          <p:nvPr/>
        </p:nvSpPr>
        <p:spPr bwMode="auto">
          <a:xfrm>
            <a:off x="5587999" y="2865965"/>
            <a:ext cx="1905000" cy="38100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fontAlgn="base">
              <a:spcBef>
                <a:spcPct val="0"/>
              </a:spcBef>
              <a:spcAft>
                <a:spcPct val="0"/>
              </a:spcAft>
              <a:buFont typeface="Arial" pitchFamily="34" charset="0"/>
              <a:buNone/>
            </a:pPr>
            <a:r>
              <a:rPr lang="zh-CN" altLang="en-US" sz="1600" b="1" dirty="0">
                <a:solidFill>
                  <a:schemeClr val="bg1"/>
                </a:solidFill>
                <a:latin typeface="方正兰亭中黑_GBK" panose="02000000000000000000" pitchFamily="2" charset="-122"/>
                <a:ea typeface="方正兰亭中黑_GBK" panose="02000000000000000000" pitchFamily="2" charset="-122"/>
              </a:rPr>
              <a:t>分布模型的参数</a:t>
            </a:r>
          </a:p>
        </p:txBody>
      </p:sp>
      <p:cxnSp>
        <p:nvCxnSpPr>
          <p:cNvPr id="11" name="肘形连接符 10"/>
          <p:cNvCxnSpPr>
            <a:stCxn id="4" idx="3"/>
            <a:endCxn id="35" idx="1"/>
          </p:cNvCxnSpPr>
          <p:nvPr/>
        </p:nvCxnSpPr>
        <p:spPr bwMode="auto">
          <a:xfrm>
            <a:off x="3344331" y="2823632"/>
            <a:ext cx="2243668" cy="232833"/>
          </a:xfrm>
          <a:prstGeom prst="bentConnector3">
            <a:avLst>
              <a:gd name="adj1" fmla="val 33396"/>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8" name="肘形连接符 37"/>
          <p:cNvCxnSpPr/>
          <p:nvPr/>
        </p:nvCxnSpPr>
        <p:spPr bwMode="auto">
          <a:xfrm flipV="1">
            <a:off x="3344332" y="3056462"/>
            <a:ext cx="2243667" cy="342901"/>
          </a:xfrm>
          <a:prstGeom prst="bentConnector3">
            <a:avLst>
              <a:gd name="adj1" fmla="val 33396"/>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27" name="矩形 26"/>
          <p:cNvSpPr/>
          <p:nvPr/>
        </p:nvSpPr>
        <p:spPr>
          <a:xfrm>
            <a:off x="4168169" y="2748685"/>
            <a:ext cx="1261884" cy="307777"/>
          </a:xfrm>
          <a:prstGeom prst="rect">
            <a:avLst/>
          </a:prstGeom>
        </p:spPr>
        <p:txBody>
          <a:bodyPr wrap="none">
            <a:spAutoFit/>
          </a:bodyPr>
          <a:lstStyle/>
          <a:p>
            <a:r>
              <a:rPr lang="zh-CN" altLang="en-US" sz="1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最大似然估计</a:t>
            </a:r>
            <a:endParaRPr lang="zh-CN" altLang="en-US" sz="1400" dirty="0">
              <a:ea typeface="方正兰亭中黑_GBK" panose="02000000000000000000" pitchFamily="2" charset="-122"/>
            </a:endParaRPr>
          </a:p>
        </p:txBody>
      </p:sp>
      <p:sp>
        <p:nvSpPr>
          <p:cNvPr id="48" name="矩形 47"/>
          <p:cNvSpPr/>
          <p:nvPr/>
        </p:nvSpPr>
        <p:spPr>
          <a:xfrm>
            <a:off x="2166765" y="2311457"/>
            <a:ext cx="595035" cy="338554"/>
          </a:xfrm>
          <a:prstGeom prst="rect">
            <a:avLst/>
          </a:prstGeom>
        </p:spPr>
        <p:txBody>
          <a:bodyPr wrap="none">
            <a:spAutoFit/>
          </a:bodyPr>
          <a:lstStyle/>
          <a:p>
            <a:r>
              <a:rPr lang="zh-CN" altLang="en-US" sz="16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已知</a:t>
            </a:r>
            <a:endParaRPr lang="zh-CN" altLang="en-US" sz="1600" dirty="0">
              <a:solidFill>
                <a:srgbClr val="FF0000"/>
              </a:solidFill>
              <a:ea typeface="方正兰亭中黑_GBK" panose="02000000000000000000" pitchFamily="2" charset="-122"/>
            </a:endParaRPr>
          </a:p>
        </p:txBody>
      </p:sp>
      <p:sp>
        <p:nvSpPr>
          <p:cNvPr id="49" name="矩形 48"/>
          <p:cNvSpPr/>
          <p:nvPr/>
        </p:nvSpPr>
        <p:spPr>
          <a:xfrm>
            <a:off x="6242981" y="2410131"/>
            <a:ext cx="595035" cy="338554"/>
          </a:xfrm>
          <a:prstGeom prst="rect">
            <a:avLst/>
          </a:prstGeom>
        </p:spPr>
        <p:txBody>
          <a:bodyPr wrap="none">
            <a:spAutoFit/>
          </a:bodyPr>
          <a:lstStyle/>
          <a:p>
            <a:r>
              <a:rPr lang="zh-CN" altLang="en-US" sz="16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未知</a:t>
            </a:r>
            <a:endParaRPr lang="zh-CN" altLang="en-US" sz="1600" dirty="0">
              <a:solidFill>
                <a:srgbClr val="FF0000"/>
              </a:solidFill>
              <a:ea typeface="方正兰亭中黑_GBK" panose="02000000000000000000" pitchFamily="2" charset="-122"/>
            </a:endParaRPr>
          </a:p>
        </p:txBody>
      </p:sp>
      <p:pic>
        <p:nvPicPr>
          <p:cNvPr id="41" name="图片 40"/>
          <p:cNvPicPr>
            <a:picLocks noChangeAspect="1"/>
          </p:cNvPicPr>
          <p:nvPr/>
        </p:nvPicPr>
        <p:blipFill rotWithShape="1">
          <a:blip r:embed="rId3"/>
          <a:srcRect t="6526"/>
          <a:stretch/>
        </p:blipFill>
        <p:spPr>
          <a:xfrm>
            <a:off x="1865962" y="3785895"/>
            <a:ext cx="2000703" cy="374024"/>
          </a:xfrm>
          <a:prstGeom prst="rect">
            <a:avLst/>
          </a:prstGeom>
        </p:spPr>
      </p:pic>
      <p:pic>
        <p:nvPicPr>
          <p:cNvPr id="16" name="图片 15" descr="%FontSize=10&#10;%TeXFontSize=10&#10;\documentclass{article}&#10;\pagestyle{empty}&#10;\begin{document}&#10;\[&#10;L(\theta)=L(x^{(1)},...,x^{(m)} ;\theta)=\prod_{i=1}^{m}{p(x^{(i)};\theta)}&#10;&#10;\]&#10;\end{document}"/>
          <p:cNvPicPr/>
          <p:nvPr/>
        </p:nvPicPr>
        <p:blipFill>
          <a:blip r:embed="rId4" cstate="print">
            <a:lum/>
            <a:extLst>
              <a:ext uri="{28A0092B-C50C-407E-A947-70E740481C1C}">
                <a14:useLocalDpi xmlns:a14="http://schemas.microsoft.com/office/drawing/2010/main" val="0"/>
              </a:ext>
            </a:extLst>
          </a:blip>
          <a:stretch>
            <a:fillRect/>
          </a:stretch>
        </p:blipFill>
        <p:spPr>
          <a:xfrm>
            <a:off x="1163464" y="4800600"/>
            <a:ext cx="3929744" cy="683213"/>
          </a:xfrm>
          <a:prstGeom prst="rect">
            <a:avLst/>
          </a:prstGeom>
        </p:spPr>
      </p:pic>
      <p:pic>
        <p:nvPicPr>
          <p:cNvPr id="18" name="图片 17" descr="%FontSize=10&#10;%TeXFontSize=10&#10;\documentclass{article}&#10;\pagestyle{empty}&#10;\begin{document}&#10;\[&#10;\log{L(\theta)}=\sum_{i=1}^{m}{\log{p(x^{(i)};\theta)}}&#10;&#10;\]&#10;\end{document}"/>
          <p:cNvPicPr/>
          <p:nvPr/>
        </p:nvPicPr>
        <p:blipFill>
          <a:blip r:embed="rId5" cstate="print">
            <a:lum/>
            <a:extLst>
              <a:ext uri="{28A0092B-C50C-407E-A947-70E740481C1C}">
                <a14:useLocalDpi xmlns:a14="http://schemas.microsoft.com/office/drawing/2010/main" val="0"/>
              </a:ext>
            </a:extLst>
          </a:blip>
          <a:stretch>
            <a:fillRect/>
          </a:stretch>
        </p:blipFill>
        <p:spPr>
          <a:xfrm>
            <a:off x="1163464" y="5483813"/>
            <a:ext cx="2323872" cy="706675"/>
          </a:xfrm>
          <a:prstGeom prst="rect">
            <a:avLst/>
          </a:prstGeom>
        </p:spPr>
      </p:pic>
      <p:sp>
        <p:nvSpPr>
          <p:cNvPr id="17" name="椭圆 16"/>
          <p:cNvSpPr/>
          <p:nvPr/>
        </p:nvSpPr>
        <p:spPr bwMode="auto">
          <a:xfrm>
            <a:off x="6163785" y="3722955"/>
            <a:ext cx="381000" cy="402994"/>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a:t>
            </a:r>
            <a:r>
              <a:rPr kumimoji="0" lang="en-US" altLang="zh-CN"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endParaRPr kumimoji="0" lang="zh-CN" altLang="en-US"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9" name="椭圆 18"/>
          <p:cNvSpPr/>
          <p:nvPr/>
        </p:nvSpPr>
        <p:spPr bwMode="auto">
          <a:xfrm>
            <a:off x="6193312" y="4396145"/>
            <a:ext cx="381000" cy="402994"/>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a:t>
            </a:r>
            <a:r>
              <a:rPr kumimoji="0" lang="en-US" altLang="zh-CN"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endParaRPr kumimoji="0" lang="zh-CN" altLang="en-US"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20" name="椭圆 19"/>
          <p:cNvSpPr/>
          <p:nvPr/>
        </p:nvSpPr>
        <p:spPr bwMode="auto">
          <a:xfrm>
            <a:off x="6193312" y="5508422"/>
            <a:ext cx="381000" cy="402994"/>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1" i="1" u="none" strike="noStrike" cap="none" normalizeH="0" baseline="0" dirty="0" err="1">
                <a:ln>
                  <a:noFill/>
                </a:ln>
                <a:solidFill>
                  <a:schemeClr val="tx1"/>
                </a:solidFill>
                <a:effectLst/>
                <a:latin typeface="Times New Roman" panose="02020603050405020304" pitchFamily="18" charset="0"/>
                <a:ea typeface="宋体" pitchFamily="2" charset="-122"/>
                <a:cs typeface="Times New Roman" panose="02020603050405020304" pitchFamily="18" charset="0"/>
              </a:rPr>
              <a:t>d</a:t>
            </a:r>
            <a:r>
              <a:rPr kumimoji="0" lang="en-US" altLang="zh-CN" sz="1800" b="1" i="1" u="none" strike="noStrike" cap="none" normalizeH="0" baseline="-25000" dirty="0" err="1">
                <a:ln>
                  <a:noFill/>
                </a:ln>
                <a:solidFill>
                  <a:schemeClr val="tx1"/>
                </a:solidFill>
                <a:effectLst/>
                <a:latin typeface="Times New Roman" panose="02020603050405020304" pitchFamily="18" charset="0"/>
                <a:ea typeface="宋体" pitchFamily="2" charset="-122"/>
                <a:cs typeface="Times New Roman" panose="02020603050405020304" pitchFamily="18" charset="0"/>
              </a:rPr>
              <a:t>N</a:t>
            </a:r>
            <a:endParaRPr kumimoji="0" lang="zh-CN" altLang="en-US"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21" name="椭圆 20"/>
          <p:cNvSpPr/>
          <p:nvPr/>
        </p:nvSpPr>
        <p:spPr bwMode="auto">
          <a:xfrm>
            <a:off x="7118226" y="4003228"/>
            <a:ext cx="381000" cy="402994"/>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z</a:t>
            </a:r>
            <a:r>
              <a:rPr kumimoji="0" lang="en-US" altLang="zh-CN"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endParaRPr kumimoji="0" lang="zh-CN" altLang="en-US"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22" name="椭圆 21"/>
          <p:cNvSpPr/>
          <p:nvPr/>
        </p:nvSpPr>
        <p:spPr bwMode="auto">
          <a:xfrm>
            <a:off x="7176423" y="4999555"/>
            <a:ext cx="381000" cy="402994"/>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1" i="1" u="none" strike="noStrike" cap="none" normalizeH="0" baseline="0" dirty="0" err="1">
                <a:ln>
                  <a:noFill/>
                </a:ln>
                <a:solidFill>
                  <a:schemeClr val="tx1"/>
                </a:solidFill>
                <a:effectLst/>
                <a:latin typeface="Times New Roman" panose="02020603050405020304" pitchFamily="18" charset="0"/>
                <a:ea typeface="宋体" pitchFamily="2" charset="-122"/>
                <a:cs typeface="Times New Roman" panose="02020603050405020304" pitchFamily="18" charset="0"/>
              </a:rPr>
              <a:t>z</a:t>
            </a:r>
            <a:r>
              <a:rPr kumimoji="0" lang="en-US" altLang="zh-CN" sz="1800" b="1" i="1" u="none" strike="noStrike" cap="none" normalizeH="0" baseline="-25000" dirty="0" err="1">
                <a:ln>
                  <a:noFill/>
                </a:ln>
                <a:solidFill>
                  <a:schemeClr val="tx1"/>
                </a:solidFill>
                <a:effectLst/>
                <a:latin typeface="Times New Roman" panose="02020603050405020304" pitchFamily="18" charset="0"/>
                <a:ea typeface="宋体" pitchFamily="2" charset="-122"/>
                <a:cs typeface="Times New Roman" panose="02020603050405020304" pitchFamily="18" charset="0"/>
              </a:rPr>
              <a:t>K</a:t>
            </a:r>
            <a:endParaRPr kumimoji="0" lang="zh-CN" altLang="en-US"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23" name="椭圆 22"/>
          <p:cNvSpPr/>
          <p:nvPr/>
        </p:nvSpPr>
        <p:spPr bwMode="auto">
          <a:xfrm>
            <a:off x="8102130" y="3815505"/>
            <a:ext cx="381000" cy="402994"/>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w</a:t>
            </a:r>
            <a:r>
              <a:rPr kumimoji="0" lang="en-US" altLang="zh-CN"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endParaRPr kumimoji="0" lang="zh-CN" altLang="en-US"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24" name="椭圆 23"/>
          <p:cNvSpPr/>
          <p:nvPr/>
        </p:nvSpPr>
        <p:spPr bwMode="auto">
          <a:xfrm>
            <a:off x="8131657" y="4488695"/>
            <a:ext cx="381000" cy="402994"/>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w</a:t>
            </a:r>
            <a:r>
              <a:rPr kumimoji="0" lang="en-US" altLang="zh-CN"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endParaRPr kumimoji="0" lang="zh-CN" altLang="en-US"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25" name="椭圆 24"/>
          <p:cNvSpPr/>
          <p:nvPr/>
        </p:nvSpPr>
        <p:spPr bwMode="auto">
          <a:xfrm>
            <a:off x="8170218" y="5508422"/>
            <a:ext cx="381000" cy="402994"/>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1" compatLnSpc="1">
            <a:prstTxWarp prst="textNoShape">
              <a:avLst/>
            </a:prstTxWarp>
            <a:normAutofit fontScale="85000" lnSpcReduction="10000"/>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1" i="1" u="none" strike="noStrike" cap="none" normalizeH="0" baseline="0" dirty="0" err="1">
                <a:ln>
                  <a:noFill/>
                </a:ln>
                <a:solidFill>
                  <a:schemeClr val="tx1"/>
                </a:solidFill>
                <a:effectLst/>
                <a:latin typeface="Times New Roman" panose="02020603050405020304" pitchFamily="18" charset="0"/>
                <a:ea typeface="宋体" pitchFamily="2" charset="-122"/>
                <a:cs typeface="Times New Roman" panose="02020603050405020304" pitchFamily="18" charset="0"/>
              </a:rPr>
              <a:t>w</a:t>
            </a:r>
            <a:r>
              <a:rPr kumimoji="0" lang="en-US" altLang="zh-CN" sz="1800" b="1" i="1" u="none" strike="noStrike" cap="none" normalizeH="0" baseline="-25000" dirty="0" err="1">
                <a:ln>
                  <a:noFill/>
                </a:ln>
                <a:solidFill>
                  <a:schemeClr val="tx1"/>
                </a:solidFill>
                <a:effectLst/>
                <a:latin typeface="Times New Roman" panose="02020603050405020304" pitchFamily="18" charset="0"/>
                <a:ea typeface="宋体" pitchFamily="2" charset="-122"/>
                <a:cs typeface="Times New Roman" panose="02020603050405020304" pitchFamily="18" charset="0"/>
              </a:rPr>
              <a:t>M</a:t>
            </a:r>
            <a:endParaRPr kumimoji="0" lang="zh-CN" altLang="en-US" sz="1800" b="1" i="1" u="none" strike="noStrike" cap="none" normalizeH="0" baseline="-2500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cxnSp>
        <p:nvCxnSpPr>
          <p:cNvPr id="26" name="直接箭头连接符 25"/>
          <p:cNvCxnSpPr>
            <a:stCxn id="17" idx="6"/>
            <a:endCxn id="21" idx="2"/>
          </p:cNvCxnSpPr>
          <p:nvPr/>
        </p:nvCxnSpPr>
        <p:spPr bwMode="auto">
          <a:xfrm>
            <a:off x="6544785" y="3924452"/>
            <a:ext cx="573441" cy="2802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直接箭头连接符 27"/>
          <p:cNvCxnSpPr>
            <a:stCxn id="17" idx="6"/>
            <a:endCxn id="22" idx="1"/>
          </p:cNvCxnSpPr>
          <p:nvPr/>
        </p:nvCxnSpPr>
        <p:spPr bwMode="auto">
          <a:xfrm>
            <a:off x="6544785" y="3924452"/>
            <a:ext cx="687434" cy="11341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直接箭头连接符 28"/>
          <p:cNvCxnSpPr>
            <a:stCxn id="19" idx="6"/>
            <a:endCxn id="21" idx="3"/>
          </p:cNvCxnSpPr>
          <p:nvPr/>
        </p:nvCxnSpPr>
        <p:spPr bwMode="auto">
          <a:xfrm flipV="1">
            <a:off x="6574312" y="4347205"/>
            <a:ext cx="599710" cy="2504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直接箭头连接符 29"/>
          <p:cNvCxnSpPr>
            <a:stCxn id="19" idx="6"/>
            <a:endCxn id="22" idx="2"/>
          </p:cNvCxnSpPr>
          <p:nvPr/>
        </p:nvCxnSpPr>
        <p:spPr bwMode="auto">
          <a:xfrm>
            <a:off x="6574312" y="4597642"/>
            <a:ext cx="602111" cy="603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直接箭头连接符 30"/>
          <p:cNvCxnSpPr>
            <a:stCxn id="20" idx="7"/>
            <a:endCxn id="21" idx="4"/>
          </p:cNvCxnSpPr>
          <p:nvPr/>
        </p:nvCxnSpPr>
        <p:spPr bwMode="auto">
          <a:xfrm flipV="1">
            <a:off x="6518516" y="4406222"/>
            <a:ext cx="790210" cy="11612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直接箭头连接符 31"/>
          <p:cNvCxnSpPr>
            <a:stCxn id="20" idx="6"/>
            <a:endCxn id="22" idx="3"/>
          </p:cNvCxnSpPr>
          <p:nvPr/>
        </p:nvCxnSpPr>
        <p:spPr bwMode="auto">
          <a:xfrm flipV="1">
            <a:off x="6574312" y="5343532"/>
            <a:ext cx="657907" cy="3663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矩形 32"/>
          <p:cNvSpPr/>
          <p:nvPr/>
        </p:nvSpPr>
        <p:spPr>
          <a:xfrm>
            <a:off x="6565324" y="3645996"/>
            <a:ext cx="686406" cy="338554"/>
          </a:xfrm>
          <a:prstGeom prst="rect">
            <a:avLst/>
          </a:prstGeom>
        </p:spPr>
        <p:txBody>
          <a:bodyPr wrap="none">
            <a:spAutoFit/>
          </a:bodyPr>
          <a:lstStyle/>
          <a:p>
            <a:r>
              <a:rPr lang="en-US" altLang="zh-CN" sz="1600" b="1" i="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P(</a:t>
            </a:r>
            <a:r>
              <a:rPr lang="en-US" altLang="zh-CN" sz="1600" b="1" i="1" kern="0" dirty="0" err="1">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z|d</a:t>
            </a:r>
            <a:r>
              <a:rPr lang="en-US" altLang="zh-CN" sz="1600" b="1" i="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a:t>
            </a:r>
            <a:endParaRPr lang="zh-CN" altLang="en-US" sz="1600" b="1" dirty="0">
              <a:solidFill>
                <a:srgbClr val="FF0000"/>
              </a:solidFill>
              <a:ea typeface="方正兰亭中黑_GBK" panose="02000000000000000000" pitchFamily="2" charset="-122"/>
            </a:endParaRPr>
          </a:p>
        </p:txBody>
      </p:sp>
      <p:cxnSp>
        <p:nvCxnSpPr>
          <p:cNvPr id="36" name="直接箭头连接符 35"/>
          <p:cNvCxnSpPr>
            <a:stCxn id="21" idx="6"/>
            <a:endCxn id="23" idx="2"/>
          </p:cNvCxnSpPr>
          <p:nvPr/>
        </p:nvCxnSpPr>
        <p:spPr bwMode="auto">
          <a:xfrm flipV="1">
            <a:off x="7499226" y="4017002"/>
            <a:ext cx="602904" cy="1877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直接箭头连接符 36"/>
          <p:cNvCxnSpPr>
            <a:stCxn id="21" idx="6"/>
            <a:endCxn id="24" idx="2"/>
          </p:cNvCxnSpPr>
          <p:nvPr/>
        </p:nvCxnSpPr>
        <p:spPr bwMode="auto">
          <a:xfrm>
            <a:off x="7499226" y="4204725"/>
            <a:ext cx="632431" cy="485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直接箭头连接符 38"/>
          <p:cNvCxnSpPr>
            <a:stCxn id="21" idx="6"/>
            <a:endCxn id="25" idx="1"/>
          </p:cNvCxnSpPr>
          <p:nvPr/>
        </p:nvCxnSpPr>
        <p:spPr bwMode="auto">
          <a:xfrm>
            <a:off x="7499226" y="4204725"/>
            <a:ext cx="726788" cy="13627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直接箭头连接符 39"/>
          <p:cNvCxnSpPr>
            <a:stCxn id="22" idx="6"/>
            <a:endCxn id="23" idx="3"/>
          </p:cNvCxnSpPr>
          <p:nvPr/>
        </p:nvCxnSpPr>
        <p:spPr bwMode="auto">
          <a:xfrm flipV="1">
            <a:off x="7557423" y="4159482"/>
            <a:ext cx="600503" cy="10415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直接箭头连接符 41"/>
          <p:cNvCxnSpPr>
            <a:stCxn id="22" idx="6"/>
            <a:endCxn id="24" idx="2"/>
          </p:cNvCxnSpPr>
          <p:nvPr/>
        </p:nvCxnSpPr>
        <p:spPr bwMode="auto">
          <a:xfrm flipV="1">
            <a:off x="7557423" y="4690192"/>
            <a:ext cx="574234" cy="5108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直接箭头连接符 42"/>
          <p:cNvCxnSpPr>
            <a:stCxn id="22" idx="6"/>
            <a:endCxn id="25" idx="2"/>
          </p:cNvCxnSpPr>
          <p:nvPr/>
        </p:nvCxnSpPr>
        <p:spPr bwMode="auto">
          <a:xfrm>
            <a:off x="7557423" y="5201052"/>
            <a:ext cx="612795" cy="5088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4" name="矩形 43"/>
          <p:cNvSpPr/>
          <p:nvPr/>
        </p:nvSpPr>
        <p:spPr>
          <a:xfrm>
            <a:off x="7414696" y="3642053"/>
            <a:ext cx="708848" cy="338554"/>
          </a:xfrm>
          <a:prstGeom prst="rect">
            <a:avLst/>
          </a:prstGeom>
        </p:spPr>
        <p:txBody>
          <a:bodyPr wrap="none">
            <a:spAutoFit/>
          </a:bodyPr>
          <a:lstStyle/>
          <a:p>
            <a:r>
              <a:rPr lang="en-US" altLang="zh-CN" sz="1600" b="1" i="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P(</a:t>
            </a:r>
            <a:r>
              <a:rPr lang="en-US" altLang="zh-CN" sz="1600" b="1" i="1" kern="0" dirty="0" err="1">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w|z</a:t>
            </a:r>
            <a:r>
              <a:rPr lang="en-US" altLang="zh-CN" sz="1600" b="1" i="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a:t>
            </a:r>
            <a:endParaRPr lang="zh-CN" altLang="en-US" sz="1600" b="1" dirty="0">
              <a:solidFill>
                <a:srgbClr val="FF0000"/>
              </a:solidFill>
              <a:ea typeface="方正兰亭中黑_GBK" panose="02000000000000000000" pitchFamily="2" charset="-122"/>
            </a:endParaRPr>
          </a:p>
        </p:txBody>
      </p:sp>
      <p:sp>
        <p:nvSpPr>
          <p:cNvPr id="45" name="矩形 44"/>
          <p:cNvSpPr/>
          <p:nvPr/>
        </p:nvSpPr>
        <p:spPr>
          <a:xfrm>
            <a:off x="6625279" y="5738056"/>
            <a:ext cx="1735439" cy="452432"/>
          </a:xfrm>
          <a:prstGeom prst="rect">
            <a:avLst/>
          </a:prstGeom>
        </p:spPr>
        <p:txBody>
          <a:bodyPr wrap="square">
            <a:spAutoFit/>
          </a:bodyPr>
          <a:lstStyle/>
          <a:p>
            <a:pPr fontAlgn="base">
              <a:lnSpc>
                <a:spcPct val="130000"/>
              </a:lnSpc>
              <a:spcBef>
                <a:spcPts val="400"/>
              </a:spcBef>
              <a:spcAft>
                <a:spcPct val="0"/>
              </a:spcAft>
              <a:defRPr/>
            </a:pPr>
            <a:r>
              <a:rPr lang="en-US" altLang="zh-CN"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z </a:t>
            </a:r>
            <a:r>
              <a:rPr lang="zh-CN" altLang="en-US"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是隐含变量</a:t>
            </a:r>
          </a:p>
        </p:txBody>
      </p:sp>
    </p:spTree>
    <p:extLst>
      <p:ext uri="{BB962C8B-B14F-4D97-AF65-F5344CB8AC3E}">
        <p14:creationId xmlns:p14="http://schemas.microsoft.com/office/powerpoint/2010/main" val="299460607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6797" y="200405"/>
            <a:ext cx="2148344" cy="615553"/>
          </a:xfrm>
          <a:prstGeom prst="rect">
            <a:avLst/>
          </a:prstGeom>
        </p:spPr>
        <p:txBody>
          <a:bodyPr wrap="none">
            <a:spAutoFit/>
          </a:bodyPr>
          <a:lstStyle/>
          <a:p>
            <a:r>
              <a:rPr lang="en-US" altLang="zh-CN" sz="3400" b="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10" name="内容占位符 2"/>
          <p:cNvSpPr txBox="1">
            <a:spLocks/>
          </p:cNvSpPr>
          <p:nvPr/>
        </p:nvSpPr>
        <p:spPr>
          <a:xfrm>
            <a:off x="331555" y="923247"/>
            <a:ext cx="823671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itchFamily="2" charset="2"/>
              <a:buChar char="n"/>
              <a:defRPr/>
            </a:pPr>
            <a:r>
              <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EM</a:t>
            </a:r>
            <a:r>
              <a:rPr lang="zh-CN" altLang="en-US"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算法</a:t>
            </a:r>
            <a:endPar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设对于每个</a:t>
            </a:r>
            <a:r>
              <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x</a:t>
            </a:r>
            <a:r>
              <a:rPr lang="en-US" altLang="zh-CN" sz="2000" i="1" kern="0" baseline="30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sz="2000" i="1" kern="0" baseline="3000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i</a:t>
            </a:r>
            <a:r>
              <a:rPr lang="en-US" altLang="zh-CN" sz="2000" i="1" kern="0" baseline="30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2000" kern="0" baseline="30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Q</a:t>
            </a:r>
            <a:r>
              <a:rPr lang="en-US" altLang="zh-CN" sz="2000" i="1" kern="0" baseline="-25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i</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是隐含变量</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z</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的分布</a:t>
            </a:r>
            <a:endPar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945099" y="1958772"/>
            <a:ext cx="6103621" cy="2325775"/>
          </a:xfrm>
          <a:prstGeom prst="rect">
            <a:avLst/>
          </a:prstGeom>
        </p:spPr>
      </p:pic>
      <p:pic>
        <p:nvPicPr>
          <p:cNvPr id="4" name="图片 3"/>
          <p:cNvPicPr>
            <a:picLocks noChangeAspect="1"/>
          </p:cNvPicPr>
          <p:nvPr/>
        </p:nvPicPr>
        <p:blipFill rotWithShape="1">
          <a:blip r:embed="rId4"/>
          <a:srcRect t="8512" b="1"/>
          <a:stretch/>
        </p:blipFill>
        <p:spPr>
          <a:xfrm>
            <a:off x="5075960" y="1543480"/>
            <a:ext cx="1644667" cy="367616"/>
          </a:xfrm>
          <a:prstGeom prst="rect">
            <a:avLst/>
          </a:prstGeom>
        </p:spPr>
      </p:pic>
      <p:sp>
        <p:nvSpPr>
          <p:cNvPr id="6" name="矩形 5"/>
          <p:cNvSpPr/>
          <p:nvPr/>
        </p:nvSpPr>
        <p:spPr bwMode="auto">
          <a:xfrm>
            <a:off x="426720" y="4395858"/>
            <a:ext cx="3878580" cy="15172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6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Jensen</a:t>
            </a:r>
            <a:r>
              <a:rPr lang="zh-CN" altLang="en-US" sz="16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不等式：</a:t>
            </a:r>
            <a:r>
              <a:rPr lang="zh-CN" altLang="en-US"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设 </a:t>
            </a:r>
            <a:r>
              <a:rPr lang="en-US" altLang="zh-CN" sz="1600" i="1"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f </a:t>
            </a:r>
            <a:r>
              <a:rPr lang="zh-CN" altLang="en-US"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是实数域的凸函数</a:t>
            </a:r>
            <a:r>
              <a:rPr lang="en-US" altLang="zh-CN"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二次导数大于</a:t>
            </a:r>
            <a:r>
              <a:rPr lang="en-US" altLang="zh-CN"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0</a:t>
            </a:r>
            <a:r>
              <a:rPr lang="zh-CN" altLang="en-US"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sz="1600" i="1"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X</a:t>
            </a:r>
            <a:r>
              <a:rPr lang="zh-CN" altLang="en-US"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是随机变量，那么</a:t>
            </a:r>
            <a:endParaRPr lang="en-US" altLang="zh-CN"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fontAlgn="base">
              <a:spcBef>
                <a:spcPct val="0"/>
              </a:spcBef>
              <a:spcAft>
                <a:spcPct val="0"/>
              </a:spcAft>
            </a:pPr>
            <a:endParaRPr lang="en-US" altLang="zh-CN"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fontAlgn="base">
              <a:spcBef>
                <a:spcPct val="0"/>
              </a:spcBef>
              <a:spcAft>
                <a:spcPct val="0"/>
              </a:spcAft>
            </a:pPr>
            <a:endParaRPr lang="en-US" altLang="zh-CN"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l" fontAlgn="base">
              <a:spcBef>
                <a:spcPct val="0"/>
              </a:spcBef>
              <a:spcAft>
                <a:spcPct val="0"/>
              </a:spcAft>
            </a:pPr>
            <a:r>
              <a:rPr lang="zh-CN" altLang="en-US"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当 </a:t>
            </a:r>
            <a:r>
              <a:rPr lang="en-US" altLang="zh-CN" sz="1600" i="1"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X </a:t>
            </a:r>
            <a:r>
              <a:rPr lang="zh-CN" altLang="en-US"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为常数时，取等号。凹函数时，不等号方向反向。</a:t>
            </a:r>
          </a:p>
        </p:txBody>
      </p:sp>
      <p:pic>
        <p:nvPicPr>
          <p:cNvPr id="7" name="图片 6"/>
          <p:cNvPicPr>
            <a:picLocks noChangeAspect="1"/>
          </p:cNvPicPr>
          <p:nvPr/>
        </p:nvPicPr>
        <p:blipFill>
          <a:blip r:embed="rId5"/>
          <a:stretch>
            <a:fillRect/>
          </a:stretch>
        </p:blipFill>
        <p:spPr>
          <a:xfrm>
            <a:off x="447462" y="4951349"/>
            <a:ext cx="1918548" cy="406280"/>
          </a:xfrm>
          <a:prstGeom prst="rect">
            <a:avLst/>
          </a:prstGeom>
        </p:spPr>
      </p:pic>
      <p:pic>
        <p:nvPicPr>
          <p:cNvPr id="8" name="图片 7"/>
          <p:cNvPicPr>
            <a:picLocks noChangeAspect="1"/>
          </p:cNvPicPr>
          <p:nvPr/>
        </p:nvPicPr>
        <p:blipFill>
          <a:blip r:embed="rId6"/>
          <a:stretch>
            <a:fillRect/>
          </a:stretch>
        </p:blipFill>
        <p:spPr>
          <a:xfrm>
            <a:off x="4449911" y="4395858"/>
            <a:ext cx="2383155" cy="1693404"/>
          </a:xfrm>
          <a:prstGeom prst="rect">
            <a:avLst/>
          </a:prstGeom>
        </p:spPr>
      </p:pic>
      <p:sp>
        <p:nvSpPr>
          <p:cNvPr id="9" name="右箭头 8"/>
          <p:cNvSpPr/>
          <p:nvPr/>
        </p:nvSpPr>
        <p:spPr bwMode="auto">
          <a:xfrm rot="20959038">
            <a:off x="1534163" y="4185675"/>
            <a:ext cx="1219630" cy="187391"/>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a:ln>
                <a:noFill/>
              </a:ln>
              <a:solidFill>
                <a:schemeClr val="bg1"/>
              </a:solidFill>
              <a:effectLst/>
              <a:latin typeface="方正兰亭中黑_GBK" panose="02000000000000000000" pitchFamily="2" charset="-122"/>
              <a:ea typeface="宋体" pitchFamily="2" charset="-122"/>
            </a:endParaRPr>
          </a:p>
        </p:txBody>
      </p:sp>
      <p:sp>
        <p:nvSpPr>
          <p:cNvPr id="11" name="矩形 10"/>
          <p:cNvSpPr/>
          <p:nvPr/>
        </p:nvSpPr>
        <p:spPr>
          <a:xfrm>
            <a:off x="4932040" y="6349818"/>
            <a:ext cx="2297680" cy="307777"/>
          </a:xfrm>
          <a:prstGeom prst="rect">
            <a:avLst/>
          </a:prstGeom>
        </p:spPr>
        <p:txBody>
          <a:bodyPr wrap="none">
            <a:spAutoFit/>
          </a:bodyPr>
          <a:lstStyle/>
          <a:p>
            <a:r>
              <a:rPr lang="en-US" altLang="zh-CN" sz="1400" dirty="0">
                <a:solidFill>
                  <a:srgbClr val="0000FF"/>
                </a:solidFill>
                <a:ea typeface="方正兰亭中黑_GBK" panose="02000000000000000000" pitchFamily="2" charset="-122"/>
              </a:rPr>
              <a:t>Andrew Ng’s Lecture notes</a:t>
            </a:r>
            <a:endParaRPr lang="zh-CN" altLang="en-US" sz="1400" dirty="0">
              <a:solidFill>
                <a:srgbClr val="0000FF"/>
              </a:solidFill>
              <a:ea typeface="方正兰亭中黑_GBK" panose="02000000000000000000" pitchFamily="2" charset="-122"/>
            </a:endParaRPr>
          </a:p>
        </p:txBody>
      </p:sp>
      <p:pic>
        <p:nvPicPr>
          <p:cNvPr id="12" name="图片 11"/>
          <p:cNvPicPr>
            <a:picLocks noChangeAspect="1"/>
          </p:cNvPicPr>
          <p:nvPr/>
        </p:nvPicPr>
        <p:blipFill>
          <a:blip r:embed="rId7"/>
          <a:stretch>
            <a:fillRect/>
          </a:stretch>
        </p:blipFill>
        <p:spPr>
          <a:xfrm>
            <a:off x="426720" y="5949427"/>
            <a:ext cx="2554050" cy="708168"/>
          </a:xfrm>
          <a:prstGeom prst="rect">
            <a:avLst/>
          </a:prstGeom>
        </p:spPr>
      </p:pic>
      <p:sp>
        <p:nvSpPr>
          <p:cNvPr id="2" name="矩形 1">
            <a:extLst>
              <a:ext uri="{FF2B5EF4-FFF2-40B4-BE49-F238E27FC236}">
                <a16:creationId xmlns:a16="http://schemas.microsoft.com/office/drawing/2014/main" id="{39A3F636-06D6-4E54-89A8-8BEBB5955890}"/>
              </a:ext>
            </a:extLst>
          </p:cNvPr>
          <p:cNvSpPr/>
          <p:nvPr/>
        </p:nvSpPr>
        <p:spPr>
          <a:xfrm>
            <a:off x="7274436" y="4673084"/>
            <a:ext cx="928459" cy="369332"/>
          </a:xfrm>
          <a:prstGeom prst="rect">
            <a:avLst/>
          </a:prstGeom>
        </p:spPr>
        <p:txBody>
          <a:bodyPr wrap="none">
            <a:spAutoFit/>
          </a:bodyPr>
          <a:lstStyle/>
          <a:p>
            <a:r>
              <a:rPr lang="en-US" altLang="zh-CN"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Log(x)?</a:t>
            </a:r>
            <a:endParaRPr lang="zh-CN" altLang="en-US" dirty="0">
              <a:solidFill>
                <a:srgbClr val="FF0000"/>
              </a:solidFill>
            </a:endParaRPr>
          </a:p>
        </p:txBody>
      </p:sp>
    </p:spTree>
    <p:extLst>
      <p:ext uri="{BB962C8B-B14F-4D97-AF65-F5344CB8AC3E}">
        <p14:creationId xmlns:p14="http://schemas.microsoft.com/office/powerpoint/2010/main" val="411578769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331555" y="923247"/>
            <a:ext cx="823671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上述公式给出了                的下界，应该选择合适的</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0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使得等号成立</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根据</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Jensen</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不等式，                                 ，即 </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1200"/>
              </a:spcBef>
              <a:spcAft>
                <a:spcPct val="0"/>
              </a:spcAft>
              <a:buClrTx/>
              <a:buSzTx/>
              <a:buFontTx/>
              <a:buNone/>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又由于                         ，     </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图片 11" descr="%FontSize=10&#10;%TeXFontSize=10&#10;\documentclass{article}&#10;\pagestyle{empty}&#10;\begin{document}&#10;\[&#10;\log{L(\theta)}=\sum_{i=1}^{m}{\log{p(x^{(i)};\theta)}}&#10;&#10;\]&#10;\end{document}"/>
          <p:cNvPicPr/>
          <p:nvPr/>
        </p:nvPicPr>
        <p:blipFill rotWithShape="1">
          <a:blip r:embed="rId3" cstate="print">
            <a:lum/>
            <a:extLst>
              <a:ext uri="{28A0092B-C50C-407E-A947-70E740481C1C}">
                <a14:useLocalDpi xmlns:a14="http://schemas.microsoft.com/office/drawing/2010/main" val="0"/>
              </a:ext>
            </a:extLst>
          </a:blip>
          <a:srcRect r="68006"/>
          <a:stretch/>
        </p:blipFill>
        <p:spPr>
          <a:xfrm>
            <a:off x="2667607" y="1390114"/>
            <a:ext cx="871121" cy="731520"/>
          </a:xfrm>
          <a:prstGeom prst="rect">
            <a:avLst/>
          </a:prstGeom>
        </p:spPr>
      </p:pic>
      <p:pic>
        <p:nvPicPr>
          <p:cNvPr id="2" name="图片 1"/>
          <p:cNvPicPr>
            <a:picLocks noChangeAspect="1"/>
          </p:cNvPicPr>
          <p:nvPr/>
        </p:nvPicPr>
        <p:blipFill>
          <a:blip r:embed="rId4"/>
          <a:stretch>
            <a:fillRect/>
          </a:stretch>
        </p:blipFill>
        <p:spPr>
          <a:xfrm>
            <a:off x="2787847" y="1926092"/>
            <a:ext cx="2177100" cy="696230"/>
          </a:xfrm>
          <a:prstGeom prst="rect">
            <a:avLst/>
          </a:prstGeom>
        </p:spPr>
      </p:pic>
      <p:pic>
        <p:nvPicPr>
          <p:cNvPr id="13" name="图片 12"/>
          <p:cNvPicPr>
            <a:picLocks noChangeAspect="1"/>
          </p:cNvPicPr>
          <p:nvPr/>
        </p:nvPicPr>
        <p:blipFill>
          <a:blip r:embed="rId5"/>
          <a:stretch>
            <a:fillRect/>
          </a:stretch>
        </p:blipFill>
        <p:spPr>
          <a:xfrm>
            <a:off x="5586156" y="1981629"/>
            <a:ext cx="2667347" cy="442713"/>
          </a:xfrm>
          <a:prstGeom prst="rect">
            <a:avLst/>
          </a:prstGeom>
        </p:spPr>
      </p:pic>
      <p:pic>
        <p:nvPicPr>
          <p:cNvPr id="14" name="图片 13"/>
          <p:cNvPicPr>
            <a:picLocks noChangeAspect="1"/>
          </p:cNvPicPr>
          <p:nvPr/>
        </p:nvPicPr>
        <p:blipFill>
          <a:blip r:embed="rId6"/>
          <a:stretch>
            <a:fillRect/>
          </a:stretch>
        </p:blipFill>
        <p:spPr>
          <a:xfrm>
            <a:off x="1591677" y="2578532"/>
            <a:ext cx="1493202" cy="352561"/>
          </a:xfrm>
          <a:prstGeom prst="rect">
            <a:avLst/>
          </a:prstGeom>
        </p:spPr>
      </p:pic>
      <p:pic>
        <p:nvPicPr>
          <p:cNvPr id="15" name="图片 14"/>
          <p:cNvPicPr>
            <a:picLocks noChangeAspect="1"/>
          </p:cNvPicPr>
          <p:nvPr/>
        </p:nvPicPr>
        <p:blipFill rotWithShape="1">
          <a:blip r:embed="rId7"/>
          <a:srcRect b="60675"/>
          <a:stretch/>
        </p:blipFill>
        <p:spPr>
          <a:xfrm>
            <a:off x="3340911" y="2551100"/>
            <a:ext cx="2956754" cy="640156"/>
          </a:xfrm>
          <a:prstGeom prst="rect">
            <a:avLst/>
          </a:prstGeom>
        </p:spPr>
      </p:pic>
      <p:pic>
        <p:nvPicPr>
          <p:cNvPr id="16" name="图片 15"/>
          <p:cNvPicPr>
            <a:picLocks noChangeAspect="1"/>
          </p:cNvPicPr>
          <p:nvPr/>
        </p:nvPicPr>
        <p:blipFill rotWithShape="1">
          <a:blip r:embed="rId7"/>
          <a:srcRect l="31431" t="37495"/>
          <a:stretch/>
        </p:blipFill>
        <p:spPr>
          <a:xfrm>
            <a:off x="6097525" y="2522662"/>
            <a:ext cx="2027417" cy="1017499"/>
          </a:xfrm>
          <a:prstGeom prst="rect">
            <a:avLst/>
          </a:prstGeom>
        </p:spPr>
      </p:pic>
      <p:sp>
        <p:nvSpPr>
          <p:cNvPr id="17" name="内容占位符 2"/>
          <p:cNvSpPr txBox="1">
            <a:spLocks/>
          </p:cNvSpPr>
          <p:nvPr/>
        </p:nvSpPr>
        <p:spPr>
          <a:xfrm>
            <a:off x="255355" y="3539744"/>
            <a:ext cx="823671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算法流程：初始化参数</a:t>
            </a:r>
            <a:r>
              <a:rPr kumimoji="0" lang="el-GR"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θ</a:t>
            </a:r>
            <a:r>
              <a:rPr kumimoji="0" lang="zh-CN" altLang="en-US"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重复执行</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E</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步骤与</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步骤，直到收敛（收敛性可证明）</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1" name="图片 20"/>
          <p:cNvPicPr>
            <a:picLocks noChangeAspect="1"/>
          </p:cNvPicPr>
          <p:nvPr/>
        </p:nvPicPr>
        <p:blipFill>
          <a:blip r:embed="rId8"/>
          <a:stretch>
            <a:fillRect/>
          </a:stretch>
        </p:blipFill>
        <p:spPr>
          <a:xfrm>
            <a:off x="1992938" y="4098276"/>
            <a:ext cx="5333365" cy="2494548"/>
          </a:xfrm>
          <a:prstGeom prst="rect">
            <a:avLst/>
          </a:prstGeom>
        </p:spPr>
      </p:pic>
      <p:sp>
        <p:nvSpPr>
          <p:cNvPr id="11" name="矩形 10"/>
          <p:cNvSpPr/>
          <p:nvPr/>
        </p:nvSpPr>
        <p:spPr>
          <a:xfrm>
            <a:off x="0" y="6423398"/>
            <a:ext cx="229768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Andrew Ng’s Lecture notes</a:t>
            </a:r>
            <a:endParaRPr kumimoji="0" lang="zh-CN" altLang="en-US" sz="1400" b="0" i="0" u="none" strike="noStrike" kern="1200" cap="none" spc="0" normalizeH="0" baseline="0" noProof="0" dirty="0">
              <a:ln>
                <a:noFill/>
              </a:ln>
              <a:solidFill>
                <a:srgbClr val="0000FF"/>
              </a:solidFill>
              <a:effectLst/>
              <a:uLnTx/>
              <a:uFillTx/>
              <a:latin typeface="Tahoma"/>
              <a:ea typeface="黑体"/>
              <a:cs typeface="+mn-cs"/>
            </a:endParaRPr>
          </a:p>
        </p:txBody>
      </p:sp>
    </p:spTree>
    <p:extLst>
      <p:ext uri="{BB962C8B-B14F-4D97-AF65-F5344CB8AC3E}">
        <p14:creationId xmlns:p14="http://schemas.microsoft.com/office/powerpoint/2010/main" val="237783163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129383"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3.3.3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10" name="内容占位符 2"/>
          <p:cNvSpPr txBox="1">
            <a:spLocks/>
          </p:cNvSpPr>
          <p:nvPr/>
        </p:nvSpPr>
        <p:spPr>
          <a:xfrm>
            <a:off x="276955" y="923246"/>
            <a:ext cx="194373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几何解释</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4" name="矩形 3"/>
          <p:cNvSpPr/>
          <p:nvPr/>
        </p:nvSpPr>
        <p:spPr>
          <a:xfrm>
            <a:off x="0" y="6453585"/>
            <a:ext cx="7596336" cy="276999"/>
          </a:xfrm>
          <a:prstGeom prst="rect">
            <a:avLst/>
          </a:prstGeom>
        </p:spPr>
        <p:txBody>
          <a:bodyPr wrap="square">
            <a:spAutoFit/>
          </a:bodyPr>
          <a:lstStyle/>
          <a:p>
            <a:r>
              <a:rPr lang="en-US" altLang="zh-CN" sz="1200" dirty="0">
                <a:ea typeface="方正兰亭中黑_GBK" panose="02000000000000000000" pitchFamily="2" charset="-122"/>
              </a:rPr>
              <a:t>https://medium.com/@chloebee/the-em-algorithm-explained-52182dbb19d9</a:t>
            </a:r>
            <a:endParaRPr lang="zh-CN" altLang="en-US" sz="1200" dirty="0">
              <a:ea typeface="方正兰亭中黑_GBK" panose="02000000000000000000" pitchFamily="2" charset="-122"/>
            </a:endParaRPr>
          </a:p>
        </p:txBody>
      </p:sp>
      <p:pic>
        <p:nvPicPr>
          <p:cNvPr id="12290" name="Picture 2" descr="https://miro.medium.com/max/1050/1*HDz1wzLb8w4j8VtLiwmEFw.png">
            <a:extLst>
              <a:ext uri="{FF2B5EF4-FFF2-40B4-BE49-F238E27FC236}">
                <a16:creationId xmlns:a16="http://schemas.microsoft.com/office/drawing/2014/main" id="{C84229DA-8BC5-4E36-8180-B67B7B7C5E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8" t="4059" r="3049" b="2618"/>
          <a:stretch/>
        </p:blipFill>
        <p:spPr bwMode="auto">
          <a:xfrm>
            <a:off x="2285096" y="906235"/>
            <a:ext cx="6581949" cy="544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9681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331554" y="923247"/>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抛硬币例子</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假设有</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0" lang="en-US" altLang="zh-CN" sz="20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两个硬币，</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硬币落地为面的概率为</a:t>
            </a:r>
            <a:r>
              <a:rPr kumimoji="0" lang="el-GR"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θ</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C</a:t>
            </a:r>
            <a:r>
              <a:rPr kumimoji="0" lang="en-US" altLang="zh-CN" sz="20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硬币落地为面的概率为</a:t>
            </a:r>
            <a:r>
              <a:rPr kumimoji="0" lang="el-GR"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θ</a:t>
            </a:r>
            <a:r>
              <a:rPr kumimoji="0" lang="en-US" altLang="zh-CN" sz="20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endPar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可以通过一组抛硬币实验估计 </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l-GR"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θ</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l-GR"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θ</a:t>
            </a:r>
            <a:r>
              <a:rPr kumimoji="0" lang="en-US" altLang="zh-CN" sz="20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：随机选择一个硬币，进行</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10</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次抛硬币，共抛</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50</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次</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0" y="6423767"/>
            <a:ext cx="815644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FF"/>
                </a:solidFill>
                <a:effectLst/>
                <a:uLnTx/>
                <a:uFillTx/>
                <a:latin typeface="Tahoma"/>
                <a:ea typeface="黑体"/>
                <a:cs typeface="+mn-cs"/>
              </a:rPr>
              <a:t>Do C B, </a:t>
            </a:r>
            <a:r>
              <a:rPr kumimoji="0" lang="en-US" altLang="zh-CN" sz="1200" b="0" i="0" u="none" strike="noStrike" kern="1200" cap="none" spc="0" normalizeH="0" baseline="0" noProof="0" dirty="0" err="1">
                <a:ln>
                  <a:noFill/>
                </a:ln>
                <a:solidFill>
                  <a:srgbClr val="0000FF"/>
                </a:solidFill>
                <a:effectLst/>
                <a:uLnTx/>
                <a:uFillTx/>
                <a:latin typeface="Tahoma"/>
                <a:ea typeface="黑体"/>
                <a:cs typeface="+mn-cs"/>
              </a:rPr>
              <a:t>Batzoglou</a:t>
            </a:r>
            <a:r>
              <a:rPr kumimoji="0" lang="en-US" altLang="zh-CN" sz="1200" b="0" i="0" u="none" strike="noStrike" kern="1200" cap="none" spc="0" normalizeH="0" baseline="0" noProof="0" dirty="0">
                <a:ln>
                  <a:noFill/>
                </a:ln>
                <a:solidFill>
                  <a:srgbClr val="0000FF"/>
                </a:solidFill>
                <a:effectLst/>
                <a:uLnTx/>
                <a:uFillTx/>
                <a:latin typeface="Tahoma"/>
                <a:ea typeface="黑体"/>
                <a:cs typeface="+mn-cs"/>
              </a:rPr>
              <a:t> S. What is the expectation maximization algorithm?. Nature Biotechnology, 2008.</a:t>
            </a:r>
            <a:endParaRPr kumimoji="0" lang="zh-CN" altLang="en-US" sz="1200" b="0" i="0" u="none" strike="noStrike" kern="1200" cap="none" spc="0" normalizeH="0" baseline="0" noProof="0" dirty="0">
              <a:ln>
                <a:noFill/>
              </a:ln>
              <a:solidFill>
                <a:srgbClr val="0000FF"/>
              </a:solidFill>
              <a:effectLst/>
              <a:uLnTx/>
              <a:uFillTx/>
              <a:latin typeface="Tahoma"/>
              <a:ea typeface="黑体"/>
              <a:cs typeface="+mn-cs"/>
            </a:endParaRPr>
          </a:p>
        </p:txBody>
      </p:sp>
      <p:pic>
        <p:nvPicPr>
          <p:cNvPr id="2" name="图片 1"/>
          <p:cNvPicPr>
            <a:picLocks noChangeAspect="1"/>
          </p:cNvPicPr>
          <p:nvPr/>
        </p:nvPicPr>
        <p:blipFill>
          <a:blip r:embed="rId3"/>
          <a:stretch>
            <a:fillRect/>
          </a:stretch>
        </p:blipFill>
        <p:spPr>
          <a:xfrm>
            <a:off x="1141666" y="3211178"/>
            <a:ext cx="3356166" cy="702454"/>
          </a:xfrm>
          <a:prstGeom prst="rect">
            <a:avLst/>
          </a:prstGeom>
        </p:spPr>
      </p:pic>
      <p:pic>
        <p:nvPicPr>
          <p:cNvPr id="4" name="图片 3"/>
          <p:cNvPicPr>
            <a:picLocks noChangeAspect="1"/>
          </p:cNvPicPr>
          <p:nvPr/>
        </p:nvPicPr>
        <p:blipFill>
          <a:blip r:embed="rId4"/>
          <a:stretch>
            <a:fillRect/>
          </a:stretch>
        </p:blipFill>
        <p:spPr>
          <a:xfrm>
            <a:off x="4497833" y="3249920"/>
            <a:ext cx="3448303" cy="635213"/>
          </a:xfrm>
          <a:prstGeom prst="rect">
            <a:avLst/>
          </a:prstGeom>
        </p:spPr>
      </p:pic>
      <p:pic>
        <p:nvPicPr>
          <p:cNvPr id="6" name="图片 5"/>
          <p:cNvPicPr>
            <a:picLocks noChangeAspect="1"/>
          </p:cNvPicPr>
          <p:nvPr/>
        </p:nvPicPr>
        <p:blipFill>
          <a:blip r:embed="rId5"/>
          <a:stretch>
            <a:fillRect/>
          </a:stretch>
        </p:blipFill>
        <p:spPr>
          <a:xfrm>
            <a:off x="445876" y="4066747"/>
            <a:ext cx="3037988" cy="2237179"/>
          </a:xfrm>
          <a:prstGeom prst="rect">
            <a:avLst/>
          </a:prstGeom>
        </p:spPr>
      </p:pic>
      <p:pic>
        <p:nvPicPr>
          <p:cNvPr id="7" name="图片 6"/>
          <p:cNvPicPr>
            <a:picLocks noChangeAspect="1"/>
          </p:cNvPicPr>
          <p:nvPr/>
        </p:nvPicPr>
        <p:blipFill>
          <a:blip r:embed="rId6"/>
          <a:stretch>
            <a:fillRect/>
          </a:stretch>
        </p:blipFill>
        <p:spPr>
          <a:xfrm>
            <a:off x="3437128" y="4105934"/>
            <a:ext cx="1949570" cy="2197992"/>
          </a:xfrm>
          <a:prstGeom prst="rect">
            <a:avLst/>
          </a:prstGeom>
        </p:spPr>
      </p:pic>
      <p:pic>
        <p:nvPicPr>
          <p:cNvPr id="8" name="图片 7"/>
          <p:cNvPicPr>
            <a:picLocks noChangeAspect="1"/>
          </p:cNvPicPr>
          <p:nvPr/>
        </p:nvPicPr>
        <p:blipFill>
          <a:blip r:embed="rId7"/>
          <a:stretch>
            <a:fillRect/>
          </a:stretch>
        </p:blipFill>
        <p:spPr>
          <a:xfrm>
            <a:off x="5547614" y="4440000"/>
            <a:ext cx="1639570" cy="1428900"/>
          </a:xfrm>
          <a:prstGeom prst="rect">
            <a:avLst/>
          </a:prstGeom>
        </p:spPr>
      </p:pic>
    </p:spTree>
    <p:extLst>
      <p:ext uri="{BB962C8B-B14F-4D97-AF65-F5344CB8AC3E}">
        <p14:creationId xmlns:p14="http://schemas.microsoft.com/office/powerpoint/2010/main" val="11421095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1" y="188640"/>
            <a:ext cx="7585647" cy="954107"/>
          </a:xfrm>
          <a:prstGeom prst="rect">
            <a:avLst/>
          </a:prstGeom>
        </p:spPr>
        <p:txBody>
          <a:bodyPr wrap="squar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分词</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Word segmentation</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31589C"/>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188933" y="968676"/>
            <a:ext cx="8492730" cy="934808"/>
          </a:xfrm>
          <a:prstGeom prst="rect">
            <a:avLst/>
          </a:prstGeom>
        </p:spPr>
        <p:txBody>
          <a:bodyPr wrap="square">
            <a:spAutoFit/>
          </a:bodyPr>
          <a:lstStyle/>
          <a:p>
            <a:pPr marL="469900" marR="0" lvl="0" indent="-469900" algn="l" defTabSz="914400" rtl="0" eaLnBrk="1" fontAlgn="base" latinLnBrk="0" hangingPunct="1">
              <a:lnSpc>
                <a:spcPct val="13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分词：</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对于词汇间没有边界标记的语言</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如中文</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将连续的字符串（句子）划分成有意义的单词</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圆角 12"/>
          <p:cNvSpPr/>
          <p:nvPr/>
        </p:nvSpPr>
        <p:spPr bwMode="auto">
          <a:xfrm>
            <a:off x="1170123" y="2385374"/>
            <a:ext cx="2492538" cy="42841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南京市长江大桥</a:t>
            </a:r>
          </a:p>
        </p:txBody>
      </p:sp>
      <p:cxnSp>
        <p:nvCxnSpPr>
          <p:cNvPr id="18" name="直接箭头连接符 17"/>
          <p:cNvCxnSpPr>
            <a:endCxn id="21" idx="1"/>
          </p:cNvCxnSpPr>
          <p:nvPr/>
        </p:nvCxnSpPr>
        <p:spPr bwMode="auto">
          <a:xfrm flipV="1">
            <a:off x="3662661" y="2336468"/>
            <a:ext cx="640568" cy="243706"/>
          </a:xfrm>
          <a:prstGeom prst="straightConnector1">
            <a:avLst/>
          </a:prstGeom>
          <a:ln>
            <a:headEnd type="none" w="med" len="med"/>
            <a:tailEnd type="triangle" w="lg" len="lg"/>
          </a:ln>
        </p:spPr>
        <p:style>
          <a:lnRef idx="2">
            <a:schemeClr val="accent1"/>
          </a:lnRef>
          <a:fillRef idx="1">
            <a:schemeClr val="lt1"/>
          </a:fillRef>
          <a:effectRef idx="0">
            <a:schemeClr val="accent1"/>
          </a:effectRef>
          <a:fontRef idx="minor">
            <a:schemeClr val="dk1"/>
          </a:fontRef>
        </p:style>
      </p:cxnSp>
      <p:sp>
        <p:nvSpPr>
          <p:cNvPr id="19" name="文本框 18"/>
          <p:cNvSpPr txBox="1"/>
          <p:nvPr/>
        </p:nvSpPr>
        <p:spPr>
          <a:xfrm>
            <a:off x="287256" y="3285254"/>
            <a:ext cx="7647377" cy="1348061"/>
          </a:xfrm>
          <a:prstGeom prst="rect">
            <a:avLst/>
          </a:prstGeom>
          <a:noFill/>
        </p:spPr>
        <p:txBody>
          <a:bodyPr wrap="square" rtlCol="0">
            <a:spAutoFit/>
          </a:bodyPr>
          <a:lstStyle/>
          <a:p>
            <a:pPr marL="469900" marR="0" lvl="0" indent="-469900" algn="l" defTabSz="914400" rtl="0" eaLnBrk="1" fontAlgn="base" latinLnBrk="0" hangingPunct="1">
              <a:lnSpc>
                <a:spcPct val="13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一般方法：</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词典方法：正向最大匹配、逆向最大匹配和双向匹配</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基于统计：</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HMM</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CRF</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SVM</a:t>
            </a:r>
          </a:p>
        </p:txBody>
      </p:sp>
      <p:sp>
        <p:nvSpPr>
          <p:cNvPr id="20" name="文本框 19"/>
          <p:cNvSpPr txBox="1"/>
          <p:nvPr/>
        </p:nvSpPr>
        <p:spPr>
          <a:xfrm>
            <a:off x="287256" y="4831827"/>
            <a:ext cx="5859480" cy="496354"/>
          </a:xfrm>
          <a:prstGeom prst="rect">
            <a:avLst/>
          </a:prstGeom>
          <a:noFill/>
        </p:spPr>
        <p:txBody>
          <a:bodyPr wrap="square" rtlCol="0">
            <a:spAutoFit/>
          </a:bodyPr>
          <a:lstStyle/>
          <a:p>
            <a:pPr marL="469900" marR="0" lvl="0" indent="-469900" algn="l" defTabSz="914400" rtl="0" eaLnBrk="1" fontAlgn="base" latinLnBrk="0" hangingPunct="1">
              <a:lnSpc>
                <a:spcPct val="13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难题：</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未登录词，切分歧义</a:t>
            </a:r>
          </a:p>
        </p:txBody>
      </p:sp>
      <p:sp>
        <p:nvSpPr>
          <p:cNvPr id="21" name="矩形: 圆角 12"/>
          <p:cNvSpPr/>
          <p:nvPr/>
        </p:nvSpPr>
        <p:spPr bwMode="auto">
          <a:xfrm>
            <a:off x="4303229" y="2122259"/>
            <a:ext cx="2492538" cy="42841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南京市</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长江大桥</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圆角 12"/>
          <p:cNvSpPr/>
          <p:nvPr/>
        </p:nvSpPr>
        <p:spPr bwMode="auto">
          <a:xfrm>
            <a:off x="4303229" y="2686792"/>
            <a:ext cx="2492538" cy="42841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南京市长</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江大桥</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3" name="直接箭头连接符 22"/>
          <p:cNvCxnSpPr>
            <a:stCxn id="13" idx="3"/>
            <a:endCxn id="22" idx="1"/>
          </p:cNvCxnSpPr>
          <p:nvPr/>
        </p:nvCxnSpPr>
        <p:spPr bwMode="auto">
          <a:xfrm>
            <a:off x="3662661" y="2599583"/>
            <a:ext cx="640568" cy="301418"/>
          </a:xfrm>
          <a:prstGeom prst="straightConnector1">
            <a:avLst/>
          </a:prstGeom>
          <a:ln>
            <a:headEnd type="none" w="med" len="med"/>
            <a:tailEnd type="triangle" w="lg" len="lg"/>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422573340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129383"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3.3.3 </a:t>
            </a:r>
            <a:r>
              <a:rPr lang="en-US" altLang="zh-CN" sz="3400" b="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3" name="矩形 2"/>
          <p:cNvSpPr/>
          <p:nvPr/>
        </p:nvSpPr>
        <p:spPr>
          <a:xfrm>
            <a:off x="-108520" y="6423767"/>
            <a:ext cx="8264968" cy="246221"/>
          </a:xfrm>
          <a:prstGeom prst="rect">
            <a:avLst/>
          </a:prstGeom>
        </p:spPr>
        <p:txBody>
          <a:bodyPr wrap="square">
            <a:spAutoFit/>
          </a:bodyPr>
          <a:lstStyle/>
          <a:p>
            <a:r>
              <a:rPr lang="en-US" altLang="zh-CN" sz="1000" dirty="0">
                <a:solidFill>
                  <a:srgbClr val="0000FF"/>
                </a:solidFill>
                <a:ea typeface="方正兰亭中黑_GBK" panose="02000000000000000000" pitchFamily="2" charset="-122"/>
              </a:rPr>
              <a:t>Do C B, </a:t>
            </a:r>
            <a:r>
              <a:rPr lang="en-US" altLang="zh-CN" sz="1000" dirty="0" err="1">
                <a:solidFill>
                  <a:srgbClr val="0000FF"/>
                </a:solidFill>
                <a:ea typeface="方正兰亭中黑_GBK" panose="02000000000000000000" pitchFamily="2" charset="-122"/>
              </a:rPr>
              <a:t>Batzoglou</a:t>
            </a:r>
            <a:r>
              <a:rPr lang="en-US" altLang="zh-CN" sz="1000" dirty="0">
                <a:solidFill>
                  <a:srgbClr val="0000FF"/>
                </a:solidFill>
                <a:ea typeface="方正兰亭中黑_GBK" panose="02000000000000000000" pitchFamily="2" charset="-122"/>
              </a:rPr>
              <a:t> S. What is the expectation maximization algorithm?. Nature Biotechnology, 2008.</a:t>
            </a:r>
            <a:endParaRPr lang="zh-CN" altLang="en-US" sz="1000" dirty="0">
              <a:solidFill>
                <a:srgbClr val="0000FF"/>
              </a:solidFill>
              <a:ea typeface="方正兰亭中黑_GBK" panose="02000000000000000000" pitchFamily="2" charset="-122"/>
            </a:endParaRPr>
          </a:p>
        </p:txBody>
      </p:sp>
      <p:pic>
        <p:nvPicPr>
          <p:cNvPr id="2" name="图片 1"/>
          <p:cNvPicPr>
            <a:picLocks noChangeAspect="1"/>
          </p:cNvPicPr>
          <p:nvPr/>
        </p:nvPicPr>
        <p:blipFill>
          <a:blip r:embed="rId3"/>
          <a:stretch>
            <a:fillRect/>
          </a:stretch>
        </p:blipFill>
        <p:spPr>
          <a:xfrm>
            <a:off x="234407" y="2343472"/>
            <a:ext cx="6131874" cy="4013828"/>
          </a:xfrm>
          <a:prstGeom prst="rect">
            <a:avLst/>
          </a:prstGeom>
        </p:spPr>
      </p:pic>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itchFamily="2" charset="2"/>
              <a:buChar char="n"/>
              <a:defRPr/>
            </a:pPr>
            <a:r>
              <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EM</a:t>
            </a:r>
            <a:r>
              <a:rPr lang="zh-CN" altLang="en-US"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算法 </a:t>
            </a:r>
            <a:r>
              <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0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抛硬币例子</a:t>
            </a:r>
            <a:endParaRPr lang="en-US" altLang="zh-CN" sz="20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现在假设没有办法区分硬币的标识，硬币标识（</a:t>
            </a:r>
            <a:r>
              <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t>
            </a:r>
            <a:r>
              <a:rPr lang="en-US" altLang="zh-CN" sz="2000" i="1" kern="0" baseline="-25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a:t>
            </a:r>
            <a:r>
              <a:rPr lang="en-US" altLang="zh-CN" sz="2000" i="1" kern="0" baseline="-25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B</a:t>
            </a: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）是隐变量，在这个设定下估计</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l-GR"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θ</a:t>
            </a:r>
            <a:r>
              <a:rPr lang="en-US" altLang="zh-CN" sz="2000" kern="0" baseline="-25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l-GR"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θ</a:t>
            </a:r>
            <a:r>
              <a:rPr lang="en-US" altLang="zh-CN" sz="2000" i="1" kern="0" baseline="-25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B</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p>
        </p:txBody>
      </p:sp>
      <p:grpSp>
        <p:nvGrpSpPr>
          <p:cNvPr id="15" name="组合 14"/>
          <p:cNvGrpSpPr/>
          <p:nvPr/>
        </p:nvGrpSpPr>
        <p:grpSpPr>
          <a:xfrm>
            <a:off x="1792224" y="2094202"/>
            <a:ext cx="7232904" cy="2113913"/>
            <a:chOff x="1792224" y="2094202"/>
            <a:chExt cx="7351776" cy="2113913"/>
          </a:xfrm>
        </p:grpSpPr>
        <mc:AlternateContent xmlns:mc="http://schemas.openxmlformats.org/markup-compatibility/2006" xmlns:a14="http://schemas.microsoft.com/office/drawing/2010/main">
          <mc:Choice Requires="a14">
            <p:sp>
              <p:nvSpPr>
                <p:cNvPr id="7" name="文本框 6"/>
                <p:cNvSpPr txBox="1"/>
                <p:nvPr/>
              </p:nvSpPr>
              <p:spPr>
                <a:xfrm>
                  <a:off x="6406597" y="2343471"/>
                  <a:ext cx="2635465" cy="8101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𝐴</m:t>
                            </m:r>
                          </m:sub>
                        </m:sSub>
                        <m:r>
                          <a:rPr lang="en-US" altLang="zh-CN" sz="1600" b="0" i="1" smtClean="0">
                            <a:latin typeface="Cambria Math" panose="02040503050406030204" pitchFamily="18" charset="0"/>
                          </a:rPr>
                          <m:t>=</m:t>
                        </m:r>
                        <m:sSubSup>
                          <m:sSubSupPr>
                            <m:ctrlPr>
                              <a:rPr lang="en-US" altLang="zh-CN" sz="1600" b="0" i="1" strike="sngStrike" smtClean="0">
                                <a:solidFill>
                                  <a:srgbClr val="FF0000"/>
                                </a:solidFill>
                                <a:latin typeface="Cambria Math" panose="02040503050406030204" pitchFamily="18" charset="0"/>
                              </a:rPr>
                            </m:ctrlPr>
                          </m:sSubSupPr>
                          <m:e>
                            <m:r>
                              <a:rPr lang="en-US" altLang="zh-CN" sz="1600" b="0" i="1" strike="sngStrike" smtClean="0">
                                <a:solidFill>
                                  <a:srgbClr val="FF0000"/>
                                </a:solidFill>
                                <a:latin typeface="Cambria Math" panose="02040503050406030204" pitchFamily="18" charset="0"/>
                              </a:rPr>
                              <m:t>𝐶</m:t>
                            </m:r>
                          </m:e>
                          <m:sub>
                            <m:r>
                              <a:rPr lang="en-US" altLang="zh-CN" sz="1600" b="0" i="1" strike="sngStrike" smtClean="0">
                                <a:solidFill>
                                  <a:srgbClr val="FF0000"/>
                                </a:solidFill>
                                <a:latin typeface="Cambria Math" panose="02040503050406030204" pitchFamily="18" charset="0"/>
                              </a:rPr>
                              <m:t>10</m:t>
                            </m:r>
                          </m:sub>
                          <m:sup>
                            <m:r>
                              <a:rPr lang="en-US" altLang="zh-CN" sz="1600" b="0" i="1" strike="sngStrike" smtClean="0">
                                <a:solidFill>
                                  <a:srgbClr val="FF0000"/>
                                </a:solidFill>
                                <a:latin typeface="Cambria Math" panose="02040503050406030204" pitchFamily="18" charset="0"/>
                              </a:rPr>
                              <m:t>5</m:t>
                            </m:r>
                          </m:sup>
                        </m:sSubSup>
                        <m:sSup>
                          <m:sSupPr>
                            <m:ctrlPr>
                              <a:rPr lang="en-US" altLang="zh-CN" sz="1600" b="0" i="1" smtClean="0">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m:rPr>
                                        <m:sty m:val="p"/>
                                      </m:rPr>
                                      <a:rPr lang="el-GR" altLang="zh-CN" sz="1600" i="1">
                                        <a:latin typeface="Cambria Math" panose="02040503050406030204" pitchFamily="18" charset="0"/>
                                      </a:rPr>
                                      <m:t>θ</m:t>
                                    </m:r>
                                  </m:e>
                                  <m:sub>
                                    <m:r>
                                      <a:rPr lang="en-US" altLang="zh-CN" sz="1600" i="1">
                                        <a:latin typeface="Cambria Math" panose="02040503050406030204" pitchFamily="18" charset="0"/>
                                      </a:rPr>
                                      <m:t>𝐴</m:t>
                                    </m:r>
                                  </m:sub>
                                </m:sSub>
                              </m:e>
                            </m:d>
                          </m:e>
                          <m:sup>
                            <m:r>
                              <a:rPr lang="en-US" altLang="zh-CN" sz="1600" i="1" dirty="0">
                                <a:latin typeface="Cambria Math" panose="02040503050406030204" pitchFamily="18" charset="0"/>
                              </a:rPr>
                              <m:t>5</m:t>
                            </m:r>
                          </m:sup>
                        </m:sSup>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1−</m:t>
                                    </m:r>
                                    <m:r>
                                      <m:rPr>
                                        <m:sty m:val="p"/>
                                      </m:rPr>
                                      <a:rPr lang="el-GR" altLang="zh-CN" sz="1600" i="1">
                                        <a:latin typeface="Cambria Math" panose="02040503050406030204" pitchFamily="18" charset="0"/>
                                      </a:rPr>
                                      <m:t>θ</m:t>
                                    </m:r>
                                  </m:e>
                                  <m:sub>
                                    <m:r>
                                      <a:rPr lang="en-US" altLang="zh-CN" sz="1600" i="1">
                                        <a:latin typeface="Cambria Math" panose="02040503050406030204" pitchFamily="18" charset="0"/>
                                      </a:rPr>
                                      <m:t>𝐴</m:t>
                                    </m:r>
                                  </m:sub>
                                </m:sSub>
                              </m:e>
                            </m:d>
                          </m:e>
                          <m:sup>
                            <m:r>
                              <a:rPr lang="en-US" altLang="zh-CN" sz="1600" b="0" i="1" dirty="0" smtClean="0">
                                <a:latin typeface="Cambria Math" panose="02040503050406030204" pitchFamily="18" charset="0"/>
                              </a:rPr>
                              <m:t>10−5</m:t>
                            </m:r>
                          </m:sup>
                        </m:sSup>
                      </m:oMath>
                    </m:oMathPara>
                  </a14:m>
                  <a:endParaRPr lang="en-US" altLang="zh-CN" sz="1600" dirty="0">
                    <a:ea typeface="方正兰亭中黑_GBK" panose="02000000000000000000" pitchFamily="2" charset="-122"/>
                  </a:endParaRPr>
                </a:p>
                <a:p>
                  <a:r>
                    <a:rPr lang="en-US" altLang="zh-CN" sz="1600" dirty="0">
                      <a:ea typeface="方正兰亭中黑_GBK" panose="02000000000000000000" pitchFamily="2" charset="-122"/>
                    </a:rPr>
                    <a:t>      </a:t>
                  </a:r>
                  <a:r>
                    <a:rPr lang="en-US" altLang="zh-CN" sz="1600" i="1" dirty="0">
                      <a:latin typeface="Cambria Math" panose="02040503050406030204" pitchFamily="18" charset="0"/>
                      <a:ea typeface="方正兰亭中黑_GBK" panose="02000000000000000000" pitchFamily="2" charset="-122"/>
                    </a:rPr>
                    <a:t>= </a:t>
                  </a:r>
                  <a:r>
                    <a:rPr lang="en-US" altLang="zh-CN" sz="1600" dirty="0">
                      <a:latin typeface="Cambria Math" panose="02040503050406030204" pitchFamily="18" charset="0"/>
                      <a:ea typeface="方正兰亭中黑_GBK" panose="02000000000000000000" pitchFamily="2" charset="-122"/>
                    </a:rPr>
                    <a:t>0.2</a:t>
                  </a:r>
                  <a:endParaRPr lang="zh-CN" altLang="en-US" sz="1600" dirty="0">
                    <a:latin typeface="Cambria Math" panose="02040503050406030204" pitchFamily="18" charset="0"/>
                    <a:ea typeface="方正兰亭中黑_GBK" panose="02000000000000000000" pitchFamily="2" charset="-122"/>
                  </a:endParaRPr>
                </a:p>
                <a:p>
                  <a:endParaRPr lang="zh-CN" altLang="en-US" dirty="0">
                    <a:ea typeface="方正兰亭中黑_GBK" panose="02000000000000000000" pitchFamily="2"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406597" y="2343471"/>
                  <a:ext cx="2635465" cy="81015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406598" y="2936292"/>
                  <a:ext cx="2697085" cy="12718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𝐵</m:t>
                            </m:r>
                          </m:sub>
                        </m:sSub>
                        <m:r>
                          <a:rPr lang="en-US" altLang="zh-CN" sz="1600" b="0" i="1" smtClean="0">
                            <a:latin typeface="Cambria Math" panose="02040503050406030204" pitchFamily="18" charset="0"/>
                          </a:rPr>
                          <m:t>=</m:t>
                        </m:r>
                        <m:sSubSup>
                          <m:sSubSupPr>
                            <m:ctrlPr>
                              <a:rPr lang="en-US" altLang="zh-CN" sz="1600" b="0" i="1" strike="sngStrike" smtClean="0">
                                <a:solidFill>
                                  <a:srgbClr val="FF0000"/>
                                </a:solidFill>
                                <a:latin typeface="Cambria Math" panose="02040503050406030204" pitchFamily="18" charset="0"/>
                              </a:rPr>
                            </m:ctrlPr>
                          </m:sSubSupPr>
                          <m:e>
                            <m:r>
                              <a:rPr lang="en-US" altLang="zh-CN" sz="1600" b="0" i="1" strike="sngStrike" smtClean="0">
                                <a:solidFill>
                                  <a:srgbClr val="FF0000"/>
                                </a:solidFill>
                                <a:latin typeface="Cambria Math" panose="02040503050406030204" pitchFamily="18" charset="0"/>
                              </a:rPr>
                              <m:t>𝐶</m:t>
                            </m:r>
                          </m:e>
                          <m:sub>
                            <m:r>
                              <a:rPr lang="en-US" altLang="zh-CN" sz="1600" b="0" i="1" strike="sngStrike" smtClean="0">
                                <a:solidFill>
                                  <a:srgbClr val="FF0000"/>
                                </a:solidFill>
                                <a:latin typeface="Cambria Math" panose="02040503050406030204" pitchFamily="18" charset="0"/>
                              </a:rPr>
                              <m:t>10</m:t>
                            </m:r>
                          </m:sub>
                          <m:sup>
                            <m:r>
                              <a:rPr lang="en-US" altLang="zh-CN" sz="1600" b="0" i="1" strike="sngStrike" smtClean="0">
                                <a:solidFill>
                                  <a:srgbClr val="FF0000"/>
                                </a:solidFill>
                                <a:latin typeface="Cambria Math" panose="02040503050406030204" pitchFamily="18" charset="0"/>
                              </a:rPr>
                              <m:t>5</m:t>
                            </m:r>
                          </m:sup>
                        </m:sSubSup>
                        <m:sSup>
                          <m:sSupPr>
                            <m:ctrlPr>
                              <a:rPr lang="en-US" altLang="zh-CN" sz="1600" b="0" i="1" smtClean="0">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m:rPr>
                                        <m:sty m:val="p"/>
                                      </m:rPr>
                                      <a:rPr lang="el-GR" altLang="zh-CN" sz="1600" i="1">
                                        <a:latin typeface="Cambria Math" panose="02040503050406030204" pitchFamily="18" charset="0"/>
                                      </a:rPr>
                                      <m:t>θ</m:t>
                                    </m:r>
                                  </m:e>
                                  <m:sub>
                                    <m:r>
                                      <a:rPr lang="en-US" altLang="zh-CN" sz="1600" b="0" i="1" smtClean="0">
                                        <a:latin typeface="Cambria Math" panose="02040503050406030204" pitchFamily="18" charset="0"/>
                                      </a:rPr>
                                      <m:t>𝐵</m:t>
                                    </m:r>
                                  </m:sub>
                                </m:sSub>
                              </m:e>
                            </m:d>
                          </m:e>
                          <m:sup>
                            <m:r>
                              <a:rPr lang="en-US" altLang="zh-CN" sz="1600" i="1" dirty="0">
                                <a:latin typeface="Cambria Math" panose="02040503050406030204" pitchFamily="18" charset="0"/>
                              </a:rPr>
                              <m:t>5</m:t>
                            </m:r>
                          </m:sup>
                        </m:sSup>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1−</m:t>
                                    </m:r>
                                    <m:r>
                                      <m:rPr>
                                        <m:sty m:val="p"/>
                                      </m:rPr>
                                      <a:rPr lang="el-GR" altLang="zh-CN" sz="1600" i="1">
                                        <a:latin typeface="Cambria Math" panose="02040503050406030204" pitchFamily="18" charset="0"/>
                                      </a:rPr>
                                      <m:t>θ</m:t>
                                    </m:r>
                                  </m:e>
                                  <m:sub>
                                    <m:r>
                                      <a:rPr lang="en-US" altLang="zh-CN" sz="1600" b="0" i="1" smtClean="0">
                                        <a:latin typeface="Cambria Math" panose="02040503050406030204" pitchFamily="18" charset="0"/>
                                      </a:rPr>
                                      <m:t>𝐵</m:t>
                                    </m:r>
                                  </m:sub>
                                </m:sSub>
                              </m:e>
                            </m:d>
                          </m:e>
                          <m:sup>
                            <m:r>
                              <a:rPr lang="en-US" altLang="zh-CN" sz="1600" b="0" i="1" dirty="0" smtClean="0">
                                <a:latin typeface="Cambria Math" panose="02040503050406030204" pitchFamily="18" charset="0"/>
                              </a:rPr>
                              <m:t>10−5</m:t>
                            </m:r>
                          </m:sup>
                        </m:sSup>
                      </m:oMath>
                    </m:oMathPara>
                  </a14:m>
                  <a:endParaRPr lang="en-US" altLang="zh-CN" sz="1600" dirty="0">
                    <a:ea typeface="方正兰亭中黑_GBK" panose="02000000000000000000" pitchFamily="2" charset="-122"/>
                  </a:endParaRPr>
                </a:p>
                <a:p>
                  <a:r>
                    <a:rPr lang="en-US" altLang="zh-CN" sz="1600" dirty="0">
                      <a:ea typeface="方正兰亭中黑_GBK" panose="02000000000000000000" pitchFamily="2" charset="-122"/>
                    </a:rPr>
                    <a:t>       </a:t>
                  </a:r>
                  <a:r>
                    <a:rPr lang="en-US" altLang="zh-CN" sz="1600" dirty="0">
                      <a:latin typeface="Cambria Math" panose="02040503050406030204" pitchFamily="18" charset="0"/>
                      <a:ea typeface="方正兰亭中黑_GBK" panose="02000000000000000000" pitchFamily="2" charset="-122"/>
                    </a:rPr>
                    <a:t>= 0.246</a:t>
                  </a:r>
                </a:p>
                <a:p>
                  <a:endParaRPr lang="en-US" altLang="zh-CN" sz="1600" dirty="0">
                    <a:latin typeface="Cambria Math" panose="02040503050406030204" pitchFamily="18" charset="0"/>
                    <a:ea typeface="方正兰亭中黑_GBK" panose="02000000000000000000" pitchFamily="2" charset="-122"/>
                  </a:endParaRPr>
                </a:p>
                <a:p>
                  <a:r>
                    <a:rPr lang="zh-CN" altLang="en-US" sz="1600" dirty="0">
                      <a:latin typeface="Cambria Math" panose="02040503050406030204" pitchFamily="18" charset="0"/>
                      <a:ea typeface="方正兰亭中黑_GBK" panose="02000000000000000000" pitchFamily="2" charset="-122"/>
                    </a:rPr>
                    <a:t>   归一化，</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𝑃</m:t>
                          </m:r>
                        </m:e>
                        <m:sub>
                          <m:r>
                            <a:rPr lang="en-US" altLang="zh-CN" sz="1600" i="1">
                              <a:latin typeface="Cambria Math" panose="02040503050406030204" pitchFamily="18" charset="0"/>
                            </a:rPr>
                            <m:t>𝐴</m:t>
                          </m:r>
                        </m:sub>
                      </m:sSub>
                    </m:oMath>
                  </a14:m>
                  <a:r>
                    <a:rPr lang="en-US" altLang="zh-CN" sz="1600" dirty="0">
                      <a:latin typeface="Cambria Math" panose="02040503050406030204" pitchFamily="18" charset="0"/>
                      <a:ea typeface="方正兰亭中黑_GBK" panose="02000000000000000000" pitchFamily="2" charset="-122"/>
                    </a:rPr>
                    <a:t>=0.45</a:t>
                  </a:r>
                  <a:r>
                    <a:rPr lang="zh-CN" altLang="en-US" sz="1600" dirty="0">
                      <a:latin typeface="Cambria Math" panose="02040503050406030204" pitchFamily="18" charset="0"/>
                      <a:ea typeface="方正兰亭中黑_GBK" panose="02000000000000000000" pitchFamily="2" charset="-122"/>
                    </a:rPr>
                    <a:t>，</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𝑃</m:t>
                          </m:r>
                        </m:e>
                        <m:sub>
                          <m:r>
                            <a:rPr lang="en-US" altLang="zh-CN" sz="1600" b="0" i="1" smtClean="0">
                              <a:latin typeface="Cambria Math" panose="02040503050406030204" pitchFamily="18" charset="0"/>
                            </a:rPr>
                            <m:t>𝐵</m:t>
                          </m:r>
                        </m:sub>
                      </m:sSub>
                    </m:oMath>
                  </a14:m>
                  <a:r>
                    <a:rPr lang="en-US" altLang="zh-CN" sz="1600" dirty="0">
                      <a:latin typeface="Cambria Math" panose="02040503050406030204" pitchFamily="18" charset="0"/>
                      <a:ea typeface="方正兰亭中黑_GBK" panose="02000000000000000000" pitchFamily="2" charset="-122"/>
                    </a:rPr>
                    <a:t>=0.55</a:t>
                  </a:r>
                  <a:endParaRPr lang="zh-CN" altLang="en-US" sz="1600" dirty="0">
                    <a:latin typeface="Cambria Math" panose="02040503050406030204" pitchFamily="18" charset="0"/>
                    <a:ea typeface="方正兰亭中黑_GBK" panose="02000000000000000000" pitchFamily="2" charset="-122"/>
                  </a:endParaRPr>
                </a:p>
                <a:p>
                  <a:endParaRPr lang="zh-CN" altLang="en-US" dirty="0">
                    <a:ea typeface="方正兰亭中黑_GBK" panose="02000000000000000000" pitchFamily="2"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406598" y="2936292"/>
                  <a:ext cx="2697085" cy="1271823"/>
                </a:xfrm>
                <a:prstGeom prst="rect">
                  <a:avLst/>
                </a:prstGeom>
                <a:blipFill>
                  <a:blip r:embed="rId5"/>
                  <a:stretch>
                    <a:fillRect r="-4368"/>
                  </a:stretch>
                </a:blipFill>
              </p:spPr>
              <p:txBody>
                <a:bodyPr/>
                <a:lstStyle/>
                <a:p>
                  <a:r>
                    <a:rPr lang="zh-CN" altLang="en-US">
                      <a:noFill/>
                    </a:rPr>
                    <a:t> </a:t>
                  </a:r>
                </a:p>
              </p:txBody>
            </p:sp>
          </mc:Fallback>
        </mc:AlternateContent>
        <p:sp>
          <p:nvSpPr>
            <p:cNvPr id="8" name="矩形 7"/>
            <p:cNvSpPr/>
            <p:nvPr/>
          </p:nvSpPr>
          <p:spPr bwMode="auto">
            <a:xfrm>
              <a:off x="6406597" y="2094202"/>
              <a:ext cx="2737403" cy="1974878"/>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a:ln>
                  <a:noFill/>
                </a:ln>
                <a:solidFill>
                  <a:schemeClr val="bg1"/>
                </a:solidFill>
                <a:effectLst/>
                <a:latin typeface="方正兰亭中黑_GBK" panose="02000000000000000000" pitchFamily="2" charset="-122"/>
                <a:ea typeface="宋体" pitchFamily="2" charset="-122"/>
              </a:endParaRPr>
            </a:p>
          </p:txBody>
        </p:sp>
        <p:sp>
          <p:nvSpPr>
            <p:cNvPr id="13" name="任意多边形 12"/>
            <p:cNvSpPr/>
            <p:nvPr/>
          </p:nvSpPr>
          <p:spPr bwMode="auto">
            <a:xfrm>
              <a:off x="2953512" y="2416524"/>
              <a:ext cx="3453084" cy="803572"/>
            </a:xfrm>
            <a:custGeom>
              <a:avLst/>
              <a:gdLst>
                <a:gd name="connsiteX0" fmla="*/ 3511296 w 3511296"/>
                <a:gd name="connsiteY0" fmla="*/ 6636 h 921036"/>
                <a:gd name="connsiteX1" fmla="*/ 1380744 w 3511296"/>
                <a:gd name="connsiteY1" fmla="*/ 134652 h 921036"/>
                <a:gd name="connsiteX2" fmla="*/ 0 w 3511296"/>
                <a:gd name="connsiteY2" fmla="*/ 921036 h 921036"/>
                <a:gd name="connsiteX3" fmla="*/ 0 w 3511296"/>
                <a:gd name="connsiteY3" fmla="*/ 921036 h 921036"/>
              </a:gdLst>
              <a:ahLst/>
              <a:cxnLst>
                <a:cxn ang="0">
                  <a:pos x="connsiteX0" y="connsiteY0"/>
                </a:cxn>
                <a:cxn ang="0">
                  <a:pos x="connsiteX1" y="connsiteY1"/>
                </a:cxn>
                <a:cxn ang="0">
                  <a:pos x="connsiteX2" y="connsiteY2"/>
                </a:cxn>
                <a:cxn ang="0">
                  <a:pos x="connsiteX3" y="connsiteY3"/>
                </a:cxn>
              </a:cxnLst>
              <a:rect l="l" t="t" r="r" b="b"/>
              <a:pathLst>
                <a:path w="3511296" h="921036">
                  <a:moveTo>
                    <a:pt x="3511296" y="6636"/>
                  </a:moveTo>
                  <a:cubicBezTo>
                    <a:pt x="2738628" y="-5556"/>
                    <a:pt x="1965960" y="-17748"/>
                    <a:pt x="1380744" y="134652"/>
                  </a:cubicBezTo>
                  <a:cubicBezTo>
                    <a:pt x="795528" y="287052"/>
                    <a:pt x="0" y="921036"/>
                    <a:pt x="0" y="921036"/>
                  </a:cubicBezTo>
                  <a:lnTo>
                    <a:pt x="0" y="921036"/>
                  </a:lnTo>
                </a:path>
              </a:pathLst>
            </a:custGeom>
            <a:ln w="34925">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i="0" u="none" strike="noStrike" normalizeH="0" baseline="0" dirty="0">
                <a:ln w="0"/>
                <a:solidFill>
                  <a:schemeClr val="accent1"/>
                </a:solidFill>
                <a:effectLst>
                  <a:outerShdw blurRad="38100" dist="25400" dir="5400000" algn="ctr" rotWithShape="0">
                    <a:srgbClr val="6E747A">
                      <a:alpha val="43000"/>
                    </a:srgbClr>
                  </a:outerShdw>
                </a:effectLst>
                <a:latin typeface="方正兰亭中黑_GBK" panose="02000000000000000000" pitchFamily="2" charset="-122"/>
                <a:ea typeface="宋体" pitchFamily="2" charset="-122"/>
              </a:endParaRPr>
            </a:p>
          </p:txBody>
        </p:sp>
        <p:sp>
          <p:nvSpPr>
            <p:cNvPr id="14" name="矩形 13"/>
            <p:cNvSpPr/>
            <p:nvPr/>
          </p:nvSpPr>
          <p:spPr bwMode="auto">
            <a:xfrm>
              <a:off x="1792224" y="3220096"/>
              <a:ext cx="1892808" cy="352107"/>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a:ln>
                  <a:noFill/>
                </a:ln>
                <a:solidFill>
                  <a:schemeClr val="bg1"/>
                </a:solidFill>
                <a:effectLst/>
                <a:latin typeface="方正兰亭中黑_GBK" panose="02000000000000000000" pitchFamily="2" charset="-122"/>
                <a:ea typeface="宋体" pitchFamily="2" charset="-122"/>
              </a:endParaRPr>
            </a:p>
          </p:txBody>
        </p:sp>
      </p:grpSp>
    </p:spTree>
    <p:extLst>
      <p:ext uri="{BB962C8B-B14F-4D97-AF65-F5344CB8AC3E}">
        <p14:creationId xmlns:p14="http://schemas.microsoft.com/office/powerpoint/2010/main" val="73148191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129383"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3.3.3 </a:t>
            </a:r>
            <a:r>
              <a:rPr lang="en-US" altLang="zh-CN" sz="3400" b="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pLSA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3" name="矩形 2"/>
          <p:cNvSpPr/>
          <p:nvPr/>
        </p:nvSpPr>
        <p:spPr>
          <a:xfrm>
            <a:off x="0" y="6423767"/>
            <a:ext cx="8156448" cy="276999"/>
          </a:xfrm>
          <a:prstGeom prst="rect">
            <a:avLst/>
          </a:prstGeom>
        </p:spPr>
        <p:txBody>
          <a:bodyPr wrap="square">
            <a:spAutoFit/>
          </a:bodyPr>
          <a:lstStyle/>
          <a:p>
            <a:r>
              <a:rPr lang="en-US" altLang="zh-CN" sz="1200" dirty="0">
                <a:solidFill>
                  <a:srgbClr val="0000FF"/>
                </a:solidFill>
                <a:ea typeface="方正兰亭中黑_GBK" panose="02000000000000000000" pitchFamily="2" charset="-122"/>
              </a:rPr>
              <a:t>Do C B, </a:t>
            </a:r>
            <a:r>
              <a:rPr lang="en-US" altLang="zh-CN" sz="1200" dirty="0" err="1">
                <a:solidFill>
                  <a:srgbClr val="0000FF"/>
                </a:solidFill>
                <a:ea typeface="方正兰亭中黑_GBK" panose="02000000000000000000" pitchFamily="2" charset="-122"/>
              </a:rPr>
              <a:t>Batzoglou</a:t>
            </a:r>
            <a:r>
              <a:rPr lang="en-US" altLang="zh-CN" sz="1200" dirty="0">
                <a:solidFill>
                  <a:srgbClr val="0000FF"/>
                </a:solidFill>
                <a:ea typeface="方正兰亭中黑_GBK" panose="02000000000000000000" pitchFamily="2" charset="-122"/>
              </a:rPr>
              <a:t> S. What is the expectation maximization algorithm?. Nature Biotechnology, 2008.</a:t>
            </a:r>
            <a:endParaRPr lang="zh-CN" altLang="en-US" sz="1200" dirty="0">
              <a:solidFill>
                <a:srgbClr val="0000FF"/>
              </a:solidFill>
              <a:ea typeface="方正兰亭中黑_GBK" panose="02000000000000000000" pitchFamily="2" charset="-122"/>
            </a:endParaRPr>
          </a:p>
        </p:txBody>
      </p:sp>
      <p:pic>
        <p:nvPicPr>
          <p:cNvPr id="2" name="图片 1"/>
          <p:cNvPicPr>
            <a:picLocks noChangeAspect="1"/>
          </p:cNvPicPr>
          <p:nvPr/>
        </p:nvPicPr>
        <p:blipFill>
          <a:blip r:embed="rId3"/>
          <a:stretch>
            <a:fillRect/>
          </a:stretch>
        </p:blipFill>
        <p:spPr>
          <a:xfrm>
            <a:off x="234407" y="2343472"/>
            <a:ext cx="5888808" cy="3854721"/>
          </a:xfrm>
          <a:prstGeom prst="rect">
            <a:avLst/>
          </a:prstGeom>
        </p:spPr>
      </p:pic>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itchFamily="2" charset="2"/>
              <a:buChar char="n"/>
              <a:defRPr/>
            </a:pPr>
            <a:r>
              <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EM</a:t>
            </a:r>
            <a:r>
              <a:rPr lang="zh-CN" altLang="en-US"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算法 </a:t>
            </a:r>
            <a:r>
              <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0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抛硬币例子</a:t>
            </a:r>
            <a:endParaRPr lang="en-US" altLang="zh-CN" sz="20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现在假设没有办法区分硬币的标识，硬币标识是隐变量，在这个设定下估计</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l-GR"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θ</a:t>
            </a:r>
            <a:r>
              <a:rPr lang="en-US" altLang="zh-CN" sz="2000" kern="0" baseline="-25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l-GR" altLang="zh-CN" sz="20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θ</a:t>
            </a:r>
            <a:r>
              <a:rPr lang="en-US" altLang="zh-CN" sz="2000" i="1" kern="0" baseline="-25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B</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p>
        </p:txBody>
      </p:sp>
      <p:grpSp>
        <p:nvGrpSpPr>
          <p:cNvPr id="15" name="组合 14"/>
          <p:cNvGrpSpPr/>
          <p:nvPr/>
        </p:nvGrpSpPr>
        <p:grpSpPr>
          <a:xfrm>
            <a:off x="3622367" y="1988066"/>
            <a:ext cx="5451747" cy="2387991"/>
            <a:chOff x="3602654" y="2094202"/>
            <a:chExt cx="5541346" cy="2387991"/>
          </a:xfrm>
        </p:grpSpPr>
        <p:sp>
          <p:nvSpPr>
            <p:cNvPr id="8" name="矩形 7"/>
            <p:cNvSpPr/>
            <p:nvPr/>
          </p:nvSpPr>
          <p:spPr bwMode="auto">
            <a:xfrm>
              <a:off x="6144603" y="2094202"/>
              <a:ext cx="2999397" cy="238799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38100">
                <a:lnSpc>
                  <a:spcPct val="100000"/>
                </a:lnSpc>
                <a:spcBef>
                  <a:spcPts val="600"/>
                </a:spcBef>
              </a:pPr>
              <a:r>
                <a:rPr lang="zh-CN" altLang="en-US" sz="1600" spc="-5" dirty="0">
                  <a:latin typeface="Arial"/>
                  <a:cs typeface="Arial"/>
                </a:rPr>
                <a:t>在当前</a:t>
              </a:r>
              <a:r>
                <a:rPr lang="en-US" altLang="zh-CN" sz="1600" i="1"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P</a:t>
              </a:r>
              <a:r>
                <a:rPr lang="en-US" altLang="zh-CN" sz="1600" i="1" kern="0" baseline="-2500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A</a:t>
              </a:r>
              <a:r>
                <a:rPr lang="zh-CN" altLang="en-US" sz="1600"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n-US" altLang="zh-CN" sz="1600" i="1" kern="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P</a:t>
              </a:r>
              <a:r>
                <a:rPr lang="en-US" altLang="zh-CN" sz="1600" i="1" kern="0" baseline="-25000" dirty="0">
                  <a:solidFill>
                    <a:schemeClr val="tx1"/>
                  </a:solidFill>
                  <a:latin typeface="Times New Roman" panose="02020603050405020304" pitchFamily="18" charset="0"/>
                  <a:ea typeface="方正兰亭中黑_GBK" panose="02000000000000000000" pitchFamily="2" charset="-122"/>
                  <a:cs typeface="Times New Roman" panose="02020603050405020304" pitchFamily="18" charset="0"/>
                </a:rPr>
                <a:t>B </a:t>
              </a:r>
              <a:r>
                <a:rPr lang="zh-CN" altLang="en-US" sz="1600" spc="-5" dirty="0">
                  <a:latin typeface="Arial"/>
                  <a:cs typeface="Arial"/>
                </a:rPr>
                <a:t>下，估计头尾的数量：</a:t>
              </a:r>
              <a:endParaRPr lang="en-US" altLang="zh-CN" sz="1600" spc="-5" dirty="0">
                <a:latin typeface="Arial"/>
                <a:cs typeface="Arial"/>
              </a:endParaRPr>
            </a:p>
            <a:p>
              <a:pPr marL="323850" indent="-285750">
                <a:lnSpc>
                  <a:spcPct val="100000"/>
                </a:lnSpc>
                <a:spcBef>
                  <a:spcPts val="600"/>
                </a:spcBef>
                <a:buFont typeface="Arial" panose="020B0604020202020204" pitchFamily="34" charset="0"/>
                <a:buChar char="•"/>
              </a:pPr>
              <a:r>
                <a:rPr lang="en-US" altLang="zh-CN" sz="1600" spc="-5" dirty="0">
                  <a:latin typeface="Arial"/>
                  <a:cs typeface="Arial"/>
                </a:rPr>
                <a:t>“A”: </a:t>
              </a:r>
              <a:r>
                <a:rPr lang="en-US" altLang="zh-CN" sz="1600" i="1" spc="-5" dirty="0">
                  <a:latin typeface="Arial"/>
                  <a:cs typeface="Arial"/>
                </a:rPr>
                <a:t>H</a:t>
              </a:r>
              <a:r>
                <a:rPr lang="en-US" altLang="zh-CN" sz="1600" i="1" spc="80" dirty="0">
                  <a:latin typeface="Arial"/>
                  <a:cs typeface="Arial"/>
                </a:rPr>
                <a:t> </a:t>
              </a:r>
              <a:r>
                <a:rPr lang="en-US" altLang="zh-CN" sz="1600" dirty="0">
                  <a:latin typeface="Lucida Sans Unicode"/>
                  <a:cs typeface="Lucida Sans Unicode"/>
                </a:rPr>
                <a:t>=</a:t>
              </a:r>
              <a:r>
                <a:rPr lang="en-US" altLang="zh-CN" sz="1600" spc="-30" dirty="0">
                  <a:latin typeface="Lucida Sans Unicode"/>
                  <a:cs typeface="Lucida Sans Unicode"/>
                </a:rPr>
                <a:t> </a:t>
              </a:r>
              <a:r>
                <a:rPr lang="en-US" altLang="zh-CN" sz="1600" spc="-5" dirty="0">
                  <a:latin typeface="Arial"/>
                  <a:cs typeface="Arial"/>
                </a:rPr>
                <a:t>0</a:t>
              </a:r>
              <a:r>
                <a:rPr lang="en-US" altLang="zh-CN" sz="1600" i="1" spc="-5" dirty="0">
                  <a:latin typeface="Arial"/>
                  <a:cs typeface="Arial"/>
                </a:rPr>
                <a:t>.</a:t>
              </a:r>
              <a:r>
                <a:rPr lang="en-US" altLang="zh-CN" sz="1600" spc="-5" dirty="0">
                  <a:latin typeface="Arial"/>
                  <a:cs typeface="Arial"/>
                </a:rPr>
                <a:t>45</a:t>
              </a:r>
              <a:r>
                <a:rPr lang="en-US" altLang="zh-CN" sz="1600" spc="-45" dirty="0">
                  <a:latin typeface="Arial"/>
                  <a:cs typeface="Arial"/>
                </a:rPr>
                <a:t> </a:t>
              </a:r>
              <a:r>
                <a:rPr lang="en-US" altLang="zh-CN" sz="1600" spc="215" dirty="0">
                  <a:latin typeface="Cambria"/>
                  <a:cs typeface="Cambria"/>
                </a:rPr>
                <a:t>×</a:t>
              </a:r>
              <a:r>
                <a:rPr lang="en-US" altLang="zh-CN" sz="1600" spc="5" dirty="0">
                  <a:latin typeface="Cambria"/>
                  <a:cs typeface="Cambria"/>
                </a:rPr>
                <a:t> </a:t>
              </a:r>
              <a:r>
                <a:rPr lang="en-US" altLang="zh-CN" sz="1600" spc="-5" dirty="0">
                  <a:latin typeface="Arial"/>
                  <a:cs typeface="Arial"/>
                </a:rPr>
                <a:t>5</a:t>
              </a:r>
              <a:r>
                <a:rPr lang="en-US" altLang="zh-CN" sz="1600" dirty="0">
                  <a:latin typeface="Arial"/>
                  <a:cs typeface="Arial"/>
                </a:rPr>
                <a:t> </a:t>
              </a:r>
              <a:r>
                <a:rPr lang="en-US" altLang="zh-CN" sz="1600" i="1" spc="-5" dirty="0">
                  <a:latin typeface="Arial"/>
                  <a:cs typeface="Arial"/>
                </a:rPr>
                <a:t>heads</a:t>
              </a:r>
              <a:r>
                <a:rPr lang="en-US" altLang="zh-CN" sz="1600" i="1" spc="30" dirty="0">
                  <a:latin typeface="Arial"/>
                  <a:cs typeface="Arial"/>
                </a:rPr>
                <a:t> </a:t>
              </a:r>
              <a:r>
                <a:rPr lang="en-US" altLang="zh-CN" sz="1600" dirty="0">
                  <a:latin typeface="Lucida Sans Unicode"/>
                  <a:cs typeface="Lucida Sans Unicode"/>
                </a:rPr>
                <a:t>=</a:t>
              </a:r>
              <a:r>
                <a:rPr lang="en-US" altLang="zh-CN" sz="1600" spc="-25" dirty="0">
                  <a:latin typeface="Lucida Sans Unicode"/>
                  <a:cs typeface="Lucida Sans Unicode"/>
                </a:rPr>
                <a:t> </a:t>
              </a:r>
              <a:r>
                <a:rPr lang="en-US" altLang="zh-CN" sz="1600" dirty="0">
                  <a:latin typeface="Arial"/>
                  <a:cs typeface="Arial"/>
                </a:rPr>
                <a:t>2</a:t>
              </a:r>
              <a:r>
                <a:rPr lang="en-US" altLang="zh-CN" sz="1600" i="1" dirty="0">
                  <a:latin typeface="Arial"/>
                  <a:cs typeface="Arial"/>
                </a:rPr>
                <a:t>.</a:t>
              </a:r>
              <a:r>
                <a:rPr lang="en-US" altLang="zh-CN" sz="1600" dirty="0">
                  <a:latin typeface="Arial"/>
                  <a:cs typeface="Arial"/>
                </a:rPr>
                <a:t>2</a:t>
              </a:r>
              <a:r>
                <a:rPr lang="en-US" altLang="zh-CN" sz="1600" spc="-5" dirty="0">
                  <a:latin typeface="Arial"/>
                  <a:cs typeface="Arial"/>
                </a:rPr>
                <a:t> </a:t>
              </a:r>
              <a:r>
                <a:rPr lang="en-US" altLang="zh-CN" sz="1600" i="1" spc="-5" dirty="0">
                  <a:latin typeface="Arial"/>
                  <a:cs typeface="Arial"/>
                </a:rPr>
                <a:t>heads</a:t>
              </a:r>
              <a:r>
                <a:rPr lang="en-US" altLang="zh-CN" sz="1600" spc="-5" dirty="0">
                  <a:latin typeface="Lucida Sans Unicode"/>
                  <a:cs typeface="Lucida Sans Unicode"/>
                </a:rPr>
                <a:t>;</a:t>
              </a:r>
              <a:r>
                <a:rPr lang="en-US" altLang="zh-CN" sz="1600" spc="120" dirty="0">
                  <a:latin typeface="Lucida Sans Unicode"/>
                  <a:cs typeface="Lucida Sans Unicode"/>
                </a:rPr>
                <a:t> </a:t>
              </a:r>
              <a:r>
                <a:rPr lang="en-US" altLang="zh-CN" sz="1600" i="1" spc="-5" dirty="0">
                  <a:latin typeface="Arial"/>
                  <a:cs typeface="Arial"/>
                </a:rPr>
                <a:t>T</a:t>
              </a:r>
              <a:r>
                <a:rPr lang="en-US" altLang="zh-CN" sz="1600" i="1" spc="135" dirty="0">
                  <a:latin typeface="Arial"/>
                  <a:cs typeface="Arial"/>
                </a:rPr>
                <a:t> </a:t>
              </a:r>
              <a:r>
                <a:rPr lang="en-US" altLang="zh-CN" sz="1600" dirty="0">
                  <a:latin typeface="Lucida Sans Unicode"/>
                  <a:cs typeface="Lucida Sans Unicode"/>
                </a:rPr>
                <a:t>=</a:t>
              </a:r>
              <a:r>
                <a:rPr lang="en-US" altLang="zh-CN" sz="1600" spc="-30" dirty="0">
                  <a:latin typeface="Lucida Sans Unicode"/>
                  <a:cs typeface="Lucida Sans Unicode"/>
                </a:rPr>
                <a:t> </a:t>
              </a:r>
              <a:r>
                <a:rPr lang="en-US" altLang="zh-CN" sz="1600" spc="-5" dirty="0">
                  <a:latin typeface="Arial"/>
                  <a:cs typeface="Arial"/>
                </a:rPr>
                <a:t>0</a:t>
              </a:r>
              <a:r>
                <a:rPr lang="en-US" altLang="zh-CN" sz="1600" i="1" spc="-5" dirty="0">
                  <a:latin typeface="Arial"/>
                  <a:cs typeface="Arial"/>
                </a:rPr>
                <a:t>.</a:t>
              </a:r>
              <a:r>
                <a:rPr lang="en-US" altLang="zh-CN" sz="1600" spc="-5" dirty="0">
                  <a:latin typeface="Arial"/>
                  <a:cs typeface="Arial"/>
                </a:rPr>
                <a:t>45</a:t>
              </a:r>
              <a:r>
                <a:rPr lang="en-US" altLang="zh-CN" sz="1600" spc="-45" dirty="0">
                  <a:latin typeface="Arial"/>
                  <a:cs typeface="Arial"/>
                </a:rPr>
                <a:t> </a:t>
              </a:r>
              <a:r>
                <a:rPr lang="en-US" altLang="zh-CN" sz="1600" spc="215" dirty="0">
                  <a:latin typeface="Cambria"/>
                  <a:cs typeface="Cambria"/>
                </a:rPr>
                <a:t>×</a:t>
              </a:r>
              <a:r>
                <a:rPr lang="en-US" altLang="zh-CN" sz="1600" spc="5" dirty="0">
                  <a:latin typeface="Cambria"/>
                  <a:cs typeface="Cambria"/>
                </a:rPr>
                <a:t> </a:t>
              </a:r>
              <a:r>
                <a:rPr lang="en-US" altLang="zh-CN" sz="1600" spc="-5" dirty="0">
                  <a:latin typeface="Arial"/>
                  <a:cs typeface="Arial"/>
                </a:rPr>
                <a:t>5</a:t>
              </a:r>
              <a:r>
                <a:rPr lang="en-US" altLang="zh-CN" sz="1600" dirty="0">
                  <a:latin typeface="Arial"/>
                  <a:cs typeface="Arial"/>
                </a:rPr>
                <a:t> </a:t>
              </a:r>
              <a:r>
                <a:rPr lang="en-US" altLang="zh-CN" sz="1600" i="1" spc="-5" dirty="0">
                  <a:latin typeface="Arial"/>
                  <a:cs typeface="Arial"/>
                </a:rPr>
                <a:t>tails</a:t>
              </a:r>
              <a:r>
                <a:rPr lang="en-US" altLang="zh-CN" sz="1600" i="1" spc="30" dirty="0">
                  <a:latin typeface="Arial"/>
                  <a:cs typeface="Arial"/>
                </a:rPr>
                <a:t> </a:t>
              </a:r>
              <a:r>
                <a:rPr lang="en-US" altLang="zh-CN" sz="1600" dirty="0">
                  <a:latin typeface="Lucida Sans Unicode"/>
                  <a:cs typeface="Lucida Sans Unicode"/>
                </a:rPr>
                <a:t>=</a:t>
              </a:r>
              <a:r>
                <a:rPr lang="en-US" altLang="zh-CN" sz="1600" spc="-25" dirty="0">
                  <a:latin typeface="Lucida Sans Unicode"/>
                  <a:cs typeface="Lucida Sans Unicode"/>
                </a:rPr>
                <a:t> </a:t>
              </a:r>
              <a:r>
                <a:rPr lang="en-US" altLang="zh-CN" sz="1600" dirty="0">
                  <a:latin typeface="Arial"/>
                  <a:cs typeface="Arial"/>
                </a:rPr>
                <a:t>2</a:t>
              </a:r>
              <a:r>
                <a:rPr lang="en-US" altLang="zh-CN" sz="1600" i="1" dirty="0">
                  <a:latin typeface="Arial"/>
                  <a:cs typeface="Arial"/>
                </a:rPr>
                <a:t>.</a:t>
              </a:r>
              <a:r>
                <a:rPr lang="en-US" altLang="zh-CN" sz="1600" dirty="0">
                  <a:latin typeface="Arial"/>
                  <a:cs typeface="Arial"/>
                </a:rPr>
                <a:t>2</a:t>
              </a:r>
              <a:r>
                <a:rPr lang="en-US" altLang="zh-CN" sz="1600" spc="-5" dirty="0">
                  <a:latin typeface="Arial"/>
                  <a:cs typeface="Arial"/>
                </a:rPr>
                <a:t> </a:t>
              </a:r>
              <a:r>
                <a:rPr lang="en-US" altLang="zh-CN" sz="1600" i="1" spc="-5" dirty="0">
                  <a:latin typeface="Arial"/>
                  <a:cs typeface="Arial"/>
                </a:rPr>
                <a:t>tails</a:t>
              </a:r>
              <a:endParaRPr lang="en-US" altLang="zh-CN" sz="1600" i="1" dirty="0">
                <a:latin typeface="Arial"/>
                <a:cs typeface="Arial"/>
              </a:endParaRPr>
            </a:p>
            <a:p>
              <a:pPr marL="323850" indent="-285750">
                <a:lnSpc>
                  <a:spcPct val="100000"/>
                </a:lnSpc>
                <a:spcBef>
                  <a:spcPts val="600"/>
                </a:spcBef>
                <a:buFont typeface="Arial" panose="020B0604020202020204" pitchFamily="34" charset="0"/>
                <a:buChar char="•"/>
              </a:pPr>
              <a:r>
                <a:rPr lang="en-US" altLang="zh-CN" sz="1600" spc="-5" dirty="0">
                  <a:latin typeface="Arial"/>
                  <a:cs typeface="Arial"/>
                </a:rPr>
                <a:t>“B”: </a:t>
              </a:r>
              <a:r>
                <a:rPr lang="en-US" altLang="zh-CN" sz="1600" i="1" spc="-5" dirty="0">
                  <a:latin typeface="Arial"/>
                  <a:cs typeface="Arial"/>
                </a:rPr>
                <a:t>H</a:t>
              </a:r>
              <a:r>
                <a:rPr lang="en-US" altLang="zh-CN" sz="1600" i="1" spc="80" dirty="0">
                  <a:latin typeface="Arial"/>
                  <a:cs typeface="Arial"/>
                </a:rPr>
                <a:t> </a:t>
              </a:r>
              <a:r>
                <a:rPr lang="en-US" altLang="zh-CN" sz="1600" dirty="0">
                  <a:latin typeface="Lucida Sans Unicode"/>
                  <a:cs typeface="Lucida Sans Unicode"/>
                </a:rPr>
                <a:t>=</a:t>
              </a:r>
              <a:r>
                <a:rPr lang="en-US" altLang="zh-CN" sz="1600" spc="-30" dirty="0">
                  <a:latin typeface="Lucida Sans Unicode"/>
                  <a:cs typeface="Lucida Sans Unicode"/>
                </a:rPr>
                <a:t> </a:t>
              </a:r>
              <a:r>
                <a:rPr lang="en-US" altLang="zh-CN" sz="1600" spc="-5" dirty="0">
                  <a:latin typeface="Arial"/>
                  <a:cs typeface="Arial"/>
                </a:rPr>
                <a:t>0</a:t>
              </a:r>
              <a:r>
                <a:rPr lang="en-US" altLang="zh-CN" sz="1600" i="1" spc="-5" dirty="0">
                  <a:latin typeface="Arial"/>
                  <a:cs typeface="Arial"/>
                </a:rPr>
                <a:t>.</a:t>
              </a:r>
              <a:r>
                <a:rPr lang="en-US" altLang="zh-CN" sz="1600" spc="-5" dirty="0">
                  <a:latin typeface="Arial"/>
                  <a:cs typeface="Arial"/>
                </a:rPr>
                <a:t>55</a:t>
              </a:r>
              <a:r>
                <a:rPr lang="en-US" altLang="zh-CN" sz="1600" spc="-45" dirty="0">
                  <a:latin typeface="Arial"/>
                  <a:cs typeface="Arial"/>
                </a:rPr>
                <a:t> </a:t>
              </a:r>
              <a:r>
                <a:rPr lang="en-US" altLang="zh-CN" sz="1600" spc="215" dirty="0">
                  <a:latin typeface="Cambria"/>
                  <a:cs typeface="Cambria"/>
                </a:rPr>
                <a:t>×</a:t>
              </a:r>
              <a:r>
                <a:rPr lang="en-US" altLang="zh-CN" sz="1600" spc="5" dirty="0">
                  <a:latin typeface="Cambria"/>
                  <a:cs typeface="Cambria"/>
                </a:rPr>
                <a:t> </a:t>
              </a:r>
              <a:r>
                <a:rPr lang="en-US" altLang="zh-CN" sz="1600" spc="-5" dirty="0">
                  <a:latin typeface="Arial"/>
                  <a:cs typeface="Arial"/>
                </a:rPr>
                <a:t>5</a:t>
              </a:r>
              <a:r>
                <a:rPr lang="en-US" altLang="zh-CN" sz="1600" dirty="0">
                  <a:latin typeface="Arial"/>
                  <a:cs typeface="Arial"/>
                </a:rPr>
                <a:t> </a:t>
              </a:r>
              <a:r>
                <a:rPr lang="en-US" altLang="zh-CN" sz="1600" i="1" spc="-5" dirty="0">
                  <a:latin typeface="Arial"/>
                  <a:cs typeface="Arial"/>
                </a:rPr>
                <a:t>heads</a:t>
              </a:r>
              <a:r>
                <a:rPr lang="en-US" altLang="zh-CN" sz="1600" i="1" spc="30" dirty="0">
                  <a:latin typeface="Arial"/>
                  <a:cs typeface="Arial"/>
                </a:rPr>
                <a:t> </a:t>
              </a:r>
              <a:r>
                <a:rPr lang="en-US" altLang="zh-CN" sz="1600" dirty="0">
                  <a:latin typeface="Lucida Sans Unicode"/>
                  <a:cs typeface="Lucida Sans Unicode"/>
                </a:rPr>
                <a:t>=</a:t>
              </a:r>
              <a:r>
                <a:rPr lang="en-US" altLang="zh-CN" sz="1600" spc="-25" dirty="0">
                  <a:latin typeface="Lucida Sans Unicode"/>
                  <a:cs typeface="Lucida Sans Unicode"/>
                </a:rPr>
                <a:t> </a:t>
              </a:r>
              <a:r>
                <a:rPr lang="en-US" altLang="zh-CN" sz="1600" dirty="0">
                  <a:latin typeface="Arial"/>
                  <a:cs typeface="Arial"/>
                </a:rPr>
                <a:t>2</a:t>
              </a:r>
              <a:r>
                <a:rPr lang="en-US" altLang="zh-CN" sz="1600" i="1" dirty="0">
                  <a:latin typeface="Arial"/>
                  <a:cs typeface="Arial"/>
                </a:rPr>
                <a:t>.</a:t>
              </a:r>
              <a:r>
                <a:rPr lang="en-US" altLang="zh-CN" sz="1600" dirty="0">
                  <a:latin typeface="Arial"/>
                  <a:cs typeface="Arial"/>
                </a:rPr>
                <a:t>8</a:t>
              </a:r>
              <a:r>
                <a:rPr lang="en-US" altLang="zh-CN" sz="1600" spc="-5" dirty="0">
                  <a:latin typeface="Arial"/>
                  <a:cs typeface="Arial"/>
                </a:rPr>
                <a:t> </a:t>
              </a:r>
              <a:r>
                <a:rPr lang="en-US" altLang="zh-CN" sz="1600" i="1" spc="-5" dirty="0">
                  <a:latin typeface="Arial"/>
                  <a:cs typeface="Arial"/>
                </a:rPr>
                <a:t>heads</a:t>
              </a:r>
              <a:r>
                <a:rPr lang="en-US" altLang="zh-CN" sz="1600" spc="-5" dirty="0">
                  <a:latin typeface="Lucida Sans Unicode"/>
                  <a:cs typeface="Lucida Sans Unicode"/>
                </a:rPr>
                <a:t>;</a:t>
              </a:r>
              <a:r>
                <a:rPr lang="en-US" altLang="zh-CN" sz="1600" spc="120" dirty="0">
                  <a:latin typeface="Lucida Sans Unicode"/>
                  <a:cs typeface="Lucida Sans Unicode"/>
                </a:rPr>
                <a:t> </a:t>
              </a:r>
              <a:r>
                <a:rPr lang="en-US" altLang="zh-CN" sz="1600" i="1" spc="-5" dirty="0">
                  <a:latin typeface="Arial"/>
                  <a:cs typeface="Arial"/>
                </a:rPr>
                <a:t>T</a:t>
              </a:r>
              <a:r>
                <a:rPr lang="en-US" altLang="zh-CN" sz="1600" i="1" spc="135" dirty="0">
                  <a:latin typeface="Arial"/>
                  <a:cs typeface="Arial"/>
                </a:rPr>
                <a:t> </a:t>
              </a:r>
              <a:r>
                <a:rPr lang="en-US" altLang="zh-CN" sz="1600" dirty="0">
                  <a:latin typeface="Lucida Sans Unicode"/>
                  <a:cs typeface="Lucida Sans Unicode"/>
                </a:rPr>
                <a:t>=</a:t>
              </a:r>
              <a:r>
                <a:rPr lang="en-US" altLang="zh-CN" sz="1600" spc="-30" dirty="0">
                  <a:latin typeface="Lucida Sans Unicode"/>
                  <a:cs typeface="Lucida Sans Unicode"/>
                </a:rPr>
                <a:t> </a:t>
              </a:r>
              <a:r>
                <a:rPr lang="en-US" altLang="zh-CN" sz="1600" spc="-5" dirty="0">
                  <a:latin typeface="Arial"/>
                  <a:cs typeface="Arial"/>
                </a:rPr>
                <a:t>0</a:t>
              </a:r>
              <a:r>
                <a:rPr lang="en-US" altLang="zh-CN" sz="1600" i="1" spc="-5" dirty="0">
                  <a:latin typeface="Arial"/>
                  <a:cs typeface="Arial"/>
                </a:rPr>
                <a:t>.</a:t>
              </a:r>
              <a:r>
                <a:rPr lang="en-US" altLang="zh-CN" sz="1600" spc="-5" dirty="0">
                  <a:latin typeface="Arial"/>
                  <a:cs typeface="Arial"/>
                </a:rPr>
                <a:t>55</a:t>
              </a:r>
              <a:r>
                <a:rPr lang="en-US" altLang="zh-CN" sz="1600" spc="-45" dirty="0">
                  <a:latin typeface="Arial"/>
                  <a:cs typeface="Arial"/>
                </a:rPr>
                <a:t> </a:t>
              </a:r>
              <a:r>
                <a:rPr lang="en-US" altLang="zh-CN" sz="1600" spc="215" dirty="0">
                  <a:latin typeface="Cambria"/>
                  <a:cs typeface="Cambria"/>
                </a:rPr>
                <a:t>×</a:t>
              </a:r>
              <a:r>
                <a:rPr lang="en-US" altLang="zh-CN" sz="1600" spc="5" dirty="0">
                  <a:latin typeface="Cambria"/>
                  <a:cs typeface="Cambria"/>
                </a:rPr>
                <a:t> </a:t>
              </a:r>
              <a:r>
                <a:rPr lang="en-US" altLang="zh-CN" sz="1600" spc="-5" dirty="0">
                  <a:latin typeface="Arial"/>
                  <a:cs typeface="Arial"/>
                </a:rPr>
                <a:t>5</a:t>
              </a:r>
              <a:r>
                <a:rPr lang="en-US" altLang="zh-CN" sz="1600" dirty="0">
                  <a:latin typeface="Arial"/>
                  <a:cs typeface="Arial"/>
                </a:rPr>
                <a:t> </a:t>
              </a:r>
              <a:r>
                <a:rPr lang="en-US" altLang="zh-CN" sz="1600" i="1" spc="-5" dirty="0">
                  <a:latin typeface="Arial"/>
                  <a:cs typeface="Arial"/>
                </a:rPr>
                <a:t>tails</a:t>
              </a:r>
              <a:r>
                <a:rPr lang="en-US" altLang="zh-CN" sz="1600" i="1" spc="30" dirty="0">
                  <a:latin typeface="Arial"/>
                  <a:cs typeface="Arial"/>
                </a:rPr>
                <a:t> </a:t>
              </a:r>
              <a:r>
                <a:rPr lang="en-US" altLang="zh-CN" sz="1600" dirty="0">
                  <a:latin typeface="Lucida Sans Unicode"/>
                  <a:cs typeface="Lucida Sans Unicode"/>
                </a:rPr>
                <a:t>=</a:t>
              </a:r>
              <a:r>
                <a:rPr lang="en-US" altLang="zh-CN" sz="1600" spc="-25" dirty="0">
                  <a:latin typeface="Lucida Sans Unicode"/>
                  <a:cs typeface="Lucida Sans Unicode"/>
                </a:rPr>
                <a:t> </a:t>
              </a:r>
              <a:r>
                <a:rPr lang="en-US" altLang="zh-CN" sz="1600" dirty="0">
                  <a:latin typeface="Arial"/>
                  <a:cs typeface="Arial"/>
                </a:rPr>
                <a:t>2</a:t>
              </a:r>
              <a:r>
                <a:rPr lang="en-US" altLang="zh-CN" sz="1600" i="1" dirty="0">
                  <a:latin typeface="Arial"/>
                  <a:cs typeface="Arial"/>
                </a:rPr>
                <a:t>.</a:t>
              </a:r>
              <a:r>
                <a:rPr lang="en-US" altLang="zh-CN" sz="1600" dirty="0">
                  <a:latin typeface="Arial"/>
                  <a:cs typeface="Arial"/>
                </a:rPr>
                <a:t>8</a:t>
              </a:r>
              <a:r>
                <a:rPr lang="en-US" altLang="zh-CN" sz="1600" spc="-5" dirty="0">
                  <a:latin typeface="Arial"/>
                  <a:cs typeface="Arial"/>
                </a:rPr>
                <a:t> </a:t>
              </a:r>
              <a:r>
                <a:rPr lang="en-US" altLang="zh-CN" sz="1600" i="1" spc="-5" dirty="0">
                  <a:latin typeface="Arial"/>
                  <a:cs typeface="Arial"/>
                </a:rPr>
                <a:t>tails</a:t>
              </a:r>
              <a:endParaRPr kumimoji="0" lang="zh-CN" altLang="en-US" sz="1800" b="1" i="0" u="none" strike="noStrike" cap="none" normalizeH="0" baseline="0" dirty="0">
                <a:ln>
                  <a:noFill/>
                </a:ln>
                <a:solidFill>
                  <a:schemeClr val="bg1"/>
                </a:solidFill>
                <a:effectLst/>
                <a:latin typeface="方正兰亭中黑_GBK" panose="02000000000000000000" pitchFamily="2" charset="-122"/>
                <a:ea typeface="宋体" pitchFamily="2" charset="-122"/>
              </a:endParaRPr>
            </a:p>
          </p:txBody>
        </p:sp>
        <p:sp>
          <p:nvSpPr>
            <p:cNvPr id="13" name="任意多边形 12"/>
            <p:cNvSpPr/>
            <p:nvPr/>
          </p:nvSpPr>
          <p:spPr bwMode="auto">
            <a:xfrm>
              <a:off x="4251795" y="2416524"/>
              <a:ext cx="1892808" cy="877322"/>
            </a:xfrm>
            <a:custGeom>
              <a:avLst/>
              <a:gdLst>
                <a:gd name="connsiteX0" fmla="*/ 3511296 w 3511296"/>
                <a:gd name="connsiteY0" fmla="*/ 6636 h 921036"/>
                <a:gd name="connsiteX1" fmla="*/ 1380744 w 3511296"/>
                <a:gd name="connsiteY1" fmla="*/ 134652 h 921036"/>
                <a:gd name="connsiteX2" fmla="*/ 0 w 3511296"/>
                <a:gd name="connsiteY2" fmla="*/ 921036 h 921036"/>
                <a:gd name="connsiteX3" fmla="*/ 0 w 3511296"/>
                <a:gd name="connsiteY3" fmla="*/ 921036 h 921036"/>
              </a:gdLst>
              <a:ahLst/>
              <a:cxnLst>
                <a:cxn ang="0">
                  <a:pos x="connsiteX0" y="connsiteY0"/>
                </a:cxn>
                <a:cxn ang="0">
                  <a:pos x="connsiteX1" y="connsiteY1"/>
                </a:cxn>
                <a:cxn ang="0">
                  <a:pos x="connsiteX2" y="connsiteY2"/>
                </a:cxn>
                <a:cxn ang="0">
                  <a:pos x="connsiteX3" y="connsiteY3"/>
                </a:cxn>
              </a:cxnLst>
              <a:rect l="l" t="t" r="r" b="b"/>
              <a:pathLst>
                <a:path w="3511296" h="921036">
                  <a:moveTo>
                    <a:pt x="3511296" y="6636"/>
                  </a:moveTo>
                  <a:cubicBezTo>
                    <a:pt x="2738628" y="-5556"/>
                    <a:pt x="1965960" y="-17748"/>
                    <a:pt x="1380744" y="134652"/>
                  </a:cubicBezTo>
                  <a:cubicBezTo>
                    <a:pt x="795528" y="287052"/>
                    <a:pt x="0" y="921036"/>
                    <a:pt x="0" y="921036"/>
                  </a:cubicBezTo>
                  <a:lnTo>
                    <a:pt x="0" y="921036"/>
                  </a:lnTo>
                </a:path>
              </a:pathLst>
            </a:custGeom>
            <a:ln w="34925">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i="0" u="none" strike="noStrike" normalizeH="0" baseline="0" dirty="0">
                <a:ln w="0"/>
                <a:solidFill>
                  <a:schemeClr val="accent1"/>
                </a:solidFill>
                <a:effectLst>
                  <a:outerShdw blurRad="38100" dist="25400" dir="5400000" algn="ctr" rotWithShape="0">
                    <a:srgbClr val="6E747A">
                      <a:alpha val="43000"/>
                    </a:srgbClr>
                  </a:outerShdw>
                </a:effectLst>
                <a:latin typeface="方正兰亭中黑_GBK" panose="02000000000000000000" pitchFamily="2" charset="-122"/>
                <a:ea typeface="宋体" pitchFamily="2" charset="-122"/>
              </a:endParaRPr>
            </a:p>
          </p:txBody>
        </p:sp>
        <p:sp>
          <p:nvSpPr>
            <p:cNvPr id="14" name="矩形 13"/>
            <p:cNvSpPr/>
            <p:nvPr/>
          </p:nvSpPr>
          <p:spPr bwMode="auto">
            <a:xfrm>
              <a:off x="3602654" y="3293846"/>
              <a:ext cx="1892808" cy="352107"/>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a:ln>
                  <a:noFill/>
                </a:ln>
                <a:solidFill>
                  <a:schemeClr val="bg1"/>
                </a:solidFill>
                <a:effectLst/>
                <a:latin typeface="方正兰亭中黑_GBK" panose="02000000000000000000" pitchFamily="2" charset="-122"/>
                <a:ea typeface="宋体" pitchFamily="2" charset="-122"/>
              </a:endParaRPr>
            </a:p>
          </p:txBody>
        </p:sp>
      </p:grpSp>
    </p:spTree>
    <p:extLst>
      <p:ext uri="{BB962C8B-B14F-4D97-AF65-F5344CB8AC3E}">
        <p14:creationId xmlns:p14="http://schemas.microsoft.com/office/powerpoint/2010/main" val="7420579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抛硬币例子（数学公式）</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75414" y="1420036"/>
            <a:ext cx="9068586" cy="5067739"/>
          </a:xfrm>
          <a:prstGeom prst="rect">
            <a:avLst/>
          </a:prstGeom>
        </p:spPr>
      </p:pic>
      <p:sp>
        <p:nvSpPr>
          <p:cNvPr id="7" name="文本框 6"/>
          <p:cNvSpPr txBox="1"/>
          <p:nvPr/>
        </p:nvSpPr>
        <p:spPr>
          <a:xfrm>
            <a:off x="276954" y="6333886"/>
            <a:ext cx="32461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Stefanos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a:t>
            </a: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Zafeiriou’s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PPT</a:t>
            </a:r>
            <a:endParaRPr kumimoji="0" lang="zh-CN" altLang="en-US" sz="1400" b="0" i="0" u="none" strike="noStrike" kern="1200" cap="none" spc="0" normalizeH="0" baseline="0" noProof="0" dirty="0">
              <a:ln>
                <a:noFill/>
              </a:ln>
              <a:solidFill>
                <a:srgbClr val="0000FF"/>
              </a:solidFill>
              <a:effectLst/>
              <a:uLnTx/>
              <a:uFillTx/>
              <a:latin typeface="Tahoma"/>
              <a:ea typeface="黑体"/>
              <a:cs typeface="+mn-cs"/>
            </a:endParaRPr>
          </a:p>
        </p:txBody>
      </p:sp>
    </p:spTree>
    <p:extLst>
      <p:ext uri="{BB962C8B-B14F-4D97-AF65-F5344CB8AC3E}">
        <p14:creationId xmlns:p14="http://schemas.microsoft.com/office/powerpoint/2010/main" val="303543629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抛硬币例子（数学公式）</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276954" y="6333886"/>
            <a:ext cx="32461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Stefanos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a:t>
            </a: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Zafeiriou’s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PPT</a:t>
            </a:r>
            <a:endParaRPr kumimoji="0" lang="zh-CN" altLang="en-US" sz="1400" b="0" i="0" u="none" strike="noStrike" kern="1200" cap="none" spc="0" normalizeH="0" baseline="0" noProof="0" dirty="0">
              <a:ln>
                <a:noFill/>
              </a:ln>
              <a:solidFill>
                <a:srgbClr val="0000FF"/>
              </a:solidFill>
              <a:effectLst/>
              <a:uLnTx/>
              <a:uFillTx/>
              <a:latin typeface="Tahoma"/>
              <a:ea typeface="黑体"/>
              <a:cs typeface="+mn-cs"/>
            </a:endParaRPr>
          </a:p>
        </p:txBody>
      </p:sp>
      <p:pic>
        <p:nvPicPr>
          <p:cNvPr id="6" name="图片 5"/>
          <p:cNvPicPr>
            <a:picLocks noChangeAspect="1"/>
          </p:cNvPicPr>
          <p:nvPr/>
        </p:nvPicPr>
        <p:blipFill>
          <a:blip r:embed="rId3"/>
          <a:stretch>
            <a:fillRect/>
          </a:stretch>
        </p:blipFill>
        <p:spPr>
          <a:xfrm>
            <a:off x="141349" y="1729557"/>
            <a:ext cx="8824725" cy="4221846"/>
          </a:xfrm>
          <a:prstGeom prst="rect">
            <a:avLst/>
          </a:prstGeom>
        </p:spPr>
      </p:pic>
      <p:cxnSp>
        <p:nvCxnSpPr>
          <p:cNvPr id="9" name="直接连接符 8"/>
          <p:cNvCxnSpPr/>
          <p:nvPr/>
        </p:nvCxnSpPr>
        <p:spPr bwMode="auto">
          <a:xfrm flipH="1" flipV="1">
            <a:off x="8028432" y="2295144"/>
            <a:ext cx="1033272" cy="18288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1" name="文本框 10"/>
          <p:cNvSpPr txBox="1"/>
          <p:nvPr/>
        </p:nvSpPr>
        <p:spPr>
          <a:xfrm>
            <a:off x="8104061" y="2515377"/>
            <a:ext cx="9576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a:ln>
                  <a:noFill/>
                </a:ln>
                <a:solidFill>
                  <a:srgbClr val="0000FF"/>
                </a:solidFill>
                <a:effectLst/>
                <a:uLnTx/>
                <a:uFillTx/>
                <a:latin typeface="Tahoma"/>
                <a:ea typeface="黑体"/>
                <a:cs typeface="+mn-cs"/>
              </a:rPr>
              <a:t>tail</a:t>
            </a:r>
            <a:endParaRPr kumimoji="0" lang="zh-CN" altLang="en-US" sz="2400" b="0" i="1" u="none" strike="noStrike" kern="1200" cap="none" spc="0" normalizeH="0" baseline="0" noProof="0" dirty="0">
              <a:ln>
                <a:noFill/>
              </a:ln>
              <a:solidFill>
                <a:srgbClr val="0000FF"/>
              </a:solidFill>
              <a:effectLst/>
              <a:uLnTx/>
              <a:uFillTx/>
              <a:latin typeface="Tahoma"/>
              <a:ea typeface="黑体"/>
              <a:cs typeface="+mn-cs"/>
            </a:endParaRPr>
          </a:p>
        </p:txBody>
      </p:sp>
    </p:spTree>
    <p:extLst>
      <p:ext uri="{BB962C8B-B14F-4D97-AF65-F5344CB8AC3E}">
        <p14:creationId xmlns:p14="http://schemas.microsoft.com/office/powerpoint/2010/main" val="8686699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抛硬币例子（数学公式）</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276954" y="6333886"/>
            <a:ext cx="32461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Stefanos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a:t>
            </a: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Zafeiriou’s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PPT</a:t>
            </a:r>
            <a:endParaRPr kumimoji="0" lang="zh-CN" altLang="en-US" sz="1400" b="0" i="0" u="none" strike="noStrike" kern="1200" cap="none" spc="0" normalizeH="0" baseline="0" noProof="0" dirty="0">
              <a:ln>
                <a:noFill/>
              </a:ln>
              <a:solidFill>
                <a:srgbClr val="0000FF"/>
              </a:solidFill>
              <a:effectLst/>
              <a:uLnTx/>
              <a:uFillTx/>
              <a:latin typeface="Tahoma"/>
              <a:ea typeface="黑体"/>
              <a:cs typeface="+mn-cs"/>
            </a:endParaRPr>
          </a:p>
        </p:txBody>
      </p:sp>
      <p:pic>
        <p:nvPicPr>
          <p:cNvPr id="2" name="图片 1"/>
          <p:cNvPicPr>
            <a:picLocks noChangeAspect="1"/>
          </p:cNvPicPr>
          <p:nvPr/>
        </p:nvPicPr>
        <p:blipFill rotWithShape="1">
          <a:blip r:embed="rId3"/>
          <a:srcRect b="61603"/>
          <a:stretch/>
        </p:blipFill>
        <p:spPr>
          <a:xfrm>
            <a:off x="276954" y="1395698"/>
            <a:ext cx="8382726" cy="1896142"/>
          </a:xfrm>
          <a:prstGeom prst="rect">
            <a:avLst/>
          </a:prstGeom>
        </p:spPr>
      </p:pic>
      <p:pic>
        <p:nvPicPr>
          <p:cNvPr id="12" name="图片 11"/>
          <p:cNvPicPr>
            <a:picLocks noChangeAspect="1"/>
          </p:cNvPicPr>
          <p:nvPr/>
        </p:nvPicPr>
        <p:blipFill rotWithShape="1">
          <a:blip r:embed="rId4"/>
          <a:srcRect t="44354"/>
          <a:stretch/>
        </p:blipFill>
        <p:spPr>
          <a:xfrm>
            <a:off x="276954" y="3447288"/>
            <a:ext cx="8794242" cy="2546812"/>
          </a:xfrm>
          <a:prstGeom prst="rect">
            <a:avLst/>
          </a:prstGeom>
        </p:spPr>
      </p:pic>
    </p:spTree>
    <p:extLst>
      <p:ext uri="{BB962C8B-B14F-4D97-AF65-F5344CB8AC3E}">
        <p14:creationId xmlns:p14="http://schemas.microsoft.com/office/powerpoint/2010/main" val="383857071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抛硬币例子（数学公式）</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276954" y="6333886"/>
            <a:ext cx="32461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Stefanos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a:t>
            </a: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Zafeiriou’s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PPT</a:t>
            </a:r>
            <a:endParaRPr kumimoji="0" lang="zh-CN" altLang="en-US" sz="1400" b="0" i="0" u="none" strike="noStrike" kern="1200" cap="none" spc="0" normalizeH="0" baseline="0" noProof="0" dirty="0">
              <a:ln>
                <a:noFill/>
              </a:ln>
              <a:solidFill>
                <a:srgbClr val="0000FF"/>
              </a:solidFill>
              <a:effectLst/>
              <a:uLnTx/>
              <a:uFillTx/>
              <a:latin typeface="Tahoma"/>
              <a:ea typeface="黑体"/>
              <a:cs typeface="+mn-cs"/>
            </a:endParaRPr>
          </a:p>
        </p:txBody>
      </p:sp>
      <p:pic>
        <p:nvPicPr>
          <p:cNvPr id="2" name="图片 1"/>
          <p:cNvPicPr>
            <a:picLocks noChangeAspect="1"/>
          </p:cNvPicPr>
          <p:nvPr/>
        </p:nvPicPr>
        <p:blipFill>
          <a:blip r:embed="rId3"/>
          <a:stretch>
            <a:fillRect/>
          </a:stretch>
        </p:blipFill>
        <p:spPr>
          <a:xfrm>
            <a:off x="60173" y="1580198"/>
            <a:ext cx="9083827" cy="4374259"/>
          </a:xfrm>
          <a:prstGeom prst="rect">
            <a:avLst/>
          </a:prstGeom>
        </p:spPr>
      </p:pic>
    </p:spTree>
    <p:extLst>
      <p:ext uri="{BB962C8B-B14F-4D97-AF65-F5344CB8AC3E}">
        <p14:creationId xmlns:p14="http://schemas.microsoft.com/office/powerpoint/2010/main" val="429319409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抛硬币例子（数学公式）</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276954" y="6333886"/>
            <a:ext cx="32461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Stefanos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a:t>
            </a: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Zafeiriou’s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PPT</a:t>
            </a:r>
            <a:endParaRPr kumimoji="0" lang="zh-CN" altLang="en-US" sz="1400" b="0" i="0" u="none" strike="noStrike" kern="1200" cap="none" spc="0" normalizeH="0" baseline="0" noProof="0" dirty="0">
              <a:ln>
                <a:noFill/>
              </a:ln>
              <a:solidFill>
                <a:srgbClr val="0000FF"/>
              </a:solidFill>
              <a:effectLst/>
              <a:uLnTx/>
              <a:uFillTx/>
              <a:latin typeface="Tahoma"/>
              <a:ea typeface="黑体"/>
              <a:cs typeface="+mn-cs"/>
            </a:endParaRPr>
          </a:p>
        </p:txBody>
      </p:sp>
      <p:pic>
        <p:nvPicPr>
          <p:cNvPr id="2" name="图片 1"/>
          <p:cNvPicPr>
            <a:picLocks noChangeAspect="1"/>
          </p:cNvPicPr>
          <p:nvPr/>
        </p:nvPicPr>
        <p:blipFill>
          <a:blip r:embed="rId3"/>
          <a:stretch>
            <a:fillRect/>
          </a:stretch>
        </p:blipFill>
        <p:spPr>
          <a:xfrm>
            <a:off x="197741" y="1912488"/>
            <a:ext cx="8748518" cy="3033023"/>
          </a:xfrm>
          <a:prstGeom prst="rect">
            <a:avLst/>
          </a:prstGeom>
        </p:spPr>
      </p:pic>
    </p:spTree>
    <p:extLst>
      <p:ext uri="{BB962C8B-B14F-4D97-AF65-F5344CB8AC3E}">
        <p14:creationId xmlns:p14="http://schemas.microsoft.com/office/powerpoint/2010/main" val="275052878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抛硬币例子（数学公式）</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276954" y="6333886"/>
            <a:ext cx="32461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Stefanos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a:t>
            </a: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Zafeiriou’s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PPT</a:t>
            </a:r>
            <a:endParaRPr kumimoji="0" lang="zh-CN" altLang="en-US" sz="1400" b="0" i="0" u="none" strike="noStrike" kern="1200" cap="none" spc="0" normalizeH="0" baseline="0" noProof="0" dirty="0">
              <a:ln>
                <a:noFill/>
              </a:ln>
              <a:solidFill>
                <a:srgbClr val="0000FF"/>
              </a:solidFill>
              <a:effectLst/>
              <a:uLnTx/>
              <a:uFillTx/>
              <a:latin typeface="Tahoma"/>
              <a:ea typeface="黑体"/>
              <a:cs typeface="+mn-cs"/>
            </a:endParaRPr>
          </a:p>
        </p:txBody>
      </p:sp>
      <p:pic>
        <p:nvPicPr>
          <p:cNvPr id="3" name="图片 2"/>
          <p:cNvPicPr>
            <a:picLocks noChangeAspect="1"/>
          </p:cNvPicPr>
          <p:nvPr/>
        </p:nvPicPr>
        <p:blipFill>
          <a:blip r:embed="rId3"/>
          <a:stretch>
            <a:fillRect/>
          </a:stretch>
        </p:blipFill>
        <p:spPr>
          <a:xfrm>
            <a:off x="243069" y="1645730"/>
            <a:ext cx="8900931" cy="4389500"/>
          </a:xfrm>
          <a:prstGeom prst="rect">
            <a:avLst/>
          </a:prstGeom>
        </p:spPr>
      </p:pic>
    </p:spTree>
    <p:extLst>
      <p:ext uri="{BB962C8B-B14F-4D97-AF65-F5344CB8AC3E}">
        <p14:creationId xmlns:p14="http://schemas.microsoft.com/office/powerpoint/2010/main" val="66419013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 </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抛硬币例子（数学公式）</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276954" y="6333886"/>
            <a:ext cx="32461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Stefanos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a:t>
            </a:r>
            <a:r>
              <a:rPr kumimoji="0" lang="en-US" altLang="zh-CN" sz="1400" b="0" i="0" u="none" strike="noStrike" kern="1200" cap="none" spc="0" normalizeH="0" baseline="0" noProof="0" dirty="0" err="1">
                <a:ln>
                  <a:noFill/>
                </a:ln>
                <a:solidFill>
                  <a:srgbClr val="0000FF"/>
                </a:solidFill>
                <a:effectLst/>
                <a:uLnTx/>
                <a:uFillTx/>
                <a:latin typeface="Tahoma"/>
                <a:ea typeface="黑体"/>
                <a:cs typeface="+mn-cs"/>
              </a:rPr>
              <a:t>Zafeiriou’s</a:t>
            </a:r>
            <a:r>
              <a:rPr kumimoji="0" lang="en-US" altLang="zh-CN" sz="1400" b="0" i="0" u="none" strike="noStrike" kern="1200" cap="none" spc="0" normalizeH="0" baseline="0" noProof="0" dirty="0">
                <a:ln>
                  <a:noFill/>
                </a:ln>
                <a:solidFill>
                  <a:srgbClr val="0000FF"/>
                </a:solidFill>
                <a:effectLst/>
                <a:uLnTx/>
                <a:uFillTx/>
                <a:latin typeface="Tahoma"/>
                <a:ea typeface="黑体"/>
                <a:cs typeface="+mn-cs"/>
              </a:rPr>
              <a:t> PPT</a:t>
            </a:r>
            <a:endParaRPr kumimoji="0" lang="zh-CN" altLang="en-US" sz="1400" b="0" i="0" u="none" strike="noStrike" kern="1200" cap="none" spc="0" normalizeH="0" baseline="0" noProof="0" dirty="0">
              <a:ln>
                <a:noFill/>
              </a:ln>
              <a:solidFill>
                <a:srgbClr val="0000FF"/>
              </a:solidFill>
              <a:effectLst/>
              <a:uLnTx/>
              <a:uFillTx/>
              <a:latin typeface="Tahoma"/>
              <a:ea typeface="黑体"/>
              <a:cs typeface="+mn-cs"/>
            </a:endParaRPr>
          </a:p>
        </p:txBody>
      </p:sp>
      <p:pic>
        <p:nvPicPr>
          <p:cNvPr id="3" name="图片 2"/>
          <p:cNvPicPr>
            <a:picLocks noChangeAspect="1"/>
          </p:cNvPicPr>
          <p:nvPr/>
        </p:nvPicPr>
        <p:blipFill>
          <a:blip r:embed="rId3"/>
          <a:stretch>
            <a:fillRect/>
          </a:stretch>
        </p:blipFill>
        <p:spPr>
          <a:xfrm>
            <a:off x="158874" y="1574853"/>
            <a:ext cx="8862828" cy="4640982"/>
          </a:xfrm>
          <a:prstGeom prst="rect">
            <a:avLst/>
          </a:prstGeom>
        </p:spPr>
      </p:pic>
    </p:spTree>
    <p:extLst>
      <p:ext uri="{BB962C8B-B14F-4D97-AF65-F5344CB8AC3E}">
        <p14:creationId xmlns:p14="http://schemas.microsoft.com/office/powerpoint/2010/main" val="267916606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Jupyter Notebook">
            <a:hlinkClick r:id="rId3" tooltip="dashboar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740" y="2544147"/>
            <a:ext cx="1981200" cy="5334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55875" y="3649436"/>
            <a:ext cx="4232249" cy="615553"/>
          </a:xfrm>
          <a:prstGeom prst="rect">
            <a:avLst/>
          </a:prstGeom>
        </p:spPr>
        <p:txBody>
          <a:bodyPr wrap="none">
            <a:spAutoFit/>
          </a:bodyPr>
          <a:lstStyle/>
          <a:p>
            <a:pPr algn="ct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从掷硬币中估计偏差</a:t>
            </a:r>
          </a:p>
        </p:txBody>
      </p:sp>
      <p:sp>
        <p:nvSpPr>
          <p:cNvPr id="5" name="矩形 4">
            <a:extLst>
              <a:ext uri="{FF2B5EF4-FFF2-40B4-BE49-F238E27FC236}">
                <a16:creationId xmlns:a16="http://schemas.microsoft.com/office/drawing/2014/main" id="{76DECE91-30BB-4889-B611-1FCF6A7D3310}"/>
              </a:ext>
            </a:extLst>
          </p:cNvPr>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294453322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363421"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主要任务 </a:t>
            </a:r>
            <a:r>
              <a:rPr kumimoji="0" lang="en-US" altLang="zh-CN" sz="3600" b="0" i="0" u="none" strike="noStrike" kern="1200" cap="none" spc="0" normalizeH="0" baseline="0" noProof="0" dirty="0">
                <a:ln>
                  <a:noFill/>
                </a:ln>
                <a:solidFill>
                  <a:srgbClr val="31589C"/>
                </a:solidFill>
                <a:effectLst/>
                <a:uLnTx/>
                <a:uFillTx/>
                <a:latin typeface="黑体" panose="02010609060101010101" pitchFamily="49" charset="-122"/>
                <a:ea typeface="黑体" panose="02010609060101010101" pitchFamily="49" charset="-122"/>
                <a:cs typeface="+mn-cs"/>
              </a:rPr>
              <a:t>- </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语义</a:t>
            </a:r>
          </a:p>
        </p:txBody>
      </p:sp>
      <p:sp>
        <p:nvSpPr>
          <p:cNvPr id="6" name="内容占位符 2"/>
          <p:cNvSpPr txBox="1">
            <a:spLocks/>
          </p:cNvSpPr>
          <p:nvPr/>
        </p:nvSpPr>
        <p:spPr bwMode="auto">
          <a:xfrm>
            <a:off x="649588" y="1025471"/>
            <a:ext cx="7690407"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50000"/>
              </a:lnSpc>
              <a:spcBef>
                <a:spcPts val="0"/>
              </a:spcBef>
              <a:spcAft>
                <a:spcPct val="0"/>
              </a:spcAft>
              <a:buClrTx/>
              <a:buSzTx/>
              <a:buFont typeface="+mj-lt"/>
              <a:buAutoNum type="arabicPeriod"/>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机器翻译（</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Machine translation</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50000"/>
              </a:lnSpc>
              <a:spcBef>
                <a:spcPts val="0"/>
              </a:spcBef>
              <a:spcAft>
                <a:spcPct val="0"/>
              </a:spcAft>
              <a:buClrTx/>
              <a:buSzTx/>
              <a:buFont typeface="+mj-lt"/>
              <a:buAutoNum type="arabicPeriod"/>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命名实体识别（</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Named entity recognition</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50000"/>
              </a:lnSpc>
              <a:spcBef>
                <a:spcPts val="0"/>
              </a:spcBef>
              <a:spcAft>
                <a:spcPct val="0"/>
              </a:spcAft>
              <a:buClrTx/>
              <a:buSzTx/>
              <a:buFont typeface="+mj-lt"/>
              <a:buAutoNum type="arabicPeriod"/>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文本分类（</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Text classification</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50000"/>
              </a:lnSpc>
              <a:spcBef>
                <a:spcPts val="0"/>
              </a:spcBef>
              <a:spcAft>
                <a:spcPct val="0"/>
              </a:spcAft>
              <a:buClrTx/>
              <a:buSzTx/>
              <a:buFont typeface="+mj-lt"/>
              <a:buAutoNum type="arabicPeriod"/>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问答（</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Question answering</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50000"/>
              </a:lnSpc>
              <a:spcBef>
                <a:spcPts val="0"/>
              </a:spcBef>
              <a:spcAft>
                <a:spcPct val="0"/>
              </a:spcAft>
              <a:buClrTx/>
              <a:buSzTx/>
              <a:buFont typeface="+mj-lt"/>
              <a:buAutoNum type="arabicPeriod"/>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关系抽取（</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Relationship extraction</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50000"/>
              </a:lnSpc>
              <a:spcBef>
                <a:spcPts val="0"/>
              </a:spcBef>
              <a:spcAft>
                <a:spcPct val="0"/>
              </a:spcAft>
              <a:buClrTx/>
              <a:buSzTx/>
              <a:buFont typeface="+mj-lt"/>
              <a:buAutoNum type="arabicPeriod"/>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情感分析（</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Sentiment analysis</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50000"/>
              </a:lnSpc>
              <a:spcBef>
                <a:spcPts val="0"/>
              </a:spcBef>
              <a:spcAft>
                <a:spcPct val="0"/>
              </a:spcAft>
              <a:buClrTx/>
              <a:buSzTx/>
              <a:buFont typeface="+mj-lt"/>
              <a:buAutoNum type="arabicPeriod"/>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主题分割（</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Topic segmentation </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469900" marR="0" lvl="0" indent="-469900" algn="l" defTabSz="914400" rtl="0" eaLnBrk="1" fontAlgn="base" latinLnBrk="0" hangingPunct="1">
              <a:lnSpc>
                <a:spcPct val="150000"/>
              </a:lnSpc>
              <a:spcBef>
                <a:spcPts val="0"/>
              </a:spcBef>
              <a:spcAft>
                <a:spcPct val="0"/>
              </a:spcAft>
              <a:buClrTx/>
              <a:buSzTx/>
              <a:buFont typeface="+mj-lt"/>
              <a:buAutoNum type="arabicPeriod"/>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词义消歧（</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Word sense disambiguation</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50000"/>
              </a:lnSpc>
              <a:spcBef>
                <a:spcPts val="0"/>
              </a:spcBef>
              <a:spcAft>
                <a:spcPct val="0"/>
              </a:spcAft>
              <a:buClrTx/>
              <a:buSzTx/>
              <a:buFont typeface="+mj-lt"/>
              <a:buAutoNum type="arabicPeriod"/>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自动文摘（</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Automatic summarization</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50000"/>
              </a:lnSpc>
              <a:spcBef>
                <a:spcPts val="0"/>
              </a:spcBef>
              <a:spcAft>
                <a:spcPct val="0"/>
              </a:spcAft>
              <a:buClrTx/>
              <a:buSzTx/>
              <a:buFont typeface="+mj-lt"/>
              <a:buAutoNum type="arabicPeriod"/>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共指消解</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2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Coreference</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resolution</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6024282" y="5835877"/>
            <a:ext cx="2931459"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https://en.wikipedia.org/wiki/Natural-language_processing</a:t>
            </a:r>
          </a:p>
        </p:txBody>
      </p:sp>
    </p:spTree>
    <p:extLst>
      <p:ext uri="{BB962C8B-B14F-4D97-AF65-F5344CB8AC3E}">
        <p14:creationId xmlns:p14="http://schemas.microsoft.com/office/powerpoint/2010/main" val="406634091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148345"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Arial" panose="020B0604020202020204" pitchFamily="34" charset="0"/>
              <a:buChar char="•"/>
              <a:defRPr/>
            </a:pP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在阴天，温度一般比晴天低。晴天和阴天是隐变量，温度符合</a:t>
            </a:r>
            <a:r>
              <a:rPr lang="en-US"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N </a:t>
            </a:r>
            <a:r>
              <a:rPr lang="en-US" altLang="zh-CN" sz="2400" dirty="0">
                <a:solidFill>
                  <a:srgbClr val="1557AE"/>
                </a:solidFill>
                <a:latin typeface="Calibri" panose="020F0502020204030204" pitchFamily="34" charset="0"/>
                <a:ea typeface="Cambria" panose="02040503050406030204" pitchFamily="18" charset="0"/>
                <a:cs typeface="Calibri" panose="020F0502020204030204" pitchFamily="34" charset="0"/>
              </a:rPr>
              <a:t>(</a:t>
            </a:r>
            <a:r>
              <a:rPr lang="el-GR"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μ</a:t>
            </a:r>
            <a:r>
              <a:rPr lang="el-GR" altLang="zh-CN" sz="2400" dirty="0">
                <a:solidFill>
                  <a:srgbClr val="1557AE"/>
                </a:solidFill>
                <a:latin typeface="Calibri" panose="020F0502020204030204" pitchFamily="34" charset="0"/>
                <a:ea typeface="Cambria" panose="02040503050406030204" pitchFamily="18" charset="0"/>
                <a:cs typeface="Calibri" panose="020F0502020204030204" pitchFamily="34" charset="0"/>
              </a:rPr>
              <a:t>,</a:t>
            </a:r>
            <a:r>
              <a:rPr lang="en-US" altLang="zh-CN" sz="2400" dirty="0">
                <a:solidFill>
                  <a:srgbClr val="1557AE"/>
                </a:solidFill>
                <a:latin typeface="Calibri" panose="020F0502020204030204" pitchFamily="34" charset="0"/>
                <a:ea typeface="Cambria" panose="02040503050406030204" pitchFamily="18" charset="0"/>
                <a:cs typeface="Calibri" panose="020F0502020204030204" pitchFamily="34" charset="0"/>
              </a:rPr>
              <a:t> </a:t>
            </a:r>
            <a:r>
              <a:rPr lang="el-GR"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σ</a:t>
            </a:r>
            <a:r>
              <a:rPr lang="el-GR" altLang="zh-CN" sz="2400" baseline="30000" dirty="0">
                <a:solidFill>
                  <a:srgbClr val="1557AE"/>
                </a:solidFill>
                <a:latin typeface="Calibri" panose="020F0502020204030204" pitchFamily="34" charset="0"/>
                <a:ea typeface="Cambria" panose="02040503050406030204" pitchFamily="18" charset="0"/>
                <a:cs typeface="Calibri" panose="020F0502020204030204" pitchFamily="34" charset="0"/>
              </a:rPr>
              <a:t>2</a:t>
            </a:r>
            <a:r>
              <a:rPr lang="el-GR" altLang="zh-CN" sz="2400" dirty="0">
                <a:solidFill>
                  <a:srgbClr val="1557AE"/>
                </a:solidFill>
                <a:latin typeface="Calibri" panose="020F0502020204030204" pitchFamily="34" charset="0"/>
                <a:ea typeface="Cambria" panose="02040503050406030204" pitchFamily="18" charset="0"/>
                <a:cs typeface="Calibri" panose="020F0502020204030204" pitchFamily="34" charset="0"/>
              </a:rPr>
              <a:t>)</a:t>
            </a:r>
            <a:r>
              <a:rPr lang="zh-CN" altLang="en-US" sz="2400" dirty="0">
                <a:solidFill>
                  <a:srgbClr val="1557AE"/>
                </a:solidFill>
                <a:latin typeface="Calibri" panose="020F0502020204030204" pitchFamily="34" charset="0"/>
                <a:ea typeface="Cambria" panose="02040503050406030204" pitchFamily="18" charset="0"/>
                <a:cs typeface="Calibri" panose="020F0502020204030204" pitchFamily="34" charset="0"/>
              </a:rPr>
              <a:t>，</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阴天和晴天的温度可以实验出</a:t>
            </a: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10</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度左右变化，即</a:t>
            </a:r>
            <a:r>
              <a:rPr lang="el-GR"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σ</a:t>
            </a:r>
            <a:r>
              <a:rPr lang="en-US"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=10</a:t>
            </a:r>
            <a:r>
              <a:rPr lang="el-GR"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 </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lvl="0" eaLnBrk="1" hangingPunct="1">
              <a:lnSpc>
                <a:spcPct val="130000"/>
              </a:lnSpc>
              <a:spcBef>
                <a:spcPts val="600"/>
              </a:spcBef>
              <a:buFont typeface="Arial" panose="020B0604020202020204" pitchFamily="34" charset="0"/>
              <a:buChar char="•"/>
              <a:defRPr/>
            </a:pP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给定</a:t>
            </a: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10</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个随机日子的温度：</a:t>
            </a:r>
            <a:r>
              <a:rPr lang="en-US" altLang="zh-CN" sz="2400" i="1"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Days</a:t>
            </a:r>
            <a:r>
              <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 = {70, 62, 89, 54, 97, 75, 82, 56, 32, 78}</a:t>
            </a:r>
          </a:p>
          <a:p>
            <a:pPr eaLnBrk="1" hangingPunct="1">
              <a:lnSpc>
                <a:spcPct val="130000"/>
              </a:lnSpc>
              <a:spcBef>
                <a:spcPts val="600"/>
              </a:spcBef>
              <a:buFont typeface="Arial" panose="020B0604020202020204" pitchFamily="34" charset="0"/>
              <a:buChar char="•"/>
              <a:defRPr/>
            </a:pP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晴天和阴天的平均温度</a:t>
            </a:r>
            <a:r>
              <a:rPr lang="el-GR" altLang="zh-CN" sz="2800" i="1" dirty="0">
                <a:solidFill>
                  <a:srgbClr val="1557AE"/>
                </a:solidFill>
                <a:latin typeface="Calibri" panose="020F0502020204030204" pitchFamily="34" charset="0"/>
                <a:ea typeface="Cambria" panose="02040503050406030204" pitchFamily="18" charset="0"/>
                <a:cs typeface="Calibri" panose="020F0502020204030204" pitchFamily="34" charset="0"/>
              </a:rPr>
              <a:t>μ</a:t>
            </a:r>
            <a:r>
              <a:rPr lang="en-US" altLang="zh-CN" sz="2800" spc="-5" baseline="-25000" dirty="0">
                <a:solidFill>
                  <a:srgbClr val="1557AE"/>
                </a:solidFill>
                <a:latin typeface="Arial"/>
                <a:cs typeface="Arial"/>
              </a:rPr>
              <a:t>S</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el-GR"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 </a:t>
            </a:r>
            <a:r>
              <a:rPr lang="el-GR" altLang="zh-CN" sz="2800" i="1" dirty="0">
                <a:solidFill>
                  <a:srgbClr val="1557AE"/>
                </a:solidFill>
                <a:latin typeface="Calibri" panose="020F0502020204030204" pitchFamily="34" charset="0"/>
                <a:ea typeface="Cambria" panose="02040503050406030204" pitchFamily="18" charset="0"/>
                <a:cs typeface="Calibri" panose="020F0502020204030204" pitchFamily="34" charset="0"/>
              </a:rPr>
              <a:t>μ</a:t>
            </a:r>
            <a:r>
              <a:rPr lang="en-US" altLang="zh-CN" sz="2800" spc="-5" baseline="-25000" dirty="0">
                <a:solidFill>
                  <a:srgbClr val="1557AE"/>
                </a:solidFill>
                <a:latin typeface="Arial"/>
                <a:cs typeface="Arial"/>
              </a:rPr>
              <a:t>C</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是多少？</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47E63263-6339-4B9B-94FE-51609AC86F04}"/>
              </a:ext>
            </a:extLst>
          </p:cNvPr>
          <p:cNvSpPr/>
          <p:nvPr/>
        </p:nvSpPr>
        <p:spPr>
          <a:xfrm>
            <a:off x="179512" y="6207695"/>
            <a:ext cx="4572000" cy="461665"/>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Francisco </a:t>
            </a:r>
            <a:r>
              <a:rPr lang="en-US" altLang="zh-CN" sz="2400" i="1" dirty="0" err="1">
                <a:solidFill>
                  <a:srgbClr val="1557AE"/>
                </a:solidFill>
                <a:latin typeface="Calibri" panose="020F0502020204030204" pitchFamily="34" charset="0"/>
                <a:ea typeface="Cambria" panose="02040503050406030204" pitchFamily="18" charset="0"/>
                <a:cs typeface="Calibri" panose="020F0502020204030204" pitchFamily="34" charset="0"/>
              </a:rPr>
              <a:t>Iacobelli</a:t>
            </a:r>
            <a:r>
              <a:rPr lang="en-US"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 PPT</a:t>
            </a:r>
            <a:endParaRPr lang="zh-CN" altLang="en-US" sz="2400" i="1" dirty="0">
              <a:solidFill>
                <a:srgbClr val="1557A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716090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148345"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a:p>
            <a:pPr lvl="0" eaLnBrk="1" hangingPunct="1">
              <a:lnSpc>
                <a:spcPct val="130000"/>
              </a:lnSpc>
              <a:spcBef>
                <a:spcPts val="600"/>
              </a:spcBef>
              <a:buFont typeface="Arial" panose="020B0604020202020204" pitchFamily="34" charset="0"/>
              <a:buChar char="•"/>
              <a:defRPr/>
            </a:pPr>
            <a:r>
              <a:rPr lang="en-US" altLang="zh-CN" sz="2400" i="1"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Days</a:t>
            </a:r>
            <a:r>
              <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 = {70, 62, 89, 54, 97, 75, 82, 56, 32, 78}</a:t>
            </a:r>
          </a:p>
          <a:p>
            <a:pPr eaLnBrk="1" hangingPunct="1">
              <a:lnSpc>
                <a:spcPct val="130000"/>
              </a:lnSpc>
              <a:spcBef>
                <a:spcPts val="600"/>
              </a:spcBef>
              <a:buFont typeface="Arial" panose="020B0604020202020204" pitchFamily="34" charset="0"/>
              <a:buChar char="•"/>
              <a:defRPr/>
            </a:pP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给晴天和阴天分配随机的均值，分别是</a:t>
            </a:r>
            <a:r>
              <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80</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和</a:t>
            </a:r>
            <a:r>
              <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55</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lvl="0" eaLnBrk="1" hangingPunct="1">
              <a:lnSpc>
                <a:spcPct val="130000"/>
              </a:lnSpc>
              <a:spcBef>
                <a:spcPts val="600"/>
              </a:spcBef>
              <a:buFont typeface="Arial" panose="020B0604020202020204" pitchFamily="34" charset="0"/>
              <a:buChar char="•"/>
              <a:defRPr/>
            </a:pPr>
            <a:endPar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endParaRPr>
          </a:p>
        </p:txBody>
      </p:sp>
      <p:sp>
        <p:nvSpPr>
          <p:cNvPr id="2" name="矩形 1">
            <a:extLst>
              <a:ext uri="{FF2B5EF4-FFF2-40B4-BE49-F238E27FC236}">
                <a16:creationId xmlns:a16="http://schemas.microsoft.com/office/drawing/2014/main" id="{F660B41D-7563-4023-989B-6144297D07D1}"/>
              </a:ext>
            </a:extLst>
          </p:cNvPr>
          <p:cNvSpPr/>
          <p:nvPr/>
        </p:nvSpPr>
        <p:spPr>
          <a:xfrm>
            <a:off x="406081" y="2703111"/>
            <a:ext cx="8331838" cy="1179810"/>
          </a:xfrm>
          <a:prstGeom prst="rect">
            <a:avLst/>
          </a:prstGeom>
        </p:spPr>
        <p:txBody>
          <a:bodyPr wrap="square">
            <a:spAutoFit/>
          </a:bodyPr>
          <a:lstStyle/>
          <a:p>
            <a:pPr marL="12700">
              <a:lnSpc>
                <a:spcPct val="100000"/>
              </a:lnSpc>
              <a:spcBef>
                <a:spcPts val="1090"/>
              </a:spcBef>
            </a:pPr>
            <a:r>
              <a:rPr lang="en-US" altLang="zh-CN" sz="2400" spc="-5" dirty="0">
                <a:solidFill>
                  <a:srgbClr val="FF0000"/>
                </a:solidFill>
                <a:latin typeface="Arial"/>
                <a:cs typeface="Arial"/>
              </a:rPr>
              <a:t>E</a:t>
            </a:r>
            <a:r>
              <a:rPr lang="en-US" altLang="zh-CN" sz="2400" spc="-45" dirty="0">
                <a:solidFill>
                  <a:srgbClr val="FF0000"/>
                </a:solidFill>
                <a:latin typeface="Arial"/>
                <a:cs typeface="Arial"/>
              </a:rPr>
              <a:t> </a:t>
            </a:r>
            <a:r>
              <a:rPr lang="en-US" altLang="zh-CN" sz="2400" spc="-5" dirty="0">
                <a:solidFill>
                  <a:srgbClr val="FF0000"/>
                </a:solidFill>
                <a:latin typeface="Arial"/>
                <a:cs typeface="Arial"/>
              </a:rPr>
              <a:t>Step</a:t>
            </a:r>
            <a:endParaRPr lang="en-US" altLang="zh-CN" sz="2400" dirty="0">
              <a:latin typeface="Arial"/>
              <a:cs typeface="Arial"/>
            </a:endParaRPr>
          </a:p>
          <a:p>
            <a:pPr marL="177165">
              <a:lnSpc>
                <a:spcPct val="100000"/>
              </a:lnSpc>
              <a:spcBef>
                <a:spcPts val="395"/>
              </a:spcBef>
            </a:pPr>
            <a:r>
              <a:rPr lang="en-US" altLang="zh-CN" sz="2000" spc="-5" dirty="0">
                <a:solidFill>
                  <a:srgbClr val="1557AE"/>
                </a:solidFill>
                <a:latin typeface="Arial"/>
                <a:cs typeface="Arial"/>
              </a:rPr>
              <a:t>Sun</a:t>
            </a:r>
            <a:r>
              <a:rPr lang="en-US" altLang="zh-CN" sz="2000" spc="-20" dirty="0">
                <a:solidFill>
                  <a:srgbClr val="1557AE"/>
                </a:solidFill>
                <a:latin typeface="Arial"/>
                <a:cs typeface="Arial"/>
              </a:rPr>
              <a:t>n</a:t>
            </a:r>
            <a:r>
              <a:rPr lang="en-US" altLang="zh-CN" sz="2000" spc="-5" dirty="0">
                <a:solidFill>
                  <a:srgbClr val="1557AE"/>
                </a:solidFill>
                <a:latin typeface="Arial"/>
                <a:cs typeface="Arial"/>
              </a:rPr>
              <a:t>y (80)</a:t>
            </a:r>
            <a:r>
              <a:rPr lang="en-US" altLang="zh-CN" sz="2000" dirty="0">
                <a:solidFill>
                  <a:srgbClr val="1557AE"/>
                </a:solidFill>
                <a:latin typeface="Arial"/>
                <a:cs typeface="Arial"/>
              </a:rPr>
              <a:t> </a:t>
            </a:r>
            <a:r>
              <a:rPr lang="en-US" altLang="zh-CN" sz="2000" spc="45" dirty="0">
                <a:solidFill>
                  <a:srgbClr val="1557AE"/>
                </a:solidFill>
                <a:latin typeface="Arial"/>
                <a:cs typeface="Arial"/>
              </a:rPr>
              <a:t> </a:t>
            </a:r>
            <a:r>
              <a:rPr lang="en-US" altLang="zh-CN" sz="2000" spc="110" dirty="0">
                <a:solidFill>
                  <a:srgbClr val="1557AE"/>
                </a:solidFill>
                <a:latin typeface="Cambria"/>
                <a:cs typeface="Cambria"/>
              </a:rPr>
              <a:t>{</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6</a:t>
            </a:r>
            <a:r>
              <a:rPr lang="en-US" altLang="zh-CN" sz="2000" spc="-10" dirty="0">
                <a:solidFill>
                  <a:srgbClr val="1557AE"/>
                </a:solidFill>
                <a:latin typeface="Arial"/>
                <a:cs typeface="Arial"/>
              </a:rPr>
              <a:t>5</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2</a:t>
            </a:r>
            <a:r>
              <a:rPr lang="en-US" altLang="zh-CN" sz="2000" spc="-10"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99</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03</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a:t>
            </a:r>
            <a:r>
              <a:rPr lang="en-US" altLang="zh-CN" sz="2000" spc="-10" dirty="0">
                <a:solidFill>
                  <a:srgbClr val="1557AE"/>
                </a:solidFill>
                <a:latin typeface="Arial"/>
                <a:cs typeface="Arial"/>
              </a:rPr>
              <a:t>9</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8</a:t>
            </a:r>
            <a:r>
              <a:rPr lang="en-US" altLang="zh-CN" sz="2000" spc="-10" dirty="0">
                <a:solidFill>
                  <a:srgbClr val="1557AE"/>
                </a:solidFill>
                <a:latin typeface="Arial"/>
                <a:cs typeface="Arial"/>
              </a:rPr>
              <a:t>6</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97</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05</a:t>
            </a:r>
            <a:r>
              <a:rPr lang="en-US" altLang="zh-CN" sz="2000" spc="-10" dirty="0">
                <a:solidFill>
                  <a:srgbClr val="1557AE"/>
                </a:solidFill>
                <a:latin typeface="Arial"/>
                <a:cs typeface="Arial"/>
              </a:rPr>
              <a:t>3</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a:t>
            </a:r>
            <a:r>
              <a:rPr lang="en-US" altLang="zh-CN" sz="2000" spc="-10"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93</a:t>
            </a:r>
            <a:r>
              <a:rPr lang="en-US" altLang="zh-CN" sz="2000" spc="110" dirty="0">
                <a:solidFill>
                  <a:srgbClr val="1557AE"/>
                </a:solidFill>
                <a:latin typeface="Cambria"/>
                <a:cs typeface="Cambria"/>
              </a:rPr>
              <a:t>}</a:t>
            </a:r>
            <a:endParaRPr lang="en-US" altLang="zh-CN" sz="2000" dirty="0">
              <a:solidFill>
                <a:srgbClr val="1557AE"/>
              </a:solidFill>
              <a:latin typeface="Cambria"/>
              <a:cs typeface="Cambria"/>
            </a:endParaRPr>
          </a:p>
          <a:p>
            <a:pPr marL="144145">
              <a:lnSpc>
                <a:spcPct val="100000"/>
              </a:lnSpc>
              <a:spcBef>
                <a:spcPts val="415"/>
              </a:spcBef>
            </a:pPr>
            <a:r>
              <a:rPr lang="en-US" altLang="zh-CN" sz="2000" spc="-5" dirty="0">
                <a:solidFill>
                  <a:srgbClr val="1557AE"/>
                </a:solidFill>
                <a:latin typeface="Arial"/>
                <a:cs typeface="Arial"/>
              </a:rPr>
              <a:t>Cloudy (55)</a:t>
            </a:r>
            <a:r>
              <a:rPr lang="en-US" altLang="zh-CN" sz="2000" dirty="0">
                <a:solidFill>
                  <a:srgbClr val="1557AE"/>
                </a:solidFill>
                <a:latin typeface="Arial"/>
                <a:cs typeface="Arial"/>
              </a:rPr>
              <a:t> </a:t>
            </a:r>
            <a:r>
              <a:rPr lang="en-US" altLang="zh-CN" sz="2000" spc="45" dirty="0">
                <a:solidFill>
                  <a:srgbClr val="1557AE"/>
                </a:solidFill>
                <a:latin typeface="Arial"/>
                <a:cs typeface="Arial"/>
              </a:rPr>
              <a:t> </a:t>
            </a:r>
            <a:r>
              <a:rPr lang="en-US" altLang="zh-CN" sz="2000" spc="110" dirty="0">
                <a:solidFill>
                  <a:srgbClr val="1557AE"/>
                </a:solidFill>
                <a:latin typeface="Cambria"/>
                <a:cs typeface="Cambria"/>
              </a:rPr>
              <a:t>{</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3</a:t>
            </a:r>
            <a:r>
              <a:rPr lang="en-US" altLang="zh-CN" sz="2000" spc="-10" dirty="0">
                <a:solidFill>
                  <a:srgbClr val="1557AE"/>
                </a:solidFill>
                <a:latin typeface="Arial"/>
                <a:cs typeface="Arial"/>
              </a:rPr>
              <a:t>4</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7</a:t>
            </a:r>
            <a:r>
              <a:rPr lang="en-US" altLang="zh-CN" sz="2000" spc="-10" dirty="0">
                <a:solidFill>
                  <a:srgbClr val="1557AE"/>
                </a:solidFill>
                <a:latin typeface="Arial"/>
                <a:cs typeface="Arial"/>
              </a:rPr>
              <a:t>9</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00</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96</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a:t>
            </a:r>
            <a:r>
              <a:rPr lang="en-US" altLang="zh-CN" sz="2000" spc="-10"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1</a:t>
            </a:r>
            <a:r>
              <a:rPr lang="en-US" altLang="zh-CN" sz="2000" spc="-10" dirty="0">
                <a:solidFill>
                  <a:srgbClr val="1557AE"/>
                </a:solidFill>
                <a:latin typeface="Arial"/>
                <a:cs typeface="Arial"/>
              </a:rPr>
              <a:t>3</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02</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94</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a:t>
            </a:r>
            <a:r>
              <a:rPr lang="en-US" altLang="zh-CN" sz="2000" spc="-10" dirty="0">
                <a:solidFill>
                  <a:srgbClr val="1557AE"/>
                </a:solidFill>
                <a:latin typeface="Arial"/>
                <a:cs typeface="Arial"/>
              </a:rPr>
              <a:t>9</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067</a:t>
            </a:r>
            <a:r>
              <a:rPr lang="en-US" altLang="zh-CN" sz="2000" spc="110" dirty="0">
                <a:solidFill>
                  <a:srgbClr val="1557AE"/>
                </a:solidFill>
                <a:latin typeface="Cambria"/>
                <a:cs typeface="Cambria"/>
              </a:rPr>
              <a:t>}</a:t>
            </a:r>
            <a:endParaRPr lang="en-US" altLang="zh-CN" sz="2000" dirty="0">
              <a:solidFill>
                <a:srgbClr val="1557AE"/>
              </a:solidFill>
              <a:latin typeface="Cambria"/>
              <a:cs typeface="Cambria"/>
            </a:endParaRPr>
          </a:p>
        </p:txBody>
      </p:sp>
      <p:pic>
        <p:nvPicPr>
          <p:cNvPr id="3" name="图片 2">
            <a:extLst>
              <a:ext uri="{FF2B5EF4-FFF2-40B4-BE49-F238E27FC236}">
                <a16:creationId xmlns:a16="http://schemas.microsoft.com/office/drawing/2014/main" id="{B60D7DEB-5532-4C8A-BB2C-B2B3324B6140}"/>
              </a:ext>
            </a:extLst>
          </p:cNvPr>
          <p:cNvPicPr>
            <a:picLocks noChangeAspect="1"/>
          </p:cNvPicPr>
          <p:nvPr/>
        </p:nvPicPr>
        <p:blipFill>
          <a:blip r:embed="rId3"/>
          <a:stretch>
            <a:fillRect/>
          </a:stretch>
        </p:blipFill>
        <p:spPr>
          <a:xfrm>
            <a:off x="406081" y="4246179"/>
            <a:ext cx="3973468" cy="1689285"/>
          </a:xfrm>
          <a:prstGeom prst="rect">
            <a:avLst/>
          </a:prstGeom>
        </p:spPr>
      </p:pic>
      <p:sp>
        <p:nvSpPr>
          <p:cNvPr id="4" name="椭圆 3">
            <a:extLst>
              <a:ext uri="{FF2B5EF4-FFF2-40B4-BE49-F238E27FC236}">
                <a16:creationId xmlns:a16="http://schemas.microsoft.com/office/drawing/2014/main" id="{8E783E5D-37B8-44AF-B214-8D7600120133}"/>
              </a:ext>
            </a:extLst>
          </p:cNvPr>
          <p:cNvSpPr/>
          <p:nvPr/>
        </p:nvSpPr>
        <p:spPr bwMode="auto">
          <a:xfrm>
            <a:off x="1926771" y="3028950"/>
            <a:ext cx="914400" cy="514350"/>
          </a:xfrm>
          <a:prstGeom prst="ellipse">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cxnSp>
        <p:nvCxnSpPr>
          <p:cNvPr id="7" name="直接箭头连接符 6">
            <a:extLst>
              <a:ext uri="{FF2B5EF4-FFF2-40B4-BE49-F238E27FC236}">
                <a16:creationId xmlns:a16="http://schemas.microsoft.com/office/drawing/2014/main" id="{D9098E27-F479-42E9-9330-DA409396E336}"/>
              </a:ext>
            </a:extLst>
          </p:cNvPr>
          <p:cNvCxnSpPr>
            <a:stCxn id="4" idx="5"/>
          </p:cNvCxnSpPr>
          <p:nvPr/>
        </p:nvCxnSpPr>
        <p:spPr bwMode="auto">
          <a:xfrm>
            <a:off x="2707260" y="3467975"/>
            <a:ext cx="2501554" cy="883589"/>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415C5C-5554-41DD-AC14-1BDB0E7F3808}"/>
                  </a:ext>
                </a:extLst>
              </p:cNvPr>
              <p:cNvSpPr txBox="1"/>
              <p:nvPr/>
            </p:nvSpPr>
            <p:spPr>
              <a:xfrm>
                <a:off x="5170335" y="4047607"/>
                <a:ext cx="2318263" cy="888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e</m:t>
                              </m:r>
                            </m:e>
                            <m:sup>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70−80</m:t>
                                          </m:r>
                                        </m:e>
                                      </m:d>
                                    </m:e>
                                    <m:sup>
                                      <m:r>
                                        <a:rPr lang="en-US" altLang="zh-CN" b="0" i="1" smtClean="0">
                                          <a:latin typeface="Cambria Math" panose="02040503050406030204" pitchFamily="18" charset="0"/>
                                        </a:rPr>
                                        <m:t>2</m:t>
                                      </m:r>
                                    </m:sup>
                                  </m:sSup>
                                </m:num>
                                <m:den>
                                  <m:r>
                                    <a:rPr lang="en-US" altLang="zh-CN" i="1">
                                      <a:latin typeface="Cambria Math" panose="02040503050406030204" pitchFamily="18" charset="0"/>
                                    </a:rPr>
                                    <m:t>2</m:t>
                                  </m:r>
                                  <m:r>
                                    <a:rPr lang="en-US" altLang="zh-CN" i="1" smtClean="0">
                                      <a:latin typeface="Cambria Math" panose="02040503050406030204" pitchFamily="18" charset="0"/>
                                    </a:rPr>
                                    <m:t>0</m:t>
                                  </m:r>
                                  <m:r>
                                    <a:rPr lang="en-US" altLang="zh-CN" i="1">
                                      <a:latin typeface="Cambria Math" panose="02040503050406030204" pitchFamily="18" charset="0"/>
                                    </a:rPr>
                                    <m:t>0</m:t>
                                  </m:r>
                                </m:den>
                              </m:f>
                            </m:sup>
                          </m:sSup>
                        </m:num>
                        <m:den>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e</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70−80</m:t>
                                          </m:r>
                                        </m:e>
                                      </m:d>
                                    </m:e>
                                    <m:sup>
                                      <m:r>
                                        <a:rPr lang="en-US" altLang="zh-CN" i="1">
                                          <a:latin typeface="Cambria Math" panose="02040503050406030204" pitchFamily="18" charset="0"/>
                                        </a:rPr>
                                        <m:t>2</m:t>
                                      </m:r>
                                    </m:sup>
                                  </m:sSup>
                                </m:num>
                                <m:den>
                                  <m:r>
                                    <a:rPr lang="en-US" altLang="zh-CN" i="1">
                                      <a:latin typeface="Cambria Math" panose="02040503050406030204" pitchFamily="18" charset="0"/>
                                    </a:rPr>
                                    <m:t>200</m:t>
                                  </m:r>
                                </m:den>
                              </m:f>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e</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70−</m:t>
                                          </m:r>
                                          <m:r>
                                            <a:rPr lang="en-US" altLang="zh-CN" b="0" i="1" smtClean="0">
                                              <a:latin typeface="Cambria Math" panose="02040503050406030204" pitchFamily="18" charset="0"/>
                                            </a:rPr>
                                            <m:t>55</m:t>
                                          </m:r>
                                        </m:e>
                                      </m:d>
                                    </m:e>
                                    <m:sup>
                                      <m:r>
                                        <a:rPr lang="en-US" altLang="zh-CN" i="1">
                                          <a:latin typeface="Cambria Math" panose="02040503050406030204" pitchFamily="18" charset="0"/>
                                        </a:rPr>
                                        <m:t>2</m:t>
                                      </m:r>
                                    </m:sup>
                                  </m:sSup>
                                </m:num>
                                <m:den>
                                  <m:r>
                                    <a:rPr lang="en-US" altLang="zh-CN" i="1">
                                      <a:latin typeface="Cambria Math" panose="02040503050406030204" pitchFamily="18" charset="0"/>
                                    </a:rPr>
                                    <m:t>200</m:t>
                                  </m:r>
                                </m:den>
                              </m:f>
                            </m:sup>
                          </m:sSup>
                        </m:den>
                      </m:f>
                    </m:oMath>
                  </m:oMathPara>
                </a14:m>
                <a:endParaRPr lang="zh-CN" altLang="en-US" dirty="0"/>
              </a:p>
            </p:txBody>
          </p:sp>
        </mc:Choice>
        <mc:Fallback xmlns="">
          <p:sp>
            <p:nvSpPr>
              <p:cNvPr id="8" name="文本框 7">
                <a:extLst>
                  <a:ext uri="{FF2B5EF4-FFF2-40B4-BE49-F238E27FC236}">
                    <a16:creationId xmlns:a16="http://schemas.microsoft.com/office/drawing/2014/main" id="{88415C5C-5554-41DD-AC14-1BDB0E7F3808}"/>
                  </a:ext>
                </a:extLst>
              </p:cNvPr>
              <p:cNvSpPr txBox="1">
                <a:spLocks noRot="1" noChangeAspect="1" noMove="1" noResize="1" noEditPoints="1" noAdjustHandles="1" noChangeArrowheads="1" noChangeShapeType="1" noTextEdit="1"/>
              </p:cNvSpPr>
              <p:nvPr/>
            </p:nvSpPr>
            <p:spPr>
              <a:xfrm>
                <a:off x="5170335" y="4047607"/>
                <a:ext cx="2318263" cy="888448"/>
              </a:xfrm>
              <a:prstGeom prst="rect">
                <a:avLst/>
              </a:prstGeom>
              <a:blipFill>
                <a:blip r:embed="rId4"/>
                <a:stretch>
                  <a:fillRect/>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E83886D4-0B7D-47F5-B632-15F019EF77A4}"/>
              </a:ext>
            </a:extLst>
          </p:cNvPr>
          <p:cNvSpPr/>
          <p:nvPr/>
        </p:nvSpPr>
        <p:spPr>
          <a:xfrm>
            <a:off x="179512" y="6207695"/>
            <a:ext cx="4572000" cy="461665"/>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Francisco </a:t>
            </a:r>
            <a:r>
              <a:rPr lang="en-US" altLang="zh-CN" sz="2400" i="1" dirty="0" err="1">
                <a:solidFill>
                  <a:srgbClr val="1557AE"/>
                </a:solidFill>
                <a:latin typeface="Calibri" panose="020F0502020204030204" pitchFamily="34" charset="0"/>
                <a:ea typeface="Cambria" panose="02040503050406030204" pitchFamily="18" charset="0"/>
                <a:cs typeface="Calibri" panose="020F0502020204030204" pitchFamily="34" charset="0"/>
              </a:rPr>
              <a:t>Iacobelli</a:t>
            </a:r>
            <a:r>
              <a:rPr lang="en-US"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 PPT</a:t>
            </a:r>
            <a:endParaRPr lang="zh-CN" altLang="en-US" sz="2400" i="1" dirty="0">
              <a:solidFill>
                <a:srgbClr val="1557A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678716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148345"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a:p>
            <a:pPr lvl="0" eaLnBrk="1" hangingPunct="1">
              <a:lnSpc>
                <a:spcPct val="130000"/>
              </a:lnSpc>
              <a:spcBef>
                <a:spcPts val="600"/>
              </a:spcBef>
              <a:buFont typeface="Arial" panose="020B0604020202020204" pitchFamily="34" charset="0"/>
              <a:buChar char="•"/>
              <a:defRPr/>
            </a:pPr>
            <a:r>
              <a:rPr lang="en-US" altLang="zh-CN" sz="2400" i="1"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Days</a:t>
            </a:r>
            <a:r>
              <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 = {70, 62, 89, 54, 97, 75, 82, 56, 32, 78}</a:t>
            </a:r>
          </a:p>
          <a:p>
            <a:pPr eaLnBrk="1" hangingPunct="1">
              <a:lnSpc>
                <a:spcPct val="130000"/>
              </a:lnSpc>
              <a:spcBef>
                <a:spcPts val="600"/>
              </a:spcBef>
              <a:buFont typeface="Arial" panose="020B0604020202020204" pitchFamily="34" charset="0"/>
              <a:buChar char="•"/>
              <a:defRPr/>
            </a:pP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给晴天和阴天分配随机的均值，分别是</a:t>
            </a:r>
            <a:r>
              <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80</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和</a:t>
            </a:r>
            <a:r>
              <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55</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lvl="0" eaLnBrk="1" hangingPunct="1">
              <a:lnSpc>
                <a:spcPct val="130000"/>
              </a:lnSpc>
              <a:spcBef>
                <a:spcPts val="600"/>
              </a:spcBef>
              <a:buFont typeface="Arial" panose="020B0604020202020204" pitchFamily="34" charset="0"/>
              <a:buChar char="•"/>
              <a:defRPr/>
            </a:pPr>
            <a:endPar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endParaRPr>
          </a:p>
        </p:txBody>
      </p:sp>
      <p:sp>
        <p:nvSpPr>
          <p:cNvPr id="2" name="矩形 1">
            <a:extLst>
              <a:ext uri="{FF2B5EF4-FFF2-40B4-BE49-F238E27FC236}">
                <a16:creationId xmlns:a16="http://schemas.microsoft.com/office/drawing/2014/main" id="{F660B41D-7563-4023-989B-6144297D07D1}"/>
              </a:ext>
            </a:extLst>
          </p:cNvPr>
          <p:cNvSpPr/>
          <p:nvPr/>
        </p:nvSpPr>
        <p:spPr>
          <a:xfrm>
            <a:off x="406081" y="2703111"/>
            <a:ext cx="8331838" cy="1179810"/>
          </a:xfrm>
          <a:prstGeom prst="rect">
            <a:avLst/>
          </a:prstGeom>
        </p:spPr>
        <p:txBody>
          <a:bodyPr wrap="square">
            <a:spAutoFit/>
          </a:bodyPr>
          <a:lstStyle/>
          <a:p>
            <a:pPr marL="12700">
              <a:lnSpc>
                <a:spcPct val="100000"/>
              </a:lnSpc>
              <a:spcBef>
                <a:spcPts val="1090"/>
              </a:spcBef>
            </a:pPr>
            <a:r>
              <a:rPr lang="en-US" altLang="zh-CN" sz="2400" spc="-5" dirty="0">
                <a:solidFill>
                  <a:srgbClr val="FF0000"/>
                </a:solidFill>
                <a:latin typeface="Arial"/>
                <a:cs typeface="Arial"/>
              </a:rPr>
              <a:t>E</a:t>
            </a:r>
            <a:r>
              <a:rPr lang="en-US" altLang="zh-CN" sz="2400" spc="-45" dirty="0">
                <a:solidFill>
                  <a:srgbClr val="FF0000"/>
                </a:solidFill>
                <a:latin typeface="Arial"/>
                <a:cs typeface="Arial"/>
              </a:rPr>
              <a:t> </a:t>
            </a:r>
            <a:r>
              <a:rPr lang="en-US" altLang="zh-CN" sz="2400" spc="-5" dirty="0">
                <a:solidFill>
                  <a:srgbClr val="FF0000"/>
                </a:solidFill>
                <a:latin typeface="Arial"/>
                <a:cs typeface="Arial"/>
              </a:rPr>
              <a:t>Step</a:t>
            </a:r>
            <a:endParaRPr lang="en-US" altLang="zh-CN" sz="2400" dirty="0">
              <a:latin typeface="Arial"/>
              <a:cs typeface="Arial"/>
            </a:endParaRPr>
          </a:p>
          <a:p>
            <a:pPr marL="177165">
              <a:lnSpc>
                <a:spcPct val="100000"/>
              </a:lnSpc>
              <a:spcBef>
                <a:spcPts val="395"/>
              </a:spcBef>
            </a:pPr>
            <a:r>
              <a:rPr lang="en-US" altLang="zh-CN" sz="2000" spc="-5" dirty="0">
                <a:solidFill>
                  <a:srgbClr val="1557AE"/>
                </a:solidFill>
                <a:latin typeface="Arial"/>
                <a:cs typeface="Arial"/>
              </a:rPr>
              <a:t>Sun</a:t>
            </a:r>
            <a:r>
              <a:rPr lang="en-US" altLang="zh-CN" sz="2000" spc="-20" dirty="0">
                <a:solidFill>
                  <a:srgbClr val="1557AE"/>
                </a:solidFill>
                <a:latin typeface="Arial"/>
                <a:cs typeface="Arial"/>
              </a:rPr>
              <a:t>n</a:t>
            </a:r>
            <a:r>
              <a:rPr lang="en-US" altLang="zh-CN" sz="2000" spc="-5" dirty="0">
                <a:solidFill>
                  <a:srgbClr val="1557AE"/>
                </a:solidFill>
                <a:latin typeface="Arial"/>
                <a:cs typeface="Arial"/>
              </a:rPr>
              <a:t>y (80)</a:t>
            </a:r>
            <a:r>
              <a:rPr lang="en-US" altLang="zh-CN" sz="2000" dirty="0">
                <a:solidFill>
                  <a:srgbClr val="1557AE"/>
                </a:solidFill>
                <a:latin typeface="Arial"/>
                <a:cs typeface="Arial"/>
              </a:rPr>
              <a:t> </a:t>
            </a:r>
            <a:r>
              <a:rPr lang="en-US" altLang="zh-CN" sz="2000" spc="45" dirty="0">
                <a:solidFill>
                  <a:srgbClr val="1557AE"/>
                </a:solidFill>
                <a:latin typeface="Arial"/>
                <a:cs typeface="Arial"/>
              </a:rPr>
              <a:t> </a:t>
            </a:r>
            <a:r>
              <a:rPr lang="en-US" altLang="zh-CN" sz="2000" spc="110" dirty="0">
                <a:solidFill>
                  <a:srgbClr val="1557AE"/>
                </a:solidFill>
                <a:latin typeface="Cambria"/>
                <a:cs typeface="Cambria"/>
              </a:rPr>
              <a:t>{</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6</a:t>
            </a:r>
            <a:r>
              <a:rPr lang="en-US" altLang="zh-CN" sz="2000" spc="-10" dirty="0">
                <a:solidFill>
                  <a:srgbClr val="1557AE"/>
                </a:solidFill>
                <a:latin typeface="Arial"/>
                <a:cs typeface="Arial"/>
              </a:rPr>
              <a:t>5</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2</a:t>
            </a:r>
            <a:r>
              <a:rPr lang="en-US" altLang="zh-CN" sz="2000" spc="-10"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99</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03</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a:t>
            </a:r>
            <a:r>
              <a:rPr lang="en-US" altLang="zh-CN" sz="2000" spc="-10" dirty="0">
                <a:solidFill>
                  <a:srgbClr val="1557AE"/>
                </a:solidFill>
                <a:latin typeface="Arial"/>
                <a:cs typeface="Arial"/>
              </a:rPr>
              <a:t>9</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8</a:t>
            </a:r>
            <a:r>
              <a:rPr lang="en-US" altLang="zh-CN" sz="2000" spc="-10" dirty="0">
                <a:solidFill>
                  <a:srgbClr val="1557AE"/>
                </a:solidFill>
                <a:latin typeface="Arial"/>
                <a:cs typeface="Arial"/>
              </a:rPr>
              <a:t>6</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97</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05</a:t>
            </a:r>
            <a:r>
              <a:rPr lang="en-US" altLang="zh-CN" sz="2000" spc="-10" dirty="0">
                <a:solidFill>
                  <a:srgbClr val="1557AE"/>
                </a:solidFill>
                <a:latin typeface="Arial"/>
                <a:cs typeface="Arial"/>
              </a:rPr>
              <a:t>3</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a:t>
            </a:r>
            <a:r>
              <a:rPr lang="en-US" altLang="zh-CN" sz="2000" spc="-10"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93</a:t>
            </a:r>
            <a:r>
              <a:rPr lang="en-US" altLang="zh-CN" sz="2000" spc="110" dirty="0">
                <a:solidFill>
                  <a:srgbClr val="1557AE"/>
                </a:solidFill>
                <a:latin typeface="Cambria"/>
                <a:cs typeface="Cambria"/>
              </a:rPr>
              <a:t>}</a:t>
            </a:r>
            <a:endParaRPr lang="en-US" altLang="zh-CN" sz="2000" dirty="0">
              <a:solidFill>
                <a:srgbClr val="1557AE"/>
              </a:solidFill>
              <a:latin typeface="Cambria"/>
              <a:cs typeface="Cambria"/>
            </a:endParaRPr>
          </a:p>
          <a:p>
            <a:pPr marL="144145">
              <a:lnSpc>
                <a:spcPct val="100000"/>
              </a:lnSpc>
              <a:spcBef>
                <a:spcPts val="415"/>
              </a:spcBef>
            </a:pPr>
            <a:r>
              <a:rPr lang="en-US" altLang="zh-CN" sz="2000" spc="-5" dirty="0">
                <a:solidFill>
                  <a:srgbClr val="1557AE"/>
                </a:solidFill>
                <a:latin typeface="Arial"/>
                <a:cs typeface="Arial"/>
              </a:rPr>
              <a:t>Cloudy (55)</a:t>
            </a:r>
            <a:r>
              <a:rPr lang="en-US" altLang="zh-CN" sz="2000" dirty="0">
                <a:solidFill>
                  <a:srgbClr val="1557AE"/>
                </a:solidFill>
                <a:latin typeface="Arial"/>
                <a:cs typeface="Arial"/>
              </a:rPr>
              <a:t> </a:t>
            </a:r>
            <a:r>
              <a:rPr lang="en-US" altLang="zh-CN" sz="2000" spc="45" dirty="0">
                <a:solidFill>
                  <a:srgbClr val="1557AE"/>
                </a:solidFill>
                <a:latin typeface="Arial"/>
                <a:cs typeface="Arial"/>
              </a:rPr>
              <a:t> </a:t>
            </a:r>
            <a:r>
              <a:rPr lang="en-US" altLang="zh-CN" sz="2000" spc="110" dirty="0">
                <a:solidFill>
                  <a:srgbClr val="1557AE"/>
                </a:solidFill>
                <a:latin typeface="Cambria"/>
                <a:cs typeface="Cambria"/>
              </a:rPr>
              <a:t>{</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3</a:t>
            </a:r>
            <a:r>
              <a:rPr lang="en-US" altLang="zh-CN" sz="2000" spc="-10" dirty="0">
                <a:solidFill>
                  <a:srgbClr val="1557AE"/>
                </a:solidFill>
                <a:latin typeface="Arial"/>
                <a:cs typeface="Arial"/>
              </a:rPr>
              <a:t>4</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7</a:t>
            </a:r>
            <a:r>
              <a:rPr lang="en-US" altLang="zh-CN" sz="2000" spc="-10" dirty="0">
                <a:solidFill>
                  <a:srgbClr val="1557AE"/>
                </a:solidFill>
                <a:latin typeface="Arial"/>
                <a:cs typeface="Arial"/>
              </a:rPr>
              <a:t>9</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00</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96</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a:t>
            </a:r>
            <a:r>
              <a:rPr lang="en-US" altLang="zh-CN" sz="2000" spc="-10"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1</a:t>
            </a:r>
            <a:r>
              <a:rPr lang="en-US" altLang="zh-CN" sz="2000" spc="-10" dirty="0">
                <a:solidFill>
                  <a:srgbClr val="1557AE"/>
                </a:solidFill>
                <a:latin typeface="Arial"/>
                <a:cs typeface="Arial"/>
              </a:rPr>
              <a:t>3</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02</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94</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9</a:t>
            </a:r>
            <a:r>
              <a:rPr lang="en-US" altLang="zh-CN" sz="2000" spc="-10" dirty="0">
                <a:solidFill>
                  <a:srgbClr val="1557AE"/>
                </a:solidFill>
                <a:latin typeface="Arial"/>
                <a:cs typeface="Arial"/>
              </a:rPr>
              <a:t>9</a:t>
            </a:r>
            <a:r>
              <a:rPr lang="en-US" altLang="zh-CN" sz="2000" i="1" spc="5" dirty="0">
                <a:solidFill>
                  <a:srgbClr val="1557AE"/>
                </a:solidFill>
                <a:latin typeface="Arial"/>
                <a:cs typeface="Arial"/>
              </a:rPr>
              <a:t>,</a:t>
            </a:r>
            <a:r>
              <a:rPr lang="en-US" altLang="zh-CN" sz="2000" i="1" spc="-100" dirty="0">
                <a:solidFill>
                  <a:srgbClr val="1557AE"/>
                </a:solidFill>
                <a:latin typeface="Arial"/>
                <a:cs typeface="Arial"/>
              </a:rPr>
              <a:t> </a:t>
            </a:r>
            <a:r>
              <a:rPr lang="en-US" altLang="zh-CN" sz="2000" spc="-5" dirty="0">
                <a:solidFill>
                  <a:srgbClr val="1557AE"/>
                </a:solidFill>
                <a:latin typeface="Arial"/>
                <a:cs typeface="Arial"/>
              </a:rPr>
              <a:t>0</a:t>
            </a:r>
            <a:r>
              <a:rPr lang="en-US" altLang="zh-CN" sz="2000" i="1" spc="5" dirty="0">
                <a:solidFill>
                  <a:srgbClr val="1557AE"/>
                </a:solidFill>
                <a:latin typeface="Arial"/>
                <a:cs typeface="Arial"/>
              </a:rPr>
              <a:t>.</a:t>
            </a:r>
            <a:r>
              <a:rPr lang="en-US" altLang="zh-CN" sz="2000" spc="-5" dirty="0">
                <a:solidFill>
                  <a:srgbClr val="1557AE"/>
                </a:solidFill>
                <a:latin typeface="Arial"/>
                <a:cs typeface="Arial"/>
              </a:rPr>
              <a:t>067</a:t>
            </a:r>
            <a:r>
              <a:rPr lang="en-US" altLang="zh-CN" sz="2000" spc="110" dirty="0">
                <a:solidFill>
                  <a:srgbClr val="1557AE"/>
                </a:solidFill>
                <a:latin typeface="Cambria"/>
                <a:cs typeface="Cambria"/>
              </a:rPr>
              <a:t>}</a:t>
            </a:r>
            <a:endParaRPr lang="en-US" altLang="zh-CN" sz="2000" dirty="0">
              <a:solidFill>
                <a:srgbClr val="1557AE"/>
              </a:solidFill>
              <a:latin typeface="Cambria"/>
              <a:cs typeface="Cambria"/>
            </a:endParaRPr>
          </a:p>
        </p:txBody>
      </p:sp>
      <p:pic>
        <p:nvPicPr>
          <p:cNvPr id="6" name="图片 5">
            <a:extLst>
              <a:ext uri="{FF2B5EF4-FFF2-40B4-BE49-F238E27FC236}">
                <a16:creationId xmlns:a16="http://schemas.microsoft.com/office/drawing/2014/main" id="{462DE678-77AA-4A9F-A731-CD0F35E64719}"/>
              </a:ext>
            </a:extLst>
          </p:cNvPr>
          <p:cNvPicPr>
            <a:picLocks noChangeAspect="1"/>
          </p:cNvPicPr>
          <p:nvPr/>
        </p:nvPicPr>
        <p:blipFill>
          <a:blip r:embed="rId3"/>
          <a:stretch>
            <a:fillRect/>
          </a:stretch>
        </p:blipFill>
        <p:spPr>
          <a:xfrm>
            <a:off x="4482008" y="5545002"/>
            <a:ext cx="2730953" cy="955192"/>
          </a:xfrm>
          <a:prstGeom prst="rect">
            <a:avLst/>
          </a:prstGeom>
        </p:spPr>
      </p:pic>
      <p:pic>
        <p:nvPicPr>
          <p:cNvPr id="12" name="图片 11">
            <a:extLst>
              <a:ext uri="{FF2B5EF4-FFF2-40B4-BE49-F238E27FC236}">
                <a16:creationId xmlns:a16="http://schemas.microsoft.com/office/drawing/2014/main" id="{35A5E5B4-2F8C-4AEA-B709-0771775CEBBE}"/>
              </a:ext>
            </a:extLst>
          </p:cNvPr>
          <p:cNvPicPr>
            <a:picLocks noChangeAspect="1"/>
          </p:cNvPicPr>
          <p:nvPr/>
        </p:nvPicPr>
        <p:blipFill>
          <a:blip r:embed="rId4"/>
          <a:stretch>
            <a:fillRect/>
          </a:stretch>
        </p:blipFill>
        <p:spPr>
          <a:xfrm>
            <a:off x="520381" y="3995230"/>
            <a:ext cx="8331838" cy="1437463"/>
          </a:xfrm>
          <a:prstGeom prst="rect">
            <a:avLst/>
          </a:prstGeom>
        </p:spPr>
      </p:pic>
      <p:sp>
        <p:nvSpPr>
          <p:cNvPr id="14" name="矩形 13">
            <a:extLst>
              <a:ext uri="{FF2B5EF4-FFF2-40B4-BE49-F238E27FC236}">
                <a16:creationId xmlns:a16="http://schemas.microsoft.com/office/drawing/2014/main" id="{FA80BDE2-30BE-4DD9-8BF7-7656FFA66E46}"/>
              </a:ext>
            </a:extLst>
          </p:cNvPr>
          <p:cNvSpPr/>
          <p:nvPr/>
        </p:nvSpPr>
        <p:spPr>
          <a:xfrm>
            <a:off x="2084508" y="4307165"/>
            <a:ext cx="973985" cy="369332"/>
          </a:xfrm>
          <a:prstGeom prst="rect">
            <a:avLst/>
          </a:prstGeom>
        </p:spPr>
        <p:txBody>
          <a:bodyPr wrap="none">
            <a:spAutoFit/>
          </a:bodyPr>
          <a:lstStyle/>
          <a:p>
            <a:r>
              <a:rPr lang="en-US" altLang="zh-CN" spc="-5" dirty="0">
                <a:solidFill>
                  <a:srgbClr val="FF0000"/>
                </a:solidFill>
                <a:latin typeface="Arial"/>
                <a:cs typeface="Arial"/>
              </a:rPr>
              <a:t>0</a:t>
            </a:r>
            <a:r>
              <a:rPr lang="en-US" altLang="zh-CN" i="1" spc="5" dirty="0">
                <a:solidFill>
                  <a:srgbClr val="FF0000"/>
                </a:solidFill>
                <a:latin typeface="Arial"/>
                <a:cs typeface="Arial"/>
              </a:rPr>
              <a:t>.</a:t>
            </a:r>
            <a:r>
              <a:rPr lang="en-US" altLang="zh-CN" spc="-5" dirty="0">
                <a:solidFill>
                  <a:srgbClr val="FF0000"/>
                </a:solidFill>
                <a:latin typeface="Arial"/>
                <a:cs typeface="Arial"/>
              </a:rPr>
              <a:t>6</a:t>
            </a:r>
            <a:r>
              <a:rPr lang="en-US" altLang="zh-CN" spc="-10" dirty="0">
                <a:solidFill>
                  <a:srgbClr val="FF0000"/>
                </a:solidFill>
                <a:latin typeface="Arial"/>
                <a:cs typeface="Arial"/>
              </a:rPr>
              <a:t>5</a:t>
            </a:r>
            <a:r>
              <a:rPr lang="zh-CN" altLang="en-US" spc="-10" dirty="0">
                <a:solidFill>
                  <a:srgbClr val="FF0000"/>
                </a:solidFill>
                <a:latin typeface="Arial"/>
                <a:cs typeface="Arial"/>
              </a:rPr>
              <a:t>*</a:t>
            </a:r>
            <a:r>
              <a:rPr lang="en-US" altLang="zh-CN" spc="-10" dirty="0">
                <a:solidFill>
                  <a:srgbClr val="FF0000"/>
                </a:solidFill>
                <a:latin typeface="Arial"/>
                <a:cs typeface="Arial"/>
              </a:rPr>
              <a:t>70</a:t>
            </a:r>
            <a:endParaRPr lang="zh-CN" altLang="en-US" dirty="0">
              <a:solidFill>
                <a:srgbClr val="FF0000"/>
              </a:solidFill>
            </a:endParaRPr>
          </a:p>
        </p:txBody>
      </p:sp>
      <p:sp>
        <p:nvSpPr>
          <p:cNvPr id="15" name="矩形 14">
            <a:extLst>
              <a:ext uri="{FF2B5EF4-FFF2-40B4-BE49-F238E27FC236}">
                <a16:creationId xmlns:a16="http://schemas.microsoft.com/office/drawing/2014/main" id="{CC96280C-70E8-40FA-8865-01BB771E7CC6}"/>
              </a:ext>
            </a:extLst>
          </p:cNvPr>
          <p:cNvSpPr/>
          <p:nvPr/>
        </p:nvSpPr>
        <p:spPr>
          <a:xfrm>
            <a:off x="2163049" y="5175670"/>
            <a:ext cx="973985" cy="369332"/>
          </a:xfrm>
          <a:prstGeom prst="rect">
            <a:avLst/>
          </a:prstGeom>
        </p:spPr>
        <p:txBody>
          <a:bodyPr wrap="square">
            <a:spAutoFit/>
          </a:bodyPr>
          <a:lstStyle/>
          <a:p>
            <a:r>
              <a:rPr lang="en-US" altLang="zh-CN" spc="-5" dirty="0">
                <a:solidFill>
                  <a:srgbClr val="FF0000"/>
                </a:solidFill>
                <a:latin typeface="Arial"/>
                <a:cs typeface="Arial"/>
              </a:rPr>
              <a:t>0</a:t>
            </a:r>
            <a:r>
              <a:rPr lang="en-US" altLang="zh-CN" i="1" spc="5" dirty="0">
                <a:solidFill>
                  <a:srgbClr val="FF0000"/>
                </a:solidFill>
                <a:latin typeface="Arial"/>
                <a:cs typeface="Arial"/>
              </a:rPr>
              <a:t>.</a:t>
            </a:r>
            <a:r>
              <a:rPr lang="en-US" altLang="zh-CN" spc="-5" dirty="0">
                <a:solidFill>
                  <a:srgbClr val="FF0000"/>
                </a:solidFill>
                <a:latin typeface="Arial"/>
                <a:cs typeface="Arial"/>
              </a:rPr>
              <a:t>34</a:t>
            </a:r>
            <a:r>
              <a:rPr lang="zh-CN" altLang="en-US" spc="-10" dirty="0">
                <a:solidFill>
                  <a:srgbClr val="FF0000"/>
                </a:solidFill>
                <a:latin typeface="Arial"/>
                <a:cs typeface="Arial"/>
              </a:rPr>
              <a:t>*</a:t>
            </a:r>
            <a:r>
              <a:rPr lang="en-US" altLang="zh-CN" spc="-10" dirty="0">
                <a:solidFill>
                  <a:srgbClr val="FF0000"/>
                </a:solidFill>
                <a:latin typeface="Arial"/>
                <a:cs typeface="Arial"/>
              </a:rPr>
              <a:t>70</a:t>
            </a:r>
            <a:endParaRPr lang="zh-CN" altLang="en-US" dirty="0">
              <a:solidFill>
                <a:srgbClr val="FF0000"/>
              </a:solidFill>
            </a:endParaRPr>
          </a:p>
        </p:txBody>
      </p:sp>
      <p:sp>
        <p:nvSpPr>
          <p:cNvPr id="9" name="矩形 8">
            <a:extLst>
              <a:ext uri="{FF2B5EF4-FFF2-40B4-BE49-F238E27FC236}">
                <a16:creationId xmlns:a16="http://schemas.microsoft.com/office/drawing/2014/main" id="{C96A5EF3-BFCD-4429-8F6E-DC02AD38F030}"/>
              </a:ext>
            </a:extLst>
          </p:cNvPr>
          <p:cNvSpPr/>
          <p:nvPr/>
        </p:nvSpPr>
        <p:spPr>
          <a:xfrm>
            <a:off x="179512" y="6207695"/>
            <a:ext cx="4572000" cy="461665"/>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Francisco </a:t>
            </a:r>
            <a:r>
              <a:rPr lang="en-US" altLang="zh-CN" sz="2400" i="1" dirty="0" err="1">
                <a:solidFill>
                  <a:srgbClr val="1557AE"/>
                </a:solidFill>
                <a:latin typeface="Calibri" panose="020F0502020204030204" pitchFamily="34" charset="0"/>
                <a:ea typeface="Cambria" panose="02040503050406030204" pitchFamily="18" charset="0"/>
                <a:cs typeface="Calibri" panose="020F0502020204030204" pitchFamily="34" charset="0"/>
              </a:rPr>
              <a:t>Iacobelli</a:t>
            </a:r>
            <a:r>
              <a:rPr lang="en-US"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 PPT</a:t>
            </a:r>
            <a:endParaRPr lang="zh-CN" altLang="en-US" sz="2400" i="1" dirty="0">
              <a:solidFill>
                <a:srgbClr val="1557A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760274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129383"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3.3.3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10" name="内容占位符 2"/>
          <p:cNvSpPr txBox="1">
            <a:spLocks/>
          </p:cNvSpPr>
          <p:nvPr/>
        </p:nvSpPr>
        <p:spPr>
          <a:xfrm>
            <a:off x="276954" y="923246"/>
            <a:ext cx="841010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EM</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a:p>
            <a:pPr lvl="0" eaLnBrk="1" hangingPunct="1">
              <a:lnSpc>
                <a:spcPct val="130000"/>
              </a:lnSpc>
              <a:spcBef>
                <a:spcPts val="600"/>
              </a:spcBef>
              <a:buFont typeface="Arial" panose="020B0604020202020204" pitchFamily="34" charset="0"/>
              <a:buChar char="•"/>
              <a:defRPr/>
            </a:pPr>
            <a:r>
              <a:rPr lang="en-US" altLang="zh-CN" sz="2400" i="1"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Days</a:t>
            </a:r>
            <a:r>
              <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 = {70, 62, 89, 54, 97, 75, 82, 56, 32, 78}</a:t>
            </a:r>
          </a:p>
          <a:p>
            <a:pPr eaLnBrk="1" hangingPunct="1">
              <a:lnSpc>
                <a:spcPct val="130000"/>
              </a:lnSpc>
              <a:spcBef>
                <a:spcPts val="600"/>
              </a:spcBef>
              <a:buFont typeface="Arial" panose="020B0604020202020204" pitchFamily="34" charset="0"/>
              <a:buChar char="•"/>
              <a:defRPr/>
            </a:pP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给晴天和阴天分配随机的均值，分别是</a:t>
            </a:r>
            <a:r>
              <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80</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和</a:t>
            </a:r>
            <a:r>
              <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55</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lvl="0" eaLnBrk="1" hangingPunct="1">
              <a:lnSpc>
                <a:spcPct val="130000"/>
              </a:lnSpc>
              <a:spcBef>
                <a:spcPts val="600"/>
              </a:spcBef>
              <a:buFont typeface="Arial" panose="020B0604020202020204" pitchFamily="34" charset="0"/>
              <a:buChar char="•"/>
              <a:defRPr/>
            </a:pPr>
            <a:endParaRPr lang="en-US" altLang="zh-CN" sz="2400" kern="0" dirty="0">
              <a:solidFill>
                <a:srgbClr val="1557AE"/>
              </a:solidFill>
              <a:latin typeface="Arial" panose="020B0604020202020204" pitchFamily="34" charset="0"/>
              <a:ea typeface="方正兰亭中黑_GBK" panose="02000000000000000000" pitchFamily="2" charset="-122"/>
              <a:cs typeface="Arial" panose="020B0604020202020204" pitchFamily="34" charset="0"/>
            </a:endParaRPr>
          </a:p>
        </p:txBody>
      </p:sp>
      <p:sp>
        <p:nvSpPr>
          <p:cNvPr id="11" name="object 3">
            <a:extLst>
              <a:ext uri="{FF2B5EF4-FFF2-40B4-BE49-F238E27FC236}">
                <a16:creationId xmlns:a16="http://schemas.microsoft.com/office/drawing/2014/main" id="{590D1D24-F504-431A-9B5A-D4BC92FD8277}"/>
              </a:ext>
            </a:extLst>
          </p:cNvPr>
          <p:cNvSpPr txBox="1"/>
          <p:nvPr/>
        </p:nvSpPr>
        <p:spPr>
          <a:xfrm>
            <a:off x="690193" y="2794998"/>
            <a:ext cx="5237078" cy="1642757"/>
          </a:xfrm>
          <a:prstGeom prst="rect">
            <a:avLst/>
          </a:prstGeom>
        </p:spPr>
        <p:txBody>
          <a:bodyPr vert="horz" wrap="square" lIns="0" tIns="11430" rIns="0" bIns="0" rtlCol="0">
            <a:spAutoFit/>
          </a:bodyPr>
          <a:lstStyle/>
          <a:p>
            <a:pPr marL="12700">
              <a:spcBef>
                <a:spcPts val="90"/>
              </a:spcBef>
            </a:pPr>
            <a:r>
              <a:rPr sz="2000" spc="-10" dirty="0">
                <a:solidFill>
                  <a:srgbClr val="FF0000"/>
                </a:solidFill>
                <a:latin typeface="Arial"/>
                <a:cs typeface="Arial"/>
              </a:rPr>
              <a:t>Iteration</a:t>
            </a:r>
            <a:r>
              <a:rPr sz="2000" spc="-30" dirty="0">
                <a:solidFill>
                  <a:srgbClr val="FF0000"/>
                </a:solidFill>
                <a:latin typeface="Arial"/>
                <a:cs typeface="Arial"/>
              </a:rPr>
              <a:t> </a:t>
            </a:r>
            <a:r>
              <a:rPr sz="2000" spc="-10" dirty="0">
                <a:solidFill>
                  <a:srgbClr val="FF0000"/>
                </a:solidFill>
                <a:latin typeface="Arial"/>
                <a:cs typeface="Arial"/>
              </a:rPr>
              <a:t>2</a:t>
            </a:r>
            <a:endParaRPr sz="2000" dirty="0">
              <a:solidFill>
                <a:prstClr val="black"/>
              </a:solidFill>
              <a:latin typeface="Arial"/>
              <a:cs typeface="Arial"/>
            </a:endParaRPr>
          </a:p>
          <a:p>
            <a:pPr marL="12700">
              <a:spcBef>
                <a:spcPts val="35"/>
              </a:spcBef>
            </a:pPr>
            <a:r>
              <a:rPr lang="el-GR" altLang="zh-CN" sz="2400" b="1" i="1" dirty="0">
                <a:latin typeface="Calibri" panose="020F0502020204030204" pitchFamily="34" charset="0"/>
                <a:ea typeface="Cambria" panose="02040503050406030204" pitchFamily="18" charset="0"/>
                <a:cs typeface="Calibri" panose="020F0502020204030204" pitchFamily="34" charset="0"/>
              </a:rPr>
              <a:t>μ</a:t>
            </a:r>
            <a:r>
              <a:rPr lang="en-US" altLang="zh-CN" sz="2400" b="1" spc="-5" baseline="-25000" dirty="0">
                <a:latin typeface="Arial"/>
                <a:cs typeface="Arial"/>
              </a:rPr>
              <a:t>S</a:t>
            </a:r>
            <a:r>
              <a:rPr sz="2400" b="1" spc="-10" dirty="0">
                <a:latin typeface="Arial"/>
                <a:cs typeface="Arial"/>
              </a:rPr>
              <a:t>:</a:t>
            </a:r>
            <a:r>
              <a:rPr sz="2400" b="1" spc="40" dirty="0">
                <a:latin typeface="Arial"/>
                <a:cs typeface="Arial"/>
              </a:rPr>
              <a:t> </a:t>
            </a:r>
            <a:r>
              <a:rPr sz="2400" b="1" spc="-5" dirty="0">
                <a:latin typeface="Arial"/>
                <a:cs typeface="Arial"/>
              </a:rPr>
              <a:t>81.79</a:t>
            </a:r>
            <a:r>
              <a:rPr sz="2400" b="1" spc="-25" dirty="0">
                <a:latin typeface="Arial"/>
                <a:cs typeface="Arial"/>
              </a:rPr>
              <a:t> </a:t>
            </a:r>
            <a:r>
              <a:rPr lang="en-US" altLang="zh-CN" sz="2400" b="1" spc="-25" dirty="0">
                <a:latin typeface="Arial"/>
                <a:cs typeface="Arial"/>
              </a:rPr>
              <a:t>   </a:t>
            </a:r>
            <a:r>
              <a:rPr lang="el-GR" altLang="zh-CN" sz="2400" b="1" i="1" dirty="0">
                <a:latin typeface="Calibri" panose="020F0502020204030204" pitchFamily="34" charset="0"/>
                <a:ea typeface="Cambria" panose="02040503050406030204" pitchFamily="18" charset="0"/>
                <a:cs typeface="Calibri" panose="020F0502020204030204" pitchFamily="34" charset="0"/>
              </a:rPr>
              <a:t>μ</a:t>
            </a:r>
            <a:r>
              <a:rPr lang="en-US" altLang="zh-CN" sz="2400" b="1" spc="-5" baseline="-25000" dirty="0">
                <a:latin typeface="Arial"/>
                <a:cs typeface="Arial"/>
              </a:rPr>
              <a:t>C </a:t>
            </a:r>
            <a:r>
              <a:rPr sz="2400" b="1" spc="-10" dirty="0">
                <a:latin typeface="Arial"/>
                <a:cs typeface="Arial"/>
              </a:rPr>
              <a:t>:</a:t>
            </a:r>
            <a:r>
              <a:rPr sz="2400" b="1" spc="40" dirty="0">
                <a:latin typeface="Arial"/>
                <a:cs typeface="Arial"/>
              </a:rPr>
              <a:t> </a:t>
            </a:r>
            <a:r>
              <a:rPr sz="2400" b="1" spc="-5" dirty="0">
                <a:latin typeface="Arial"/>
                <a:cs typeface="Arial"/>
              </a:rPr>
              <a:t>53.00</a:t>
            </a:r>
            <a:endParaRPr sz="2400" b="1" dirty="0">
              <a:latin typeface="Arial"/>
              <a:cs typeface="Arial"/>
            </a:endParaRPr>
          </a:p>
          <a:p>
            <a:pPr>
              <a:spcBef>
                <a:spcPts val="20"/>
              </a:spcBef>
            </a:pPr>
            <a:endParaRPr dirty="0">
              <a:solidFill>
                <a:prstClr val="black"/>
              </a:solidFill>
              <a:latin typeface="Arial"/>
              <a:cs typeface="Arial"/>
            </a:endParaRPr>
          </a:p>
          <a:p>
            <a:pPr marL="12700"/>
            <a:r>
              <a:rPr sz="2000" spc="-10" dirty="0">
                <a:solidFill>
                  <a:srgbClr val="FF0000"/>
                </a:solidFill>
                <a:latin typeface="Arial"/>
                <a:cs typeface="Arial"/>
              </a:rPr>
              <a:t>Iteration</a:t>
            </a:r>
            <a:r>
              <a:rPr sz="2000" spc="-30" dirty="0">
                <a:solidFill>
                  <a:srgbClr val="FF0000"/>
                </a:solidFill>
                <a:latin typeface="Arial"/>
                <a:cs typeface="Arial"/>
              </a:rPr>
              <a:t> </a:t>
            </a:r>
            <a:r>
              <a:rPr sz="2000" spc="-10" dirty="0">
                <a:solidFill>
                  <a:srgbClr val="FF0000"/>
                </a:solidFill>
                <a:latin typeface="Arial"/>
                <a:cs typeface="Arial"/>
              </a:rPr>
              <a:t>3</a:t>
            </a:r>
            <a:endParaRPr sz="2000" dirty="0">
              <a:solidFill>
                <a:prstClr val="black"/>
              </a:solidFill>
              <a:latin typeface="Arial"/>
              <a:cs typeface="Arial"/>
            </a:endParaRPr>
          </a:p>
          <a:p>
            <a:pPr marL="12700">
              <a:spcBef>
                <a:spcPts val="35"/>
              </a:spcBef>
            </a:pPr>
            <a:r>
              <a:rPr lang="el-GR" altLang="zh-CN" sz="2400" b="1" i="1" dirty="0">
                <a:latin typeface="Calibri" panose="020F0502020204030204" pitchFamily="34" charset="0"/>
                <a:ea typeface="Cambria" panose="02040503050406030204" pitchFamily="18" charset="0"/>
                <a:cs typeface="Calibri" panose="020F0502020204030204" pitchFamily="34" charset="0"/>
              </a:rPr>
              <a:t>μ</a:t>
            </a:r>
            <a:r>
              <a:rPr lang="en-US" altLang="zh-CN" sz="2400" b="1" spc="-5" baseline="-25000" dirty="0">
                <a:latin typeface="Arial"/>
                <a:cs typeface="Arial"/>
              </a:rPr>
              <a:t>S</a:t>
            </a:r>
            <a:r>
              <a:rPr lang="en-US" altLang="zh-CN" sz="2400" b="1" spc="-10" dirty="0">
                <a:latin typeface="Arial"/>
                <a:cs typeface="Arial"/>
              </a:rPr>
              <a:t>:</a:t>
            </a:r>
            <a:r>
              <a:rPr lang="en-US" altLang="zh-CN" sz="2400" b="1" spc="40" dirty="0">
                <a:latin typeface="Arial"/>
                <a:cs typeface="Arial"/>
              </a:rPr>
              <a:t> </a:t>
            </a:r>
            <a:r>
              <a:rPr sz="2400" b="1" spc="-5" dirty="0">
                <a:solidFill>
                  <a:prstClr val="black"/>
                </a:solidFill>
                <a:latin typeface="Arial"/>
                <a:cs typeface="Arial"/>
              </a:rPr>
              <a:t>81.77</a:t>
            </a:r>
            <a:r>
              <a:rPr sz="2400" b="1" spc="-25" dirty="0">
                <a:solidFill>
                  <a:prstClr val="black"/>
                </a:solidFill>
                <a:latin typeface="Arial"/>
                <a:cs typeface="Arial"/>
              </a:rPr>
              <a:t> </a:t>
            </a:r>
            <a:r>
              <a:rPr lang="en-US" altLang="zh-CN" sz="2400" b="1" spc="-25" dirty="0">
                <a:solidFill>
                  <a:prstClr val="black"/>
                </a:solidFill>
                <a:latin typeface="Arial"/>
                <a:cs typeface="Arial"/>
              </a:rPr>
              <a:t>     </a:t>
            </a:r>
            <a:r>
              <a:rPr lang="el-GR" altLang="zh-CN" sz="2400" b="1" i="1" dirty="0">
                <a:latin typeface="Calibri" panose="020F0502020204030204" pitchFamily="34" charset="0"/>
                <a:ea typeface="Cambria" panose="02040503050406030204" pitchFamily="18" charset="0"/>
                <a:cs typeface="Calibri" panose="020F0502020204030204" pitchFamily="34" charset="0"/>
              </a:rPr>
              <a:t>μ</a:t>
            </a:r>
            <a:r>
              <a:rPr lang="en-US" altLang="zh-CN" sz="2400" b="1" spc="-5" baseline="-25000" dirty="0">
                <a:latin typeface="Arial"/>
                <a:cs typeface="Arial"/>
              </a:rPr>
              <a:t>C </a:t>
            </a:r>
            <a:r>
              <a:rPr lang="en-US" altLang="zh-CN" sz="2400" b="1" spc="-10" dirty="0">
                <a:latin typeface="Arial"/>
                <a:cs typeface="Arial"/>
              </a:rPr>
              <a:t>:</a:t>
            </a:r>
            <a:r>
              <a:rPr lang="en-US" altLang="zh-CN" sz="2400" b="1" spc="40" dirty="0">
                <a:latin typeface="Arial"/>
                <a:cs typeface="Arial"/>
              </a:rPr>
              <a:t> </a:t>
            </a:r>
            <a:r>
              <a:rPr sz="2400" b="1" spc="-5" dirty="0">
                <a:solidFill>
                  <a:prstClr val="black"/>
                </a:solidFill>
                <a:latin typeface="Arial"/>
                <a:cs typeface="Arial"/>
              </a:rPr>
              <a:t>52.91</a:t>
            </a:r>
            <a:endParaRPr sz="2400" b="1" dirty="0">
              <a:solidFill>
                <a:prstClr val="black"/>
              </a:solidFill>
              <a:latin typeface="Arial"/>
              <a:cs typeface="Arial"/>
            </a:endParaRPr>
          </a:p>
        </p:txBody>
      </p:sp>
      <p:sp>
        <p:nvSpPr>
          <p:cNvPr id="6" name="矩形 5">
            <a:extLst>
              <a:ext uri="{FF2B5EF4-FFF2-40B4-BE49-F238E27FC236}">
                <a16:creationId xmlns:a16="http://schemas.microsoft.com/office/drawing/2014/main" id="{BDFA7845-4A66-4633-91DB-C9F55B1A6545}"/>
              </a:ext>
            </a:extLst>
          </p:cNvPr>
          <p:cNvSpPr/>
          <p:nvPr/>
        </p:nvSpPr>
        <p:spPr>
          <a:xfrm>
            <a:off x="179512" y="6207695"/>
            <a:ext cx="4572000" cy="461665"/>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Francisco </a:t>
            </a:r>
            <a:r>
              <a:rPr lang="en-US" altLang="zh-CN" sz="2400" i="1" dirty="0" err="1">
                <a:solidFill>
                  <a:srgbClr val="1557AE"/>
                </a:solidFill>
                <a:latin typeface="Calibri" panose="020F0502020204030204" pitchFamily="34" charset="0"/>
                <a:ea typeface="Cambria" panose="02040503050406030204" pitchFamily="18" charset="0"/>
                <a:cs typeface="Calibri" panose="020F0502020204030204" pitchFamily="34" charset="0"/>
              </a:rPr>
              <a:t>Iacobelli</a:t>
            </a:r>
            <a:r>
              <a:rPr lang="en-US" altLang="zh-CN" sz="2400" i="1" dirty="0">
                <a:solidFill>
                  <a:srgbClr val="1557AE"/>
                </a:solidFill>
                <a:latin typeface="Calibri" panose="020F0502020204030204" pitchFamily="34" charset="0"/>
                <a:ea typeface="Cambria" panose="02040503050406030204" pitchFamily="18" charset="0"/>
                <a:cs typeface="Calibri" panose="020F0502020204030204" pitchFamily="34" charset="0"/>
              </a:rPr>
              <a:t>’ PPT</a:t>
            </a:r>
            <a:endParaRPr lang="zh-CN" altLang="en-US" sz="2400" i="1" dirty="0">
              <a:solidFill>
                <a:srgbClr val="1557A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816365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331555" y="923247"/>
            <a:ext cx="597601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求解</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的参数个数分别是</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NK</a:t>
            </a:r>
            <a:r>
              <a:rPr kumimoji="0" lang="zh-CN" altLang="en-US"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KD</a:t>
            </a: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使得似然函数最大化的</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20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0" lang="en-US" altLang="zh-CN" sz="20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20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j</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20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是合理的</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331555" y="6298412"/>
            <a:ext cx="4572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http://www.mamicode.com/info-detail-943284.html</a:t>
            </a:r>
          </a:p>
        </p:txBody>
      </p:sp>
      <p:sp>
        <p:nvSpPr>
          <p:cNvPr id="2" name="椭圆 1"/>
          <p:cNvSpPr/>
          <p:nvPr/>
        </p:nvSpPr>
        <p:spPr bwMode="auto">
          <a:xfrm>
            <a:off x="6447489" y="3261753"/>
            <a:ext cx="381000" cy="402994"/>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d</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1</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2" name="椭圆 11"/>
          <p:cNvSpPr/>
          <p:nvPr/>
        </p:nvSpPr>
        <p:spPr bwMode="auto">
          <a:xfrm>
            <a:off x="6477016" y="3934943"/>
            <a:ext cx="381000" cy="402994"/>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d</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2</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3" name="椭圆 12"/>
          <p:cNvSpPr/>
          <p:nvPr/>
        </p:nvSpPr>
        <p:spPr bwMode="auto">
          <a:xfrm>
            <a:off x="6477016" y="5047220"/>
            <a:ext cx="381000" cy="402994"/>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d</a:t>
            </a:r>
            <a:r>
              <a:rPr kumimoji="0" lang="en-US" altLang="zh-CN" sz="1800" b="1" i="1" u="none" strike="noStrike" kern="1200" cap="none" spc="0" normalizeH="0" baseline="-2500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N</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3" name="矩形 2"/>
          <p:cNvSpPr/>
          <p:nvPr/>
        </p:nvSpPr>
        <p:spPr>
          <a:xfrm>
            <a:off x="6307574" y="2759252"/>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文档</a:t>
            </a:r>
            <a:endParaRPr kumimoji="0" lang="zh-CN" altLang="en-US" sz="1800" b="0" i="1" u="none" strike="noStrike" kern="1200" cap="none" spc="0" normalizeH="0" baseline="0" noProof="0" dirty="0">
              <a:ln>
                <a:noFill/>
              </a:ln>
              <a:solidFill>
                <a:srgbClr val="FF0000"/>
              </a:solidFill>
              <a:effectLst/>
              <a:uLnTx/>
              <a:uFillTx/>
              <a:latin typeface="Tahoma"/>
              <a:ea typeface="黑体"/>
              <a:cs typeface="+mn-cs"/>
            </a:endParaRPr>
          </a:p>
        </p:txBody>
      </p:sp>
      <p:sp>
        <p:nvSpPr>
          <p:cNvPr id="14" name="椭圆 13"/>
          <p:cNvSpPr/>
          <p:nvPr/>
        </p:nvSpPr>
        <p:spPr bwMode="auto">
          <a:xfrm>
            <a:off x="7401930" y="3542026"/>
            <a:ext cx="381000" cy="402994"/>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z</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1</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5" name="椭圆 14"/>
          <p:cNvSpPr/>
          <p:nvPr/>
        </p:nvSpPr>
        <p:spPr bwMode="auto">
          <a:xfrm>
            <a:off x="7460127" y="4538353"/>
            <a:ext cx="381000" cy="402994"/>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z</a:t>
            </a:r>
            <a:r>
              <a:rPr kumimoji="0" lang="en-US" altLang="zh-CN" sz="1800" b="1" i="1" u="none" strike="noStrike" kern="1200" cap="none" spc="0" normalizeH="0" baseline="-2500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K</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6" name="矩形 15"/>
          <p:cNvSpPr/>
          <p:nvPr/>
        </p:nvSpPr>
        <p:spPr>
          <a:xfrm>
            <a:off x="7269264" y="2759136"/>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主题</a:t>
            </a:r>
            <a:endParaRPr kumimoji="0" lang="zh-CN" altLang="en-US" sz="1800" b="0" i="1" u="none" strike="noStrike" kern="1200" cap="none" spc="0" normalizeH="0" baseline="0" noProof="0" dirty="0">
              <a:ln>
                <a:noFill/>
              </a:ln>
              <a:solidFill>
                <a:srgbClr val="FF0000"/>
              </a:solidFill>
              <a:effectLst/>
              <a:uLnTx/>
              <a:uFillTx/>
              <a:latin typeface="Tahoma"/>
              <a:ea typeface="黑体"/>
              <a:cs typeface="+mn-cs"/>
            </a:endParaRPr>
          </a:p>
        </p:txBody>
      </p:sp>
      <p:sp>
        <p:nvSpPr>
          <p:cNvPr id="17" name="矩形 16"/>
          <p:cNvSpPr/>
          <p:nvPr/>
        </p:nvSpPr>
        <p:spPr>
          <a:xfrm>
            <a:off x="8244130" y="2759136"/>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单词</a:t>
            </a:r>
            <a:endParaRPr kumimoji="0" lang="zh-CN" altLang="en-US" sz="1800" b="0" i="1" u="none" strike="noStrike" kern="1200" cap="none" spc="0" normalizeH="0" baseline="0" noProof="0" dirty="0">
              <a:ln>
                <a:noFill/>
              </a:ln>
              <a:solidFill>
                <a:srgbClr val="FF0000"/>
              </a:solidFill>
              <a:effectLst/>
              <a:uLnTx/>
              <a:uFillTx/>
              <a:latin typeface="Tahoma"/>
              <a:ea typeface="黑体"/>
              <a:cs typeface="+mn-cs"/>
            </a:endParaRPr>
          </a:p>
        </p:txBody>
      </p:sp>
      <p:sp>
        <p:nvSpPr>
          <p:cNvPr id="18" name="椭圆 17"/>
          <p:cNvSpPr/>
          <p:nvPr/>
        </p:nvSpPr>
        <p:spPr bwMode="auto">
          <a:xfrm>
            <a:off x="8385834" y="3354303"/>
            <a:ext cx="381000" cy="402994"/>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w</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1</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9" name="椭圆 18"/>
          <p:cNvSpPr/>
          <p:nvPr/>
        </p:nvSpPr>
        <p:spPr bwMode="auto">
          <a:xfrm>
            <a:off x="8415361" y="4027493"/>
            <a:ext cx="381000" cy="402994"/>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w</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2</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20" name="椭圆 19"/>
          <p:cNvSpPr/>
          <p:nvPr/>
        </p:nvSpPr>
        <p:spPr bwMode="auto">
          <a:xfrm>
            <a:off x="8453922" y="5047220"/>
            <a:ext cx="381000" cy="402994"/>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1" compatLnSpc="1">
            <a:prstTxWarp prst="textNoShape">
              <a:avLst/>
            </a:prstTxWarp>
            <a:normAutofit fontScale="85000" lnSpcReduction="10000"/>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1" u="none" strike="noStrike" kern="1200" cap="none" spc="0" normalizeH="0" baseline="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w</a:t>
            </a:r>
            <a:r>
              <a:rPr kumimoji="0" lang="en-US" altLang="zh-CN" sz="1800" b="1" i="1" u="none" strike="noStrike" kern="1200" cap="none" spc="0" normalizeH="0" baseline="-2500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a:t>
            </a:r>
            <a:endParaRPr kumimoji="0" lang="zh-CN" altLang="en-US" sz="1800" b="1" i="1"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cxnSp>
        <p:nvCxnSpPr>
          <p:cNvPr id="9" name="直接箭头连接符 8"/>
          <p:cNvCxnSpPr>
            <a:stCxn id="2" idx="6"/>
            <a:endCxn id="14" idx="2"/>
          </p:cNvCxnSpPr>
          <p:nvPr/>
        </p:nvCxnSpPr>
        <p:spPr bwMode="auto">
          <a:xfrm>
            <a:off x="6828489" y="3463250"/>
            <a:ext cx="573441" cy="2802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直接箭头连接符 21"/>
          <p:cNvCxnSpPr>
            <a:stCxn id="2" idx="6"/>
            <a:endCxn id="15" idx="1"/>
          </p:cNvCxnSpPr>
          <p:nvPr/>
        </p:nvCxnSpPr>
        <p:spPr bwMode="auto">
          <a:xfrm>
            <a:off x="6828489" y="3463250"/>
            <a:ext cx="687434" cy="11341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直接箭头连接符 27"/>
          <p:cNvCxnSpPr>
            <a:stCxn id="12" idx="6"/>
            <a:endCxn id="14" idx="3"/>
          </p:cNvCxnSpPr>
          <p:nvPr/>
        </p:nvCxnSpPr>
        <p:spPr bwMode="auto">
          <a:xfrm flipV="1">
            <a:off x="6858016" y="3886003"/>
            <a:ext cx="599710" cy="2504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直接箭头连接符 31"/>
          <p:cNvCxnSpPr>
            <a:stCxn id="12" idx="6"/>
            <a:endCxn id="15" idx="2"/>
          </p:cNvCxnSpPr>
          <p:nvPr/>
        </p:nvCxnSpPr>
        <p:spPr bwMode="auto">
          <a:xfrm>
            <a:off x="6858016" y="4136440"/>
            <a:ext cx="602111" cy="603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直接箭头连接符 36"/>
          <p:cNvCxnSpPr>
            <a:stCxn id="13" idx="7"/>
            <a:endCxn id="14" idx="4"/>
          </p:cNvCxnSpPr>
          <p:nvPr/>
        </p:nvCxnSpPr>
        <p:spPr bwMode="auto">
          <a:xfrm flipV="1">
            <a:off x="6802220" y="3945020"/>
            <a:ext cx="790210" cy="11612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直接箭头连接符 39"/>
          <p:cNvCxnSpPr>
            <a:stCxn id="13" idx="6"/>
            <a:endCxn id="15" idx="3"/>
          </p:cNvCxnSpPr>
          <p:nvPr/>
        </p:nvCxnSpPr>
        <p:spPr bwMode="auto">
          <a:xfrm flipV="1">
            <a:off x="6858016" y="4882330"/>
            <a:ext cx="657907" cy="3663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矩形 42"/>
          <p:cNvSpPr/>
          <p:nvPr/>
        </p:nvSpPr>
        <p:spPr>
          <a:xfrm>
            <a:off x="6849028" y="3184794"/>
            <a:ext cx="68640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1600" b="1" i="1"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1600" b="1"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600" b="1" i="0" u="none" strike="noStrike" kern="1200" cap="none" spc="0" normalizeH="0" baseline="0" noProof="0" dirty="0">
              <a:ln>
                <a:noFill/>
              </a:ln>
              <a:solidFill>
                <a:srgbClr val="FF0000"/>
              </a:solidFill>
              <a:effectLst/>
              <a:uLnTx/>
              <a:uFillTx/>
              <a:latin typeface="Tahoma"/>
              <a:ea typeface="黑体"/>
              <a:cs typeface="+mn-cs"/>
            </a:endParaRPr>
          </a:p>
        </p:txBody>
      </p:sp>
      <p:cxnSp>
        <p:nvCxnSpPr>
          <p:cNvPr id="45" name="直接箭头连接符 44"/>
          <p:cNvCxnSpPr>
            <a:stCxn id="14" idx="6"/>
            <a:endCxn id="18" idx="2"/>
          </p:cNvCxnSpPr>
          <p:nvPr/>
        </p:nvCxnSpPr>
        <p:spPr bwMode="auto">
          <a:xfrm flipV="1">
            <a:off x="7782930" y="3555800"/>
            <a:ext cx="602904" cy="1877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直接箭头连接符 46"/>
          <p:cNvCxnSpPr>
            <a:stCxn id="14" idx="6"/>
            <a:endCxn id="19" idx="2"/>
          </p:cNvCxnSpPr>
          <p:nvPr/>
        </p:nvCxnSpPr>
        <p:spPr bwMode="auto">
          <a:xfrm>
            <a:off x="7782930" y="3743523"/>
            <a:ext cx="632431" cy="485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接箭头连接符 50"/>
          <p:cNvCxnSpPr>
            <a:stCxn id="14" idx="6"/>
            <a:endCxn id="20" idx="1"/>
          </p:cNvCxnSpPr>
          <p:nvPr/>
        </p:nvCxnSpPr>
        <p:spPr bwMode="auto">
          <a:xfrm>
            <a:off x="7782930" y="3743523"/>
            <a:ext cx="726788" cy="13627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接箭头连接符 55"/>
          <p:cNvCxnSpPr>
            <a:stCxn id="15" idx="6"/>
            <a:endCxn id="18" idx="3"/>
          </p:cNvCxnSpPr>
          <p:nvPr/>
        </p:nvCxnSpPr>
        <p:spPr bwMode="auto">
          <a:xfrm flipV="1">
            <a:off x="7841127" y="3698280"/>
            <a:ext cx="600503" cy="10415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9" name="直接箭头连接符 58"/>
          <p:cNvCxnSpPr>
            <a:stCxn id="15" idx="6"/>
            <a:endCxn id="19" idx="2"/>
          </p:cNvCxnSpPr>
          <p:nvPr/>
        </p:nvCxnSpPr>
        <p:spPr bwMode="auto">
          <a:xfrm flipV="1">
            <a:off x="7841127" y="4228990"/>
            <a:ext cx="574234" cy="5108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直接箭头连接符 61"/>
          <p:cNvCxnSpPr>
            <a:stCxn id="15" idx="6"/>
            <a:endCxn id="20" idx="2"/>
          </p:cNvCxnSpPr>
          <p:nvPr/>
        </p:nvCxnSpPr>
        <p:spPr bwMode="auto">
          <a:xfrm>
            <a:off x="7841127" y="4739850"/>
            <a:ext cx="612795" cy="5088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72" name="矩形 3071"/>
          <p:cNvSpPr/>
          <p:nvPr/>
        </p:nvSpPr>
        <p:spPr>
          <a:xfrm>
            <a:off x="7698400" y="3180851"/>
            <a:ext cx="70884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1600" b="1" i="1"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1600" b="1"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600" b="1" i="0" u="none" strike="noStrike" kern="1200" cap="none" spc="0" normalizeH="0" baseline="0" noProof="0" dirty="0">
              <a:ln>
                <a:noFill/>
              </a:ln>
              <a:solidFill>
                <a:srgbClr val="FF0000"/>
              </a:solidFill>
              <a:effectLst/>
              <a:uLnTx/>
              <a:uFillTx/>
              <a:latin typeface="Tahoma"/>
              <a:ea typeface="黑体"/>
              <a:cs typeface="+mn-cs"/>
            </a:endParaRPr>
          </a:p>
        </p:txBody>
      </p:sp>
      <p:pic>
        <p:nvPicPr>
          <p:cNvPr id="3074" name="Picture 2" descr="ææ¯åä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63" y="2467041"/>
            <a:ext cx="2388848" cy="80484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796497" y="2716047"/>
            <a:ext cx="3325105" cy="384977"/>
          </a:xfrm>
          <a:prstGeom prst="rect">
            <a:avLst/>
          </a:prstGeom>
        </p:spPr>
        <p:txBody>
          <a:bodyPr wrap="square">
            <a:spAutoFit/>
          </a:bodyPr>
          <a:lstStyle/>
          <a:p>
            <a:pPr marL="0" marR="0" lvl="0" indent="0" algn="l" defTabSz="914400" rtl="0" eaLnBrk="1" fontAlgn="base" latinLnBrk="0" hangingPunct="1">
              <a:lnSpc>
                <a:spcPct val="130000"/>
              </a:lnSpc>
              <a:spcBef>
                <a:spcPts val="400"/>
              </a:spcBef>
              <a:spcAft>
                <a:spcPct val="0"/>
              </a:spcAft>
              <a:buClrTx/>
              <a:buSzTx/>
              <a:buFontTx/>
              <a:buNone/>
              <a:tabLst/>
              <a:defRPr/>
            </a:pPr>
            <a:r>
              <a:rPr kumimoji="0" lang="en-US" altLang="zh-CN" sz="16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en-US" altLang="zh-CN" sz="16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0" lang="en-US" altLang="zh-CN" sz="16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16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16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j</a:t>
            </a:r>
            <a:r>
              <a:rPr kumimoji="0" lang="en-US" altLang="zh-CN" sz="16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6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 </a:t>
            </a:r>
            <a:r>
              <a:rPr kumimoji="0" lang="en-US" altLang="zh-CN" sz="16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16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j</a:t>
            </a:r>
            <a:r>
              <a:rPr kumimoji="0" lang="en-US" altLang="zh-CN" sz="16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6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出现在 </a:t>
            </a:r>
            <a:r>
              <a:rPr kumimoji="0" lang="en-US" altLang="zh-CN" sz="16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0" lang="en-US" altLang="zh-CN" sz="16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16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6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中的次数</a:t>
            </a:r>
          </a:p>
        </p:txBody>
      </p:sp>
      <p:pic>
        <p:nvPicPr>
          <p:cNvPr id="3076" name="Picture 4" descr="ææ¯åäº«"/>
          <p:cNvPicPr>
            <a:picLocks noChangeAspect="1" noChangeArrowheads="1"/>
          </p:cNvPicPr>
          <p:nvPr/>
        </p:nvPicPr>
        <p:blipFill rotWithShape="1">
          <a:blip r:embed="rId4">
            <a:extLst>
              <a:ext uri="{28A0092B-C50C-407E-A947-70E740481C1C}">
                <a14:useLocalDpi xmlns:a14="http://schemas.microsoft.com/office/drawing/2010/main" val="0"/>
              </a:ext>
            </a:extLst>
          </a:blip>
          <a:srcRect t="3058" b="4798"/>
          <a:stretch/>
        </p:blipFill>
        <p:spPr bwMode="auto">
          <a:xfrm>
            <a:off x="331555" y="3289156"/>
            <a:ext cx="4162464" cy="237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67747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331555" y="923247"/>
            <a:ext cx="597601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求解</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8" name="矩形 7"/>
          <p:cNvSpPr/>
          <p:nvPr/>
        </p:nvSpPr>
        <p:spPr>
          <a:xfrm>
            <a:off x="331555" y="6298412"/>
            <a:ext cx="4572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http://www.mamicode.com/info-detail-943284.html</a:t>
            </a:r>
          </a:p>
        </p:txBody>
      </p:sp>
      <p:pic>
        <p:nvPicPr>
          <p:cNvPr id="4" name="图片 3"/>
          <p:cNvPicPr>
            <a:picLocks noChangeAspect="1"/>
          </p:cNvPicPr>
          <p:nvPr/>
        </p:nvPicPr>
        <p:blipFill>
          <a:blip r:embed="rId3"/>
          <a:stretch>
            <a:fillRect/>
          </a:stretch>
        </p:blipFill>
        <p:spPr>
          <a:xfrm>
            <a:off x="404705" y="1444907"/>
            <a:ext cx="7980343" cy="1351992"/>
          </a:xfrm>
          <a:prstGeom prst="rect">
            <a:avLst/>
          </a:prstGeom>
        </p:spPr>
      </p:pic>
      <p:pic>
        <p:nvPicPr>
          <p:cNvPr id="3075" name="Picture 3" descr="https://images0.cnblogs.com/blog2015/772333/201507/25152314609236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789" y="2935653"/>
            <a:ext cx="3895346" cy="90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images0.cnblogs.com/blog2015/772333/201507/25152233953484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59" y="2901349"/>
            <a:ext cx="2309330" cy="966962"/>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6"/>
          <a:srcRect b="29573"/>
          <a:stretch/>
        </p:blipFill>
        <p:spPr>
          <a:xfrm>
            <a:off x="1367480" y="4305917"/>
            <a:ext cx="6300207" cy="1926721"/>
          </a:xfrm>
          <a:prstGeom prst="rect">
            <a:avLst/>
          </a:prstGeom>
        </p:spPr>
      </p:pic>
      <p:sp>
        <p:nvSpPr>
          <p:cNvPr id="2" name="矩形 1"/>
          <p:cNvSpPr/>
          <p:nvPr/>
        </p:nvSpPr>
        <p:spPr>
          <a:xfrm>
            <a:off x="1416909" y="3963533"/>
            <a:ext cx="57912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557AE"/>
                </a:solidFill>
                <a:effectLst/>
                <a:uLnTx/>
                <a:uFillTx/>
                <a:latin typeface="Tahoma"/>
                <a:ea typeface="黑体"/>
                <a:cs typeface="+mn-cs"/>
              </a:rPr>
              <a:t>Q</a:t>
            </a:r>
            <a:r>
              <a:rPr kumimoji="0" lang="zh-CN" altLang="en-US" sz="1800" b="0" i="0" u="none" strike="noStrike" kern="1200" cap="none" spc="0" normalizeH="0" baseline="0" noProof="0" dirty="0">
                <a:ln>
                  <a:noFill/>
                </a:ln>
                <a:solidFill>
                  <a:srgbClr val="1557AE"/>
                </a:solidFill>
                <a:effectLst/>
                <a:uLnTx/>
                <a:uFillTx/>
                <a:latin typeface="Tahoma"/>
                <a:ea typeface="黑体"/>
                <a:cs typeface="+mn-cs"/>
              </a:rPr>
              <a:t>确定后，求导公式，红线部分是常数项</a:t>
            </a:r>
          </a:p>
        </p:txBody>
      </p:sp>
      <p:sp>
        <p:nvSpPr>
          <p:cNvPr id="3" name="文本框 2">
            <a:extLst>
              <a:ext uri="{FF2B5EF4-FFF2-40B4-BE49-F238E27FC236}">
                <a16:creationId xmlns:a16="http://schemas.microsoft.com/office/drawing/2014/main" id="{53C79127-7588-4780-918B-BAA08D433371}"/>
              </a:ext>
            </a:extLst>
          </p:cNvPr>
          <p:cNvSpPr txBox="1"/>
          <p:nvPr/>
        </p:nvSpPr>
        <p:spPr>
          <a:xfrm>
            <a:off x="6845262" y="3195550"/>
            <a:ext cx="1579278" cy="369332"/>
          </a:xfrm>
          <a:prstGeom prst="rect">
            <a:avLst/>
          </a:prstGeom>
          <a:noFill/>
        </p:spPr>
        <p:txBody>
          <a:bodyPr wrap="none" rtlCol="0">
            <a:spAutoFit/>
          </a:bodyPr>
          <a:lstStyle/>
          <a:p>
            <a:r>
              <a:rPr lang="zh-CN" altLang="en-US" dirty="0">
                <a:solidFill>
                  <a:srgbClr val="FF0000"/>
                </a:solidFill>
                <a:latin typeface="黑体" panose="02010609060101010101" pitchFamily="49" charset="-122"/>
                <a:ea typeface="黑体" panose="02010609060101010101" pitchFamily="49" charset="-122"/>
              </a:rPr>
              <a:t>含义是什么？</a:t>
            </a:r>
          </a:p>
        </p:txBody>
      </p:sp>
    </p:spTree>
    <p:extLst>
      <p:ext uri="{BB962C8B-B14F-4D97-AF65-F5344CB8AC3E}">
        <p14:creationId xmlns:p14="http://schemas.microsoft.com/office/powerpoint/2010/main" val="295086807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331555" y="923247"/>
            <a:ext cx="8812445"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求解</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需要保证</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和</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的概率归一性，也就是需要加上两个拉格朗日乘数</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endPar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endPar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分别对</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120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120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求导</a:t>
            </a: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331555" y="6298412"/>
            <a:ext cx="4572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http://www.mamicode.com/info-detail-943284.html</a:t>
            </a:r>
          </a:p>
        </p:txBody>
      </p:sp>
      <p:pic>
        <p:nvPicPr>
          <p:cNvPr id="4098" name="Picture 2" descr="https://images0.cnblogs.com/blog2015/772333/201507/2515523617175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82" y="1937260"/>
            <a:ext cx="8302121" cy="822734"/>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807910" y="3395472"/>
            <a:ext cx="4638675" cy="1219200"/>
          </a:xfrm>
          <a:prstGeom prst="rect">
            <a:avLst/>
          </a:prstGeom>
        </p:spPr>
      </p:pic>
      <p:sp>
        <p:nvSpPr>
          <p:cNvPr id="3" name="椭圆 2">
            <a:extLst>
              <a:ext uri="{FF2B5EF4-FFF2-40B4-BE49-F238E27FC236}">
                <a16:creationId xmlns:a16="http://schemas.microsoft.com/office/drawing/2014/main" id="{55B91686-E529-449D-8A37-DE28A9979837}"/>
              </a:ext>
            </a:extLst>
          </p:cNvPr>
          <p:cNvSpPr/>
          <p:nvPr/>
        </p:nvSpPr>
        <p:spPr bwMode="auto">
          <a:xfrm>
            <a:off x="807910" y="1937260"/>
            <a:ext cx="451722" cy="792420"/>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bg1"/>
              </a:solidFill>
              <a:effectLst/>
              <a:latin typeface="黑体" panose="02010609060101010101" pitchFamily="49" charset="-122"/>
              <a:ea typeface="宋体" panose="02010600030101010101" pitchFamily="2" charset="-122"/>
            </a:endParaRPr>
          </a:p>
        </p:txBody>
      </p:sp>
      <p:sp>
        <p:nvSpPr>
          <p:cNvPr id="12" name="椭圆 11">
            <a:extLst>
              <a:ext uri="{FF2B5EF4-FFF2-40B4-BE49-F238E27FC236}">
                <a16:creationId xmlns:a16="http://schemas.microsoft.com/office/drawing/2014/main" id="{41D8FED6-C031-4FDA-B9DD-32F8BD7F2342}"/>
              </a:ext>
            </a:extLst>
          </p:cNvPr>
          <p:cNvSpPr/>
          <p:nvPr/>
        </p:nvSpPr>
        <p:spPr bwMode="auto">
          <a:xfrm>
            <a:off x="1802405" y="1937260"/>
            <a:ext cx="451722" cy="792420"/>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bg1"/>
              </a:solidFill>
              <a:effectLst/>
              <a:latin typeface="黑体" panose="02010609060101010101" pitchFamily="49" charset="-122"/>
              <a:ea typeface="宋体" panose="02010600030101010101" pitchFamily="2" charset="-122"/>
            </a:endParaRPr>
          </a:p>
        </p:txBody>
      </p:sp>
    </p:spTree>
    <p:extLst>
      <p:ext uri="{BB962C8B-B14F-4D97-AF65-F5344CB8AC3E}">
        <p14:creationId xmlns:p14="http://schemas.microsoft.com/office/powerpoint/2010/main" val="269188880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331555" y="923247"/>
            <a:ext cx="8812445"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求解</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400" b="0"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令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，求解 </a:t>
            </a:r>
            <a:r>
              <a:rPr kumimoji="0" lang="el-GR"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α</a:t>
            </a:r>
            <a:endPar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331555" y="6298412"/>
            <a:ext cx="4572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http://www.mamicode.com/info-detail-943284.html</a:t>
            </a:r>
          </a:p>
        </p:txBody>
      </p:sp>
      <p:pic>
        <p:nvPicPr>
          <p:cNvPr id="2" name="图片 1"/>
          <p:cNvPicPr>
            <a:picLocks noChangeAspect="1"/>
          </p:cNvPicPr>
          <p:nvPr/>
        </p:nvPicPr>
        <p:blipFill rotWithShape="1">
          <a:blip r:embed="rId3"/>
          <a:srcRect r="80554" b="53000"/>
          <a:stretch/>
        </p:blipFill>
        <p:spPr>
          <a:xfrm>
            <a:off x="1118807" y="1496386"/>
            <a:ext cx="941044" cy="597816"/>
          </a:xfrm>
          <a:prstGeom prst="rect">
            <a:avLst/>
          </a:prstGeom>
        </p:spPr>
      </p:pic>
      <p:pic>
        <p:nvPicPr>
          <p:cNvPr id="3" name="图片 2"/>
          <p:cNvPicPr>
            <a:picLocks noChangeAspect="1"/>
          </p:cNvPicPr>
          <p:nvPr/>
        </p:nvPicPr>
        <p:blipFill>
          <a:blip r:embed="rId4"/>
          <a:stretch>
            <a:fillRect/>
          </a:stretch>
        </p:blipFill>
        <p:spPr>
          <a:xfrm>
            <a:off x="466992" y="2115284"/>
            <a:ext cx="5784672" cy="2765664"/>
          </a:xfrm>
          <a:prstGeom prst="rect">
            <a:avLst/>
          </a:prstGeom>
        </p:spPr>
      </p:pic>
      <p:sp>
        <p:nvSpPr>
          <p:cNvPr id="4" name="矩形 3"/>
          <p:cNvSpPr/>
          <p:nvPr/>
        </p:nvSpPr>
        <p:spPr>
          <a:xfrm>
            <a:off x="724227" y="4944196"/>
            <a:ext cx="4572000" cy="67710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把</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α</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代回到上式，就可以解出来</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pic>
        <p:nvPicPr>
          <p:cNvPr id="6" name="图片 5"/>
          <p:cNvPicPr>
            <a:picLocks noChangeAspect="1"/>
          </p:cNvPicPr>
          <p:nvPr/>
        </p:nvPicPr>
        <p:blipFill>
          <a:blip r:embed="rId5"/>
          <a:stretch>
            <a:fillRect/>
          </a:stretch>
        </p:blipFill>
        <p:spPr>
          <a:xfrm>
            <a:off x="466992" y="5338047"/>
            <a:ext cx="3705849" cy="840730"/>
          </a:xfrm>
          <a:prstGeom prst="rect">
            <a:avLst/>
          </a:prstGeom>
        </p:spPr>
      </p:pic>
      <p:sp>
        <p:nvSpPr>
          <p:cNvPr id="11" name="矩形 10"/>
          <p:cNvSpPr/>
          <p:nvPr/>
        </p:nvSpPr>
        <p:spPr>
          <a:xfrm>
            <a:off x="4316531" y="5501669"/>
            <a:ext cx="4572000" cy="4001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同理，</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pic>
        <p:nvPicPr>
          <p:cNvPr id="7" name="图片 6"/>
          <p:cNvPicPr>
            <a:picLocks noChangeAspect="1"/>
          </p:cNvPicPr>
          <p:nvPr/>
        </p:nvPicPr>
        <p:blipFill>
          <a:blip r:embed="rId6"/>
          <a:stretch>
            <a:fillRect/>
          </a:stretch>
        </p:blipFill>
        <p:spPr>
          <a:xfrm>
            <a:off x="5185791" y="5378832"/>
            <a:ext cx="3363849" cy="727641"/>
          </a:xfrm>
          <a:prstGeom prst="rect">
            <a:avLst/>
          </a:prstGeom>
        </p:spPr>
      </p:pic>
      <p:sp>
        <p:nvSpPr>
          <p:cNvPr id="9" name="椭圆 8"/>
          <p:cNvSpPr/>
          <p:nvPr/>
        </p:nvSpPr>
        <p:spPr bwMode="auto">
          <a:xfrm>
            <a:off x="7050024" y="5621304"/>
            <a:ext cx="795528" cy="557473"/>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a:ln>
                <a:noFill/>
              </a:ln>
              <a:solidFill>
                <a:prstClr val="white"/>
              </a:solidFill>
              <a:effectLst/>
              <a:uLnTx/>
              <a:uFillTx/>
              <a:latin typeface="黑体" pitchFamily="49" charset="-122"/>
              <a:ea typeface="宋体" pitchFamily="2" charset="-122"/>
              <a:cs typeface="+mn-cs"/>
            </a:endParaRPr>
          </a:p>
        </p:txBody>
      </p:sp>
      <p:sp>
        <p:nvSpPr>
          <p:cNvPr id="12" name="矩形 11"/>
          <p:cNvSpPr/>
          <p:nvPr/>
        </p:nvSpPr>
        <p:spPr>
          <a:xfrm>
            <a:off x="5794742" y="6178777"/>
            <a:ext cx="15183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文档</a:t>
            </a:r>
            <a:r>
              <a:rPr kumimoji="0" lang="en-US" altLang="zh-CN" sz="18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0" lang="en-US" altLang="zh-CN" sz="1800" b="0" i="1"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的长度</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428446296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25734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pLSA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0" name="内容占位符 2"/>
          <p:cNvSpPr txBox="1">
            <a:spLocks/>
          </p:cNvSpPr>
          <p:nvPr/>
        </p:nvSpPr>
        <p:spPr>
          <a:xfrm>
            <a:off x="331555" y="923247"/>
            <a:ext cx="8812445"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优点</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2"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相对</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性能有明显提升</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2"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缺点</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2"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没有关于</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P(d)</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的参数，无法给新来的文档赋予一个概率</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2"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的参数数随着文档数线性增长，导致过拟合问题</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7829136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40889" y="3183708"/>
            <a:ext cx="4864583" cy="663643"/>
          </a:xfrm>
          <a:prstGeom prst="rect">
            <a:avLst/>
          </a:prstGeom>
        </p:spPr>
        <p:txBody>
          <a:bodyPr wrap="square">
            <a:spAutoFit/>
          </a:bodyPr>
          <a:lstStyle/>
          <a:p>
            <a:pPr marL="0" marR="0" lvl="0" indent="0" algn="ctr" defTabSz="914400" rtl="0" eaLnBrk="1" fontAlgn="auto" latinLnBrk="0" hangingPunct="1">
              <a:lnSpc>
                <a:spcPct val="130000"/>
              </a:lnSpc>
              <a:spcBef>
                <a:spcPts val="600"/>
              </a:spcBef>
              <a:spcAft>
                <a:spcPts val="600"/>
              </a:spcAft>
              <a:buClrTx/>
              <a:buSzTx/>
              <a:buFontTx/>
              <a:buNone/>
              <a:tabLst/>
              <a:defRPr/>
            </a:pPr>
            <a:r>
              <a:rPr kumimoji="0" lang="en-US" altLang="zh-CN" sz="32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zh-CN" altLang="en-US" sz="32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r>
              <a:rPr kumimoji="0" lang="zh-CN" altLang="en-US" sz="3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演示</a:t>
            </a:r>
            <a:endParaRPr kumimoji="0" lang="en-US" altLang="zh-CN" sz="3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Picture 2" descr="Jupyter Notebook">
            <a:hlinkClick r:id="rId3" tooltip="dashboar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740" y="2544147"/>
            <a:ext cx="1981200" cy="5334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99592" y="188640"/>
            <a:ext cx="225734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pLSA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337126952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8046250" cy="1323439"/>
          </a:xfrm>
          <a:prstGeom prst="rect">
            <a:avLst/>
          </a:prstGeom>
        </p:spPr>
        <p:txBody>
          <a:bodyPr wrap="squar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机器翻译</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Machine translation</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31589C"/>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31589C"/>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内容占位符 2"/>
          <p:cNvSpPr txBox="1"/>
          <p:nvPr/>
        </p:nvSpPr>
        <p:spPr bwMode="auto">
          <a:xfrm>
            <a:off x="369276" y="989157"/>
            <a:ext cx="8243794"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机器翻译：</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将文本</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语音从一种语言翻译到另一种语言。不同于</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CAT</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69276" y="1765860"/>
            <a:ext cx="8243794" cy="459741"/>
          </a:xfrm>
          <a:prstGeom prst="rect">
            <a:avLst/>
          </a:prstGeom>
          <a:noFill/>
        </p:spPr>
        <p:txBody>
          <a:bodyPr wrap="square" rtlCol="0">
            <a:spAutoFit/>
          </a:bodyPr>
          <a:lstStyle/>
          <a:p>
            <a:pPr marL="450850" marR="0" lvl="0"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基本方法：</a:t>
            </a:r>
            <a:endPar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334810" y="2236977"/>
            <a:ext cx="8312726" cy="2793072"/>
          </a:xfrm>
          <a:prstGeom prst="rect">
            <a:avLst/>
          </a:prstGeom>
          <a:noFill/>
        </p:spPr>
        <p:txBody>
          <a:bodyPr wrap="square" rtlCol="0">
            <a:spAutoFit/>
          </a:bodyPr>
          <a:lstStyle/>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FF0000"/>
                </a:solidFill>
                <a:effectLst/>
                <a:uLnTx/>
                <a:uFillTx/>
                <a:latin typeface="Tahoma"/>
                <a:ea typeface="黑体"/>
                <a:cs typeface="+mn-cs"/>
              </a:rPr>
              <a:t>基于规则的机器翻译：</a:t>
            </a: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翻译过程通常依据利用源语言与目标语言的形态规则、语法规、专业词典新闻分类。</a:t>
            </a:r>
            <a:endParaRPr kumimoji="0" lang="en-US" altLang="zh-CN" sz="2000" b="0" i="0" u="none" strike="noStrike" kern="1200" cap="none" spc="0" normalizeH="0" baseline="0" noProof="0" dirty="0">
              <a:ln>
                <a:noFill/>
              </a:ln>
              <a:solidFill>
                <a:srgbClr val="1557AE"/>
              </a:solidFill>
              <a:effectLst/>
              <a:uLnTx/>
              <a:uFillTx/>
              <a:latin typeface="Tahoma"/>
              <a:ea typeface="黑体"/>
              <a:cs typeface="+mn-cs"/>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FF0000"/>
                </a:solidFill>
                <a:effectLst/>
                <a:uLnTx/>
                <a:uFillTx/>
                <a:latin typeface="Tahoma"/>
                <a:ea typeface="黑体"/>
                <a:cs typeface="+mn-cs"/>
              </a:rPr>
              <a:t>统计机器翻译：</a:t>
            </a: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通过大量平行语料的统计分析构建概率模型，生成源语言可能性最大的翻译结果</a:t>
            </a:r>
            <a:endParaRPr kumimoji="0" lang="en-US" altLang="zh-CN" sz="2000" b="0" i="0" u="none" strike="noStrike" kern="1200" cap="none" spc="0" normalizeH="0" baseline="0" noProof="0" dirty="0">
              <a:ln>
                <a:noFill/>
              </a:ln>
              <a:solidFill>
                <a:srgbClr val="1557AE"/>
              </a:solidFill>
              <a:effectLst/>
              <a:uLnTx/>
              <a:uFillTx/>
              <a:latin typeface="Tahoma"/>
              <a:ea typeface="黑体"/>
              <a:cs typeface="+mn-cs"/>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FF0000"/>
                </a:solidFill>
                <a:effectLst/>
                <a:uLnTx/>
                <a:uFillTx/>
                <a:latin typeface="Tahoma"/>
                <a:ea typeface="黑体"/>
                <a:cs typeface="+mn-cs"/>
              </a:rPr>
              <a:t>神经网络机器翻译：</a:t>
            </a: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利用神经网络对翻译过程进行建模，实现端到端的翻译</a:t>
            </a:r>
            <a:endParaRPr kumimoji="0" lang="en-US" altLang="zh-CN" sz="2000" b="0" i="0" u="none" strike="noStrike" kern="1200" cap="none" spc="0" normalizeH="0" baseline="0" noProof="0" dirty="0">
              <a:ln>
                <a:noFill/>
              </a:ln>
              <a:solidFill>
                <a:srgbClr val="1557AE"/>
              </a:solidFill>
              <a:effectLst/>
              <a:uLnTx/>
              <a:uFillTx/>
              <a:latin typeface="Tahoma"/>
              <a:ea typeface="黑体"/>
              <a:cs typeface="+mn-cs"/>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endParaRPr kumimoji="0" lang="en-US" altLang="zh-CN" sz="2000" b="0" i="0" u="none" strike="noStrike" kern="1200" cap="none" spc="0" normalizeH="0" baseline="0" noProof="0" dirty="0">
              <a:ln>
                <a:noFill/>
              </a:ln>
              <a:solidFill>
                <a:srgbClr val="1557AE"/>
              </a:solidFill>
              <a:effectLst/>
              <a:uLnTx/>
              <a:uFillTx/>
              <a:latin typeface="Tahoma"/>
              <a:ea typeface="黑体"/>
              <a:cs typeface="+mn-cs"/>
            </a:endParaRPr>
          </a:p>
        </p:txBody>
      </p:sp>
      <p:sp>
        <p:nvSpPr>
          <p:cNvPr id="10" name="文本框 9"/>
          <p:cNvSpPr txBox="1"/>
          <p:nvPr/>
        </p:nvSpPr>
        <p:spPr>
          <a:xfrm>
            <a:off x="369276" y="4478972"/>
            <a:ext cx="8351938" cy="2129814"/>
          </a:xfrm>
          <a:prstGeom prst="rect">
            <a:avLst/>
          </a:prstGeom>
          <a:noFill/>
        </p:spPr>
        <p:txBody>
          <a:bodyPr wrap="square" rtlCol="0">
            <a:spAutoFit/>
          </a:bodyPr>
          <a:lstStyle/>
          <a:p>
            <a:pPr marL="450850" marR="0" lvl="0"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难题：</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词语歧义</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强烈依赖语料的数据量</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低频词汇</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长句子</a:t>
            </a:r>
          </a:p>
        </p:txBody>
      </p:sp>
      <p:pic>
        <p:nvPicPr>
          <p:cNvPr id="3" name="图片 2"/>
          <p:cNvPicPr>
            <a:picLocks noChangeAspect="1"/>
          </p:cNvPicPr>
          <p:nvPr/>
        </p:nvPicPr>
        <p:blipFill rotWithShape="1">
          <a:blip r:embed="rId3"/>
          <a:srcRect t="63225"/>
          <a:stretch/>
        </p:blipFill>
        <p:spPr>
          <a:xfrm>
            <a:off x="4312013" y="5498421"/>
            <a:ext cx="2187110" cy="1029517"/>
          </a:xfrm>
          <a:prstGeom prst="rect">
            <a:avLst/>
          </a:prstGeom>
        </p:spPr>
      </p:pic>
      <p:pic>
        <p:nvPicPr>
          <p:cNvPr id="4" name="图片 3"/>
          <p:cNvPicPr>
            <a:picLocks noChangeAspect="1"/>
          </p:cNvPicPr>
          <p:nvPr/>
        </p:nvPicPr>
        <p:blipFill rotWithShape="1">
          <a:blip r:embed="rId4"/>
          <a:srcRect t="49149" b="20280"/>
          <a:stretch/>
        </p:blipFill>
        <p:spPr>
          <a:xfrm>
            <a:off x="4312013" y="4332548"/>
            <a:ext cx="4446566" cy="1085026"/>
          </a:xfrm>
          <a:prstGeom prst="rect">
            <a:avLst/>
          </a:prstGeom>
        </p:spPr>
      </p:pic>
    </p:spTree>
    <p:extLst>
      <p:ext uri="{BB962C8B-B14F-4D97-AF65-F5344CB8AC3E}">
        <p14:creationId xmlns:p14="http://schemas.microsoft.com/office/powerpoint/2010/main" val="349071626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eaLnBrk="0" latinLnBrk="0" hangingPunct="0">
              <a:lnSpc>
                <a:spcPct val="100000"/>
              </a:lnSpc>
              <a:buClrTx/>
              <a:buSzTx/>
              <a:buFontTx/>
              <a:buNone/>
              <a:tabLst/>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LDA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5" y="1083185"/>
            <a:ext cx="8701101"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Allocation</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David </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Blei</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Andrew Ng</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和</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Michael </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I.Jordan</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在</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2003</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年提出的生成主题模型</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相同，每个文档都视为各种主题的混合；不同之处在于</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中</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不是固定的，受</a:t>
            </a:r>
            <a:r>
              <a:rPr kumimoji="0" lang="en-US" altLang="zh-CN" sz="2400" b="0"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先验</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控制</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作用：</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缓解小规模数据集导致的过拟合</a:t>
            </a: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en-US" altLang="zh-CN" sz="2400" b="0"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分布是什么，为什么选择这个分布，如何控制？</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4151" y="5124608"/>
            <a:ext cx="5600225" cy="114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4151" y="4467383"/>
            <a:ext cx="5783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43" y="4300874"/>
            <a:ext cx="3105978" cy="2196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ine 4"/>
          <p:cNvSpPr>
            <a:spLocks noChangeShapeType="1"/>
          </p:cNvSpPr>
          <p:nvPr/>
        </p:nvSpPr>
        <p:spPr bwMode="auto">
          <a:xfrm>
            <a:off x="1384300" y="4228465"/>
            <a:ext cx="0" cy="2376488"/>
          </a:xfrm>
          <a:prstGeom prst="line">
            <a:avLst/>
          </a:prstGeom>
          <a:noFill/>
          <a:ln w="25400">
            <a:solidFill>
              <a:srgbClr val="8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ahoma"/>
              <a:ea typeface="黑体"/>
              <a:cs typeface="+mn-cs"/>
            </a:endParaRPr>
          </a:p>
        </p:txBody>
      </p:sp>
      <p:sp>
        <p:nvSpPr>
          <p:cNvPr id="10" name="Text Box 5"/>
          <p:cNvSpPr txBox="1">
            <a:spLocks noChangeArrowheads="1"/>
          </p:cNvSpPr>
          <p:nvPr/>
        </p:nvSpPr>
        <p:spPr bwMode="auto">
          <a:xfrm>
            <a:off x="1165225" y="4755515"/>
            <a:ext cx="15271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Verdana" panose="020B0604030504040204" pitchFamily="34" charset="0"/>
                <a:ea typeface="SimSun" panose="02010600030101010101" pitchFamily="2" charset="-122"/>
              </a:defRPr>
            </a:lvl1pPr>
            <a:lvl2pPr marL="742950" indent="-285750">
              <a:defRPr b="1">
                <a:solidFill>
                  <a:schemeClr val="tx1"/>
                </a:solidFill>
                <a:latin typeface="Verdana" panose="020B0604030504040204" pitchFamily="34" charset="0"/>
                <a:ea typeface="SimSun" panose="02010600030101010101" pitchFamily="2" charset="-122"/>
              </a:defRPr>
            </a:lvl2pPr>
            <a:lvl3pPr marL="1143000" indent="-228600">
              <a:defRPr b="1">
                <a:solidFill>
                  <a:schemeClr val="tx1"/>
                </a:solidFill>
                <a:latin typeface="Verdana" panose="020B0604030504040204" pitchFamily="34" charset="0"/>
                <a:ea typeface="SimSun" panose="02010600030101010101" pitchFamily="2" charset="-122"/>
              </a:defRPr>
            </a:lvl3pPr>
            <a:lvl4pPr marL="1600200" indent="-228600">
              <a:defRPr b="1">
                <a:solidFill>
                  <a:schemeClr val="tx1"/>
                </a:solidFill>
                <a:latin typeface="Verdana" panose="020B0604030504040204" pitchFamily="34" charset="0"/>
                <a:ea typeface="SimSun" panose="02010600030101010101" pitchFamily="2" charset="-122"/>
              </a:defRPr>
            </a:lvl4pPr>
            <a:lvl5pPr marL="2057400" indent="-228600">
              <a:defRPr b="1">
                <a:solidFill>
                  <a:schemeClr val="tx1"/>
                </a:solidFill>
                <a:latin typeface="Verdana" panose="020B0604030504040204" pitchFamily="34" charset="0"/>
                <a:ea typeface="SimSun"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SimSun"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SimSun"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SimSun"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t>Overfitting</a:t>
            </a:r>
            <a:endParaRPr kumimoji="0" lang="en-US" altLang="zh-CN" sz="1800" b="1"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sym typeface="Symbol" panose="05050102010706020507" pitchFamily="18" charset="2"/>
            </a:endParaRPr>
          </a:p>
        </p:txBody>
      </p:sp>
    </p:spTree>
    <p:extLst>
      <p:ext uri="{BB962C8B-B14F-4D97-AF65-F5344CB8AC3E}">
        <p14:creationId xmlns:p14="http://schemas.microsoft.com/office/powerpoint/2010/main" val="2703319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5" y="1083185"/>
            <a:ext cx="8701101"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Allocation</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David </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Blei</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Andrew Ng</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和</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Michael </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I.Jordan</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在</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2003</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年提出的生成主题模型</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相同，每个文档都视为各种主题的混合；不同之处在于</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中</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z|d</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w|z</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不是固定的，受</a:t>
            </a:r>
            <a:r>
              <a:rPr kumimoji="0" lang="en-US" altLang="zh-CN" sz="2400" b="0"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先验</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控制</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作用：</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缓解小规模数据集导致的过拟合</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30000"/>
              </a:lnSpc>
              <a:spcBef>
                <a:spcPts val="400"/>
              </a:spcBef>
              <a:buFont typeface="Arial" panose="020B0604020202020204" pitchFamily="34" charset="0"/>
              <a:buChar char="•"/>
              <a:defRPr/>
            </a:pPr>
            <a:r>
              <a:rPr lang="en-US" altLang="zh-CN" sz="2400" b="0" kern="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Dirichlet</a:t>
            </a:r>
            <a:r>
              <a:rPr lang="zh-CN" altLang="en-US" sz="2400" b="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分布是什么，为什么选择这个分布，如何控制？</a:t>
            </a:r>
            <a:endParaRPr lang="en-US" altLang="zh-CN" sz="2400" b="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30000"/>
              </a:lnSpc>
              <a:spcBef>
                <a:spcPts val="400"/>
              </a:spcBef>
              <a:buFont typeface="Arial" panose="020B0604020202020204" pitchFamily="34" charset="0"/>
              <a:buChar char="•"/>
              <a:defRPr/>
            </a:pPr>
            <a:r>
              <a:rPr lang="zh-CN" altLang="en-US" sz="2400" b="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为什么能缓解？</a:t>
            </a:r>
            <a:r>
              <a:rPr lang="en-US" altLang="zh-CN" sz="2000" b="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稀疏</a:t>
            </a:r>
            <a:r>
              <a:rPr lang="en-US" altLang="zh-CN" sz="2000" b="0" kern="0"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Dirichlet</a:t>
            </a:r>
            <a:r>
              <a:rPr lang="zh-CN" altLang="en-US" sz="2000" b="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分布</a:t>
            </a:r>
            <a:r>
              <a:rPr lang="en-US" altLang="zh-CN" sz="2000" b="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4758" name="Picture 6" descr="Density plots for four Dirichlet distributions. The densities are over...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452" y="4869160"/>
            <a:ext cx="6412139"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24239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117855" y="1436132"/>
            <a:ext cx="5758153" cy="4279598"/>
          </a:xfrm>
          <a:prstGeom prst="rect">
            <a:avLst/>
          </a:prstGeom>
        </p:spPr>
      </p:pic>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5" y="1083185"/>
            <a:ext cx="8701101"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Allocation</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5235377" y="5945898"/>
            <a:ext cx="18966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θ, </a:t>
            </a: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z, and </a:t>
            </a: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β</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是分布</a:t>
            </a: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 </a:t>
            </a:r>
            <a:endPar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endParaRPr>
          </a:p>
        </p:txBody>
      </p:sp>
      <p:sp>
        <p:nvSpPr>
          <p:cNvPr id="4" name="矩形 3"/>
          <p:cNvSpPr/>
          <p:nvPr/>
        </p:nvSpPr>
        <p:spPr>
          <a:xfrm>
            <a:off x="344575" y="2533132"/>
            <a:ext cx="2674939" cy="3046988"/>
          </a:xfrm>
          <a:prstGeom prst="rect">
            <a:avLst/>
          </a:prstGeom>
        </p:spPr>
        <p:txBody>
          <a:bodyPr wrap="square">
            <a:spAutoFit/>
          </a:bodyPr>
          <a:lstStyle/>
          <a:p>
            <a:pPr marL="182563" marR="0" lvl="0" indent="-182563"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k</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 Number of topics a document belongs to (a fixed number)</a:t>
            </a:r>
          </a:p>
          <a:p>
            <a:pPr marL="182563" marR="0" lvl="0" indent="-182563"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V</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 Size of the vocabulary</a:t>
            </a:r>
          </a:p>
          <a:p>
            <a:pPr marL="182563" marR="0" lvl="0" indent="-182563"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M</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 Number of documents</a:t>
            </a:r>
          </a:p>
          <a:p>
            <a:pPr marL="182563" marR="0" lvl="0" indent="-182563"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N</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 Number of words in each document</a:t>
            </a:r>
          </a:p>
        </p:txBody>
      </p:sp>
      <p:sp>
        <p:nvSpPr>
          <p:cNvPr id="10" name="矩形 9"/>
          <p:cNvSpPr/>
          <p:nvPr/>
        </p:nvSpPr>
        <p:spPr>
          <a:xfrm>
            <a:off x="0" y="6348965"/>
            <a:ext cx="961235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ahoma"/>
                <a:ea typeface="黑体"/>
                <a:cs typeface="+mn-cs"/>
                <a:hlinkClick r:id="rId4"/>
              </a:rPr>
              <a:t>https://towardsdatascience.com/light-on-math-machine-learning-intuitive-guide-to-latent-dirichlet-allocation-437c81220158</a:t>
            </a:r>
            <a:endParaRPr kumimoji="0" lang="zh-CN" altLang="en-US" sz="12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270483257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117855" y="1436132"/>
            <a:ext cx="5758153" cy="4279598"/>
          </a:xfrm>
          <a:prstGeom prst="rect">
            <a:avLst/>
          </a:prstGeom>
        </p:spPr>
      </p:pic>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5" y="1083185"/>
            <a:ext cx="8701101"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Allocation</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5235377" y="5945898"/>
            <a:ext cx="18966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θ, </a:t>
            </a: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z, and </a:t>
            </a: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β</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是分布</a:t>
            </a: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 </a:t>
            </a:r>
            <a:endPar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endParaRPr>
          </a:p>
        </p:txBody>
      </p:sp>
      <p:sp>
        <p:nvSpPr>
          <p:cNvPr id="4" name="矩形 3"/>
          <p:cNvSpPr/>
          <p:nvPr/>
        </p:nvSpPr>
        <p:spPr>
          <a:xfrm>
            <a:off x="344575" y="2533132"/>
            <a:ext cx="2674939" cy="3046988"/>
          </a:xfrm>
          <a:prstGeom prst="rect">
            <a:avLst/>
          </a:prstGeom>
        </p:spPr>
        <p:txBody>
          <a:bodyPr wrap="square">
            <a:spAutoFit/>
          </a:bodyPr>
          <a:lstStyle/>
          <a:p>
            <a:pPr marL="182563" marR="0" lvl="0" indent="-182563"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k</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 Number of topics a document belongs to (a fixed number)</a:t>
            </a:r>
          </a:p>
          <a:p>
            <a:pPr marL="182563" marR="0" lvl="0" indent="-182563"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V</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 Size of the vocabulary</a:t>
            </a:r>
          </a:p>
          <a:p>
            <a:pPr marL="182563" marR="0" lvl="0" indent="-182563"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M</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 Number of documents</a:t>
            </a:r>
          </a:p>
          <a:p>
            <a:pPr marL="182563" marR="0" lvl="0" indent="-182563"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N</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 Number of words in each document</a:t>
            </a:r>
          </a:p>
        </p:txBody>
      </p:sp>
      <p:sp>
        <p:nvSpPr>
          <p:cNvPr id="10" name="矩形 9"/>
          <p:cNvSpPr/>
          <p:nvPr/>
        </p:nvSpPr>
        <p:spPr>
          <a:xfrm>
            <a:off x="0" y="6348965"/>
            <a:ext cx="961235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ahoma"/>
                <a:ea typeface="黑体"/>
                <a:cs typeface="+mn-cs"/>
                <a:hlinkClick r:id="rId4"/>
              </a:rPr>
              <a:t>https://towardsdatascience.com/light-on-math-machine-learning-intuitive-guide-to-latent-dirichlet-allocation-437c81220158</a:t>
            </a:r>
            <a:endParaRPr kumimoji="0" lang="zh-CN" altLang="en-US" sz="12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58760784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3243223" y="1413830"/>
            <a:ext cx="5758153" cy="4279598"/>
          </a:xfrm>
          <a:prstGeom prst="rect">
            <a:avLst/>
          </a:prstGeom>
        </p:spPr>
      </p:pic>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5" y="1083185"/>
            <a:ext cx="8701101"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Allocation</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155448" y="2254140"/>
            <a:ext cx="2898648" cy="3016210"/>
          </a:xfrm>
          <a:prstGeom prst="rect">
            <a:avLst/>
          </a:prstGeom>
        </p:spPr>
        <p:txBody>
          <a:bodyPr wrap="square">
            <a:spAutoFit/>
          </a:bodyPr>
          <a:lstStyle/>
          <a:p>
            <a:pPr marL="182563" marR="0" lvl="0" indent="-182563"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zh-CN" sz="1800" b="0" i="1"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w</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 A word in a document. This is represented as a one hot encoded vector of size </a:t>
            </a:r>
            <a:r>
              <a:rPr kumimoji="0" lang="en-US" altLang="zh-CN" sz="1800" b="0" i="1"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V</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(i.e.</a:t>
            </a:r>
            <a:r>
              <a:rPr kumimoji="0" lang="en-US" altLang="zh-CN" sz="1800" b="0" i="1"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V</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 vocabulary size)</a:t>
            </a:r>
          </a:p>
          <a:p>
            <a:pPr marL="182563" marR="0" lvl="0" indent="-182563"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zh-CN" sz="1800" b="1" i="1"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w</a:t>
            </a:r>
            <a:r>
              <a:rPr kumimoji="0" lang="en-US" altLang="zh-CN" sz="1800" b="1"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(bold </a:t>
            </a:r>
            <a:r>
              <a:rPr kumimoji="0" lang="en-US" altLang="zh-CN" sz="1800" b="0" i="1"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w</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represents a document (i.e. vector of “</a:t>
            </a:r>
            <a:r>
              <a:rPr kumimoji="0" lang="en-US" altLang="zh-CN" sz="1800" b="0" i="1" u="none" strike="noStrike" kern="1200" cap="none" spc="0" normalizeH="0" baseline="0" noProof="0" dirty="0" err="1">
                <a:ln>
                  <a:noFill/>
                </a:ln>
                <a:solidFill>
                  <a:srgbClr val="1557AE"/>
                </a:solidFill>
                <a:effectLst/>
                <a:uLnTx/>
                <a:uFillTx/>
                <a:latin typeface="Calibri" panose="020F0502020204030204" pitchFamily="34" charset="0"/>
                <a:ea typeface="黑体"/>
                <a:cs typeface="Calibri" panose="020F0502020204030204" pitchFamily="34" charset="0"/>
              </a:rPr>
              <a:t>w</a:t>
            </a:r>
            <a:r>
              <a:rPr kumimoji="0" lang="en-US" altLang="zh-CN" sz="1800" b="0" i="0" u="none" strike="noStrike" kern="1200" cap="none" spc="0" normalizeH="0" baseline="0" noProof="0" dirty="0" err="1">
                <a:ln>
                  <a:noFill/>
                </a:ln>
                <a:solidFill>
                  <a:srgbClr val="1557AE"/>
                </a:solidFill>
                <a:effectLst/>
                <a:uLnTx/>
                <a:uFillTx/>
                <a:latin typeface="Calibri" panose="020F0502020204030204" pitchFamily="34" charset="0"/>
                <a:ea typeface="黑体"/>
                <a:cs typeface="Calibri" panose="020F0502020204030204" pitchFamily="34" charset="0"/>
              </a:rPr>
              <a:t>”s</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of </a:t>
            </a:r>
            <a:r>
              <a:rPr kumimoji="0" lang="en-US" altLang="zh-CN" sz="1800" b="0" i="1"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N</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words</a:t>
            </a:r>
          </a:p>
          <a:p>
            <a:pPr marL="182563" marR="0" lvl="0" indent="-182563"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zh-CN" sz="1800" b="0" i="1"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D</a:t>
            </a:r>
            <a:r>
              <a:rPr kumimoji="0" lang="en-US" altLang="zh-CN" sz="1800" b="0" i="1"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Corpus, a collection of </a:t>
            </a:r>
            <a:r>
              <a:rPr kumimoji="0" lang="en-US" altLang="zh-CN" sz="1800" b="0" i="1"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M</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documents</a:t>
            </a:r>
          </a:p>
        </p:txBody>
      </p:sp>
      <p:sp>
        <p:nvSpPr>
          <p:cNvPr id="9" name="矩形 8"/>
          <p:cNvSpPr/>
          <p:nvPr/>
        </p:nvSpPr>
        <p:spPr>
          <a:xfrm>
            <a:off x="5235377" y="5945898"/>
            <a:ext cx="18966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θ, </a:t>
            </a: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z, and </a:t>
            </a: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β</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是分布</a:t>
            </a: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 </a:t>
            </a:r>
            <a:endPar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endParaRPr>
          </a:p>
        </p:txBody>
      </p:sp>
      <p:sp>
        <p:nvSpPr>
          <p:cNvPr id="13" name="矩形 12"/>
          <p:cNvSpPr/>
          <p:nvPr/>
        </p:nvSpPr>
        <p:spPr>
          <a:xfrm>
            <a:off x="0" y="6348965"/>
            <a:ext cx="961235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ahoma"/>
                <a:ea typeface="黑体"/>
                <a:cs typeface="+mn-cs"/>
                <a:hlinkClick r:id="rId4"/>
              </a:rPr>
              <a:t>https://towardsdatascience.com/light-on-math-machine-learning-intuitive-guide-to-latent-dirichlet-allocation-437c81220158</a:t>
            </a:r>
            <a:endParaRPr kumimoji="0" lang="zh-CN" altLang="en-US" sz="12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276261796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5" y="1083185"/>
            <a:ext cx="8701101"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Allocation</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344575" y="2103787"/>
            <a:ext cx="2913251" cy="4093428"/>
          </a:xfrm>
          <a:prstGeom prst="rect">
            <a:avLst/>
          </a:prstGeom>
        </p:spPr>
        <p:txBody>
          <a:bodyPr wrap="square">
            <a:spAutoFit/>
          </a:bodyPr>
          <a:lstStyle/>
          <a:p>
            <a:pPr marL="342900" marR="0" lvl="0" indent="-342900" algn="l" defTabSz="914400" rtl="0" eaLnBrk="1" fontAlgn="auto" latinLnBrk="0" hangingPunct="1">
              <a:lnSpc>
                <a:spcPct val="125000"/>
              </a:lnSpc>
              <a:spcBef>
                <a:spcPts val="6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FF0000"/>
                </a:solidFill>
                <a:effectLst/>
                <a:uLnTx/>
                <a:uFillTx/>
                <a:latin typeface="Tahoma"/>
                <a:ea typeface="黑体"/>
                <a:cs typeface="+mn-cs"/>
              </a:rPr>
              <a:t>α</a:t>
            </a: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是文档集级参数，</a:t>
            </a:r>
            <a:r>
              <a:rPr kumimoji="0" lang="en-US" altLang="zh-CN" sz="2000" b="0" i="0" u="none" strike="noStrike" kern="1200" cap="none" spc="0" normalizeH="0" baseline="0" noProof="0" dirty="0" err="1">
                <a:ln>
                  <a:noFill/>
                </a:ln>
                <a:solidFill>
                  <a:srgbClr val="1557AE"/>
                </a:solidFill>
                <a:effectLst/>
                <a:uLnTx/>
                <a:uFillTx/>
                <a:latin typeface="Tahoma"/>
                <a:ea typeface="黑体"/>
                <a:cs typeface="+mn-cs"/>
              </a:rPr>
              <a:t>dirichlet</a:t>
            </a: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分布的参数，用于生成文档的主题分布</a:t>
            </a:r>
            <a:r>
              <a:rPr kumimoji="0" lang="el-GR" altLang="zh-CN" sz="2000" b="0" i="0" u="none" strike="noStrike" kern="1200" cap="none" spc="0" normalizeH="0" baseline="0" noProof="0" dirty="0">
                <a:ln>
                  <a:noFill/>
                </a:ln>
                <a:solidFill>
                  <a:srgbClr val="FF0000"/>
                </a:solidFill>
                <a:effectLst/>
                <a:uLnTx/>
                <a:uFillTx/>
                <a:latin typeface="Tahoma"/>
                <a:ea typeface="黑体"/>
                <a:cs typeface="+mn-cs"/>
              </a:rPr>
              <a:t>θ</a:t>
            </a: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（多项分布）</a:t>
            </a:r>
            <a:endParaRPr kumimoji="0" lang="en-US" altLang="zh-CN" sz="2000" b="0" i="0" u="none" strike="noStrike" kern="1200" cap="none" spc="0" normalizeH="0" baseline="0" noProof="0" dirty="0">
              <a:ln>
                <a:noFill/>
              </a:ln>
              <a:solidFill>
                <a:srgbClr val="1557AE"/>
              </a:solidFill>
              <a:effectLst/>
              <a:uLnTx/>
              <a:uFillTx/>
              <a:latin typeface="Tahoma"/>
              <a:ea typeface="黑体"/>
              <a:cs typeface="+mn-cs"/>
            </a:endParaRPr>
          </a:p>
          <a:p>
            <a:pPr marL="342900" marR="0" lvl="0" indent="-342900" algn="l" defTabSz="914400" rtl="0" eaLnBrk="1" fontAlgn="auto" latinLnBrk="0" hangingPunct="1">
              <a:lnSpc>
                <a:spcPct val="125000"/>
              </a:lnSpc>
              <a:spcBef>
                <a:spcPts val="600"/>
              </a:spcBef>
              <a:spcAft>
                <a:spcPts val="0"/>
              </a:spcAft>
              <a:buClrTx/>
              <a:buSzTx/>
              <a:buFont typeface="Arial" panose="020B0604020202020204" pitchFamily="34" charset="0"/>
              <a:buChar char="•"/>
              <a:tabLst/>
              <a:defRPr/>
            </a:pPr>
            <a:r>
              <a:rPr kumimoji="0" lang="el-GR" altLang="zh-CN" sz="2000" b="0" i="0" u="none" strike="noStrike" kern="1200" cap="none" spc="0" normalizeH="0" baseline="0" noProof="0" dirty="0">
                <a:ln>
                  <a:noFill/>
                </a:ln>
                <a:solidFill>
                  <a:srgbClr val="FF0000"/>
                </a:solidFill>
                <a:effectLst/>
                <a:uLnTx/>
                <a:uFillTx/>
                <a:latin typeface="Tahoma"/>
                <a:ea typeface="黑体"/>
                <a:cs typeface="+mn-cs"/>
              </a:rPr>
              <a:t>θ</a:t>
            </a: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用于生成文档中各个词的主题</a:t>
            </a:r>
            <a:r>
              <a:rPr kumimoji="0" lang="en-US" altLang="zh-CN" sz="2000" b="0" i="0" u="none" strike="noStrike" kern="1200" cap="none" spc="0" normalizeH="0" baseline="0" noProof="0" dirty="0">
                <a:ln>
                  <a:noFill/>
                </a:ln>
                <a:solidFill>
                  <a:srgbClr val="FF0000"/>
                </a:solidFill>
                <a:effectLst/>
                <a:uLnTx/>
                <a:uFillTx/>
                <a:latin typeface="Tahoma"/>
                <a:ea typeface="黑体"/>
                <a:cs typeface="+mn-cs"/>
              </a:rPr>
              <a:t>z</a:t>
            </a:r>
          </a:p>
          <a:p>
            <a:pPr marL="342900" marR="0" lvl="0" indent="-342900" algn="l" defTabSz="914400" rtl="0" eaLnBrk="1" fontAlgn="auto" latinLnBrk="0" hangingPunct="1">
              <a:lnSpc>
                <a:spcPct val="125000"/>
              </a:lnSpc>
              <a:spcBef>
                <a:spcPts val="600"/>
              </a:spcBef>
              <a:spcAft>
                <a:spcPts val="0"/>
              </a:spcAft>
              <a:buClrTx/>
              <a:buSzTx/>
              <a:buFont typeface="Arial" panose="020B0604020202020204" pitchFamily="34" charset="0"/>
              <a:buChar char="•"/>
              <a:tabLst/>
              <a:defRPr/>
            </a:pPr>
            <a:r>
              <a:rPr kumimoji="0" lang="el-GR" altLang="zh-CN" sz="1800" b="0" i="0" u="none" strike="noStrike" kern="1200" cap="none" spc="0" normalizeH="0" baseline="0" noProof="0" dirty="0">
                <a:ln>
                  <a:noFill/>
                </a:ln>
                <a:solidFill>
                  <a:srgbClr val="FF0000"/>
                </a:solidFill>
                <a:effectLst/>
                <a:uLnTx/>
                <a:uFillTx/>
                <a:latin typeface="Tahoma"/>
                <a:ea typeface="黑体"/>
                <a:cs typeface="+mn-cs"/>
              </a:rPr>
              <a:t>η</a:t>
            </a:r>
            <a:r>
              <a:rPr kumimoji="0" lang="en-US" altLang="zh-CN" sz="2000" b="0" i="0" u="none" strike="noStrike" kern="1200" cap="none" spc="0" normalizeH="0" baseline="0" noProof="0" dirty="0">
                <a:ln>
                  <a:noFill/>
                </a:ln>
                <a:solidFill>
                  <a:srgbClr val="FF0000"/>
                </a:solidFill>
                <a:effectLst/>
                <a:uLnTx/>
                <a:uFillTx/>
                <a:latin typeface="Tahoma"/>
                <a:ea typeface="黑体"/>
                <a:cs typeface="+mn-cs"/>
              </a:rPr>
              <a:t> </a:t>
            </a: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是文档集级参数，</a:t>
            </a:r>
            <a:r>
              <a:rPr kumimoji="0" lang="en-US" altLang="zh-CN" sz="2000" b="0" i="0" u="none" strike="noStrike" kern="1200" cap="none" spc="0" normalizeH="0" baseline="0" noProof="0" dirty="0">
                <a:ln>
                  <a:noFill/>
                </a:ln>
                <a:solidFill>
                  <a:srgbClr val="1557AE"/>
                </a:solidFill>
                <a:effectLst/>
                <a:uLnTx/>
                <a:uFillTx/>
                <a:latin typeface="Tahoma"/>
                <a:ea typeface="黑体"/>
                <a:cs typeface="+mn-cs"/>
              </a:rPr>
              <a:t> </a:t>
            </a:r>
            <a:r>
              <a:rPr kumimoji="0" lang="en-US" altLang="zh-CN" sz="2000" b="0" i="0" u="none" strike="noStrike" kern="1200" cap="none" spc="0" normalizeH="0" baseline="0" noProof="0" dirty="0" err="1">
                <a:ln>
                  <a:noFill/>
                </a:ln>
                <a:solidFill>
                  <a:srgbClr val="1557AE"/>
                </a:solidFill>
                <a:effectLst/>
                <a:uLnTx/>
                <a:uFillTx/>
                <a:latin typeface="Tahoma"/>
                <a:ea typeface="黑体"/>
                <a:cs typeface="+mn-cs"/>
              </a:rPr>
              <a:t>dirichlet</a:t>
            </a: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分布的参数，用于生成每个主题的词分布</a:t>
            </a:r>
            <a:r>
              <a:rPr kumimoji="0" lang="el-GR" altLang="zh-CN" sz="20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β </a:t>
            </a: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（多项分布）</a:t>
            </a:r>
            <a:endParaRPr kumimoji="0" lang="en-US" altLang="zh-CN" sz="2000" b="0" i="0" u="none" strike="noStrike" kern="1200" cap="none" spc="0" normalizeH="0" baseline="0" noProof="0" dirty="0">
              <a:ln>
                <a:noFill/>
              </a:ln>
              <a:solidFill>
                <a:srgbClr val="FF0000"/>
              </a:solidFill>
              <a:effectLst/>
              <a:uLnTx/>
              <a:uFillTx/>
              <a:latin typeface="Tahoma"/>
              <a:ea typeface="黑体"/>
              <a:cs typeface="+mn-cs"/>
            </a:endParaRPr>
          </a:p>
        </p:txBody>
      </p:sp>
      <p:sp>
        <p:nvSpPr>
          <p:cNvPr id="14" name="矩形 13"/>
          <p:cNvSpPr/>
          <p:nvPr/>
        </p:nvSpPr>
        <p:spPr>
          <a:xfrm>
            <a:off x="5154252" y="6064534"/>
            <a:ext cx="18966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θ, </a:t>
            </a: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z, and </a:t>
            </a: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β</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是分布</a:t>
            </a:r>
            <a:r>
              <a:rPr kumimoji="0" lang="el-GR"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 </a:t>
            </a:r>
            <a:endPar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endParaRPr>
          </a:p>
        </p:txBody>
      </p:sp>
      <p:sp>
        <p:nvSpPr>
          <p:cNvPr id="17" name="AutoShape 4" descr="\theta_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ahoma"/>
              <a:ea typeface="黑体"/>
              <a:cs typeface="+mn-cs"/>
            </a:endParaRPr>
          </a:p>
        </p:txBody>
      </p:sp>
      <p:sp>
        <p:nvSpPr>
          <p:cNvPr id="19" name="AutoShape 6" descr="\phi_{z_{i, j}}"/>
          <p:cNvSpPr>
            <a:spLocks noChangeAspect="1" noChangeArrowheads="1"/>
          </p:cNvSpPr>
          <p:nvPr/>
        </p:nvSpPr>
        <p:spPr bwMode="auto">
          <a:xfrm>
            <a:off x="1130300" y="69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ahoma"/>
              <a:ea typeface="黑体"/>
              <a:cs typeface="+mn-cs"/>
            </a:endParaRPr>
          </a:p>
        </p:txBody>
      </p:sp>
      <p:pic>
        <p:nvPicPr>
          <p:cNvPr id="20" name="图片 19"/>
          <p:cNvPicPr>
            <a:picLocks noChangeAspect="1"/>
          </p:cNvPicPr>
          <p:nvPr/>
        </p:nvPicPr>
        <p:blipFill>
          <a:blip r:embed="rId3"/>
          <a:stretch>
            <a:fillRect/>
          </a:stretch>
        </p:blipFill>
        <p:spPr>
          <a:xfrm>
            <a:off x="3223511" y="1668662"/>
            <a:ext cx="5758153" cy="4279598"/>
          </a:xfrm>
          <a:prstGeom prst="rect">
            <a:avLst/>
          </a:prstGeom>
        </p:spPr>
      </p:pic>
      <p:sp>
        <p:nvSpPr>
          <p:cNvPr id="22" name="矩形 21"/>
          <p:cNvSpPr/>
          <p:nvPr/>
        </p:nvSpPr>
        <p:spPr>
          <a:xfrm>
            <a:off x="0" y="6411640"/>
            <a:ext cx="961235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ahoma"/>
                <a:ea typeface="黑体"/>
                <a:cs typeface="+mn-cs"/>
                <a:hlinkClick r:id="rId4"/>
              </a:rPr>
              <a:t>https://towardsdatascience.com/light-on-math-machine-learning-intuitive-guide-to-latent-dirichlet-allocation-437c81220158</a:t>
            </a:r>
            <a:endParaRPr kumimoji="0" lang="zh-CN" altLang="en-US" sz="12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369931566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3207065" y="873165"/>
            <a:ext cx="5758153" cy="4279598"/>
          </a:xfrm>
          <a:prstGeom prst="rect">
            <a:avLst/>
          </a:prstGeom>
        </p:spPr>
      </p:pic>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5" y="1083185"/>
            <a:ext cx="8701101"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Allocation</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rotWithShape="1">
          <a:blip r:embed="rId4"/>
          <a:srcRect l="16726" t="66628" r="7718" b="9690"/>
          <a:stretch/>
        </p:blipFill>
        <p:spPr>
          <a:xfrm>
            <a:off x="3257566" y="5159005"/>
            <a:ext cx="5522976" cy="1289304"/>
          </a:xfrm>
          <a:prstGeom prst="rect">
            <a:avLst/>
          </a:prstGeom>
        </p:spPr>
      </p:pic>
      <p:sp>
        <p:nvSpPr>
          <p:cNvPr id="4" name="矩形 3"/>
          <p:cNvSpPr/>
          <p:nvPr/>
        </p:nvSpPr>
        <p:spPr>
          <a:xfrm>
            <a:off x="2741066" y="5581131"/>
            <a:ext cx="41549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000" b="1" i="0" u="none" strike="noStrike" kern="1200" cap="none" spc="0" normalizeH="0" baseline="0" noProof="0" dirty="0">
                <a:ln>
                  <a:noFill/>
                </a:ln>
                <a:solidFill>
                  <a:srgbClr val="FF0000"/>
                </a:solidFill>
                <a:effectLst/>
                <a:uLnTx/>
                <a:uFillTx/>
                <a:latin typeface="Arial Black" panose="020B0A04020102020204" pitchFamily="34" charset="0"/>
                <a:ea typeface="黑体"/>
                <a:cs typeface="+mn-cs"/>
              </a:rPr>
              <a:t>β</a:t>
            </a:r>
            <a:endParaRPr kumimoji="0" lang="zh-CN" altLang="en-US" sz="2000" b="1" i="0" u="none" strike="noStrike" kern="1200" cap="none" spc="0" normalizeH="0" baseline="0" noProof="0" dirty="0">
              <a:ln>
                <a:noFill/>
              </a:ln>
              <a:solidFill>
                <a:srgbClr val="FF0000"/>
              </a:solidFill>
              <a:effectLst/>
              <a:uLnTx/>
              <a:uFillTx/>
              <a:latin typeface="Tahoma"/>
              <a:ea typeface="黑体"/>
              <a:cs typeface="+mn-cs"/>
            </a:endParaRPr>
          </a:p>
        </p:txBody>
      </p:sp>
      <p:sp>
        <p:nvSpPr>
          <p:cNvPr id="8" name="矩形 7"/>
          <p:cNvSpPr/>
          <p:nvPr/>
        </p:nvSpPr>
        <p:spPr>
          <a:xfrm>
            <a:off x="177849" y="3299585"/>
            <a:ext cx="2799527" cy="1443472"/>
          </a:xfrm>
          <a:prstGeom prst="rect">
            <a:avLst/>
          </a:prstGeom>
        </p:spPr>
        <p:txBody>
          <a:bodyPr wrap="square">
            <a:spAutoFit/>
          </a:bodyPr>
          <a:lstStyle/>
          <a:p>
            <a:pPr marL="182563" marR="0" lvl="0" indent="-182563"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黑体"/>
                <a:cs typeface="Calibri" panose="020F0502020204030204" pitchFamily="34" charset="0"/>
              </a:rPr>
              <a:t>z </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A topic from a set of </a:t>
            </a:r>
            <a:r>
              <a:rPr kumimoji="0" lang="en-US" altLang="zh-CN" sz="1800" b="0" i="1"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k</a:t>
            </a:r>
            <a:r>
              <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rPr>
              <a:t> topics. A topic is a distribution words. </a:t>
            </a:r>
          </a:p>
          <a:p>
            <a:pPr marL="182563" marR="0" lvl="0" indent="-182563"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1557AE"/>
              </a:solidFill>
              <a:effectLst/>
              <a:uLnTx/>
              <a:uFillTx/>
              <a:latin typeface="Calibri" panose="020F0502020204030204" pitchFamily="34" charset="0"/>
              <a:ea typeface="黑体"/>
              <a:cs typeface="Calibri" panose="020F0502020204030204" pitchFamily="34" charset="0"/>
            </a:endParaRPr>
          </a:p>
        </p:txBody>
      </p:sp>
      <p:sp>
        <p:nvSpPr>
          <p:cNvPr id="16" name="矩形 15"/>
          <p:cNvSpPr/>
          <p:nvPr/>
        </p:nvSpPr>
        <p:spPr>
          <a:xfrm>
            <a:off x="0" y="6348894"/>
            <a:ext cx="961235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ahoma"/>
                <a:ea typeface="黑体"/>
                <a:cs typeface="+mn-cs"/>
                <a:hlinkClick r:id="rId5"/>
              </a:rPr>
              <a:t>https://towardsdatascience.com/light-on-math-machine-learning-intuitive-guide-to-latent-dirichlet-allocation-437c81220158</a:t>
            </a:r>
            <a:endParaRPr kumimoji="0" lang="zh-CN" altLang="en-US" sz="1200" b="0" i="0" u="none" strike="noStrike" kern="1200" cap="none" spc="0" normalizeH="0" baseline="0" noProof="0" dirty="0">
              <a:ln>
                <a:noFill/>
              </a:ln>
              <a:solidFill>
                <a:prstClr val="black"/>
              </a:solidFill>
              <a:effectLst/>
              <a:uLnTx/>
              <a:uFillTx/>
              <a:latin typeface="Tahoma"/>
              <a:ea typeface="黑体"/>
              <a:cs typeface="+mn-cs"/>
            </a:endParaRPr>
          </a:p>
        </p:txBody>
      </p:sp>
      <p:sp>
        <p:nvSpPr>
          <p:cNvPr id="9" name="椭圆 8">
            <a:extLst>
              <a:ext uri="{FF2B5EF4-FFF2-40B4-BE49-F238E27FC236}">
                <a16:creationId xmlns:a16="http://schemas.microsoft.com/office/drawing/2014/main" id="{DCFF162D-88D2-4B98-B555-EA4183B36090}"/>
              </a:ext>
            </a:extLst>
          </p:cNvPr>
          <p:cNvSpPr/>
          <p:nvPr/>
        </p:nvSpPr>
        <p:spPr bwMode="auto">
          <a:xfrm>
            <a:off x="3304309" y="5152763"/>
            <a:ext cx="893618" cy="1295546"/>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10" name="矩形 9">
            <a:extLst>
              <a:ext uri="{FF2B5EF4-FFF2-40B4-BE49-F238E27FC236}">
                <a16:creationId xmlns:a16="http://schemas.microsoft.com/office/drawing/2014/main" id="{AB6191DB-8CCE-418F-A012-EB769DFE8257}"/>
              </a:ext>
            </a:extLst>
          </p:cNvPr>
          <p:cNvSpPr/>
          <p:nvPr/>
        </p:nvSpPr>
        <p:spPr>
          <a:xfrm>
            <a:off x="1431822" y="5176643"/>
            <a:ext cx="1800493" cy="369332"/>
          </a:xfrm>
          <a:prstGeom prst="rect">
            <a:avLst/>
          </a:prstGeom>
        </p:spPr>
        <p:txBody>
          <a:bodyPr wrap="none">
            <a:spAutoFit/>
          </a:bodyPr>
          <a:lstStyle/>
          <a:p>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实际上没有标签</a:t>
            </a:r>
            <a:endParaRPr lang="zh-CN" altLang="en-US" dirty="0"/>
          </a:p>
        </p:txBody>
      </p:sp>
    </p:spTree>
    <p:extLst>
      <p:ext uri="{BB962C8B-B14F-4D97-AF65-F5344CB8AC3E}">
        <p14:creationId xmlns:p14="http://schemas.microsoft.com/office/powerpoint/2010/main" val="289462963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5" y="1083185"/>
            <a:ext cx="8701101"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Allocation</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576208" y="1800116"/>
            <a:ext cx="7876417" cy="4548849"/>
          </a:xfrm>
          <a:prstGeom prst="rect">
            <a:avLst/>
          </a:prstGeom>
        </p:spPr>
      </p:pic>
      <p:sp>
        <p:nvSpPr>
          <p:cNvPr id="7" name="矩形 6"/>
          <p:cNvSpPr/>
          <p:nvPr/>
        </p:nvSpPr>
        <p:spPr>
          <a:xfrm>
            <a:off x="0" y="6348965"/>
            <a:ext cx="961235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ahoma"/>
                <a:ea typeface="黑体"/>
                <a:cs typeface="+mn-cs"/>
                <a:hlinkClick r:id="rId4"/>
              </a:rPr>
              <a:t>https://towardsdatascience.com/light-on-math-machine-learning-intuitive-guide-to-latent-dirichlet-allocation-437c81220158</a:t>
            </a:r>
            <a:endParaRPr kumimoji="0" lang="zh-CN" altLang="en-US" sz="12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359672838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5" y="1083185"/>
            <a:ext cx="8701101"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Allocation</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148415" y="6243565"/>
            <a:ext cx="8995585"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FF"/>
                </a:solidFill>
                <a:effectLst/>
                <a:uLnTx/>
                <a:uFillTx/>
                <a:latin typeface="Arial" panose="020B0604020202020204" pitchFamily="34" charset="0"/>
                <a:ea typeface="黑体"/>
                <a:cs typeface="+mn-cs"/>
              </a:rPr>
              <a:t>D. M. </a:t>
            </a:r>
            <a:r>
              <a:rPr kumimoji="0" lang="en-US" altLang="zh-CN" sz="1400" b="0" i="0" u="none" strike="noStrike" kern="1200" cap="none" spc="0" normalizeH="0" baseline="0" noProof="0" dirty="0" err="1">
                <a:ln>
                  <a:noFill/>
                </a:ln>
                <a:solidFill>
                  <a:srgbClr val="0000FF"/>
                </a:solidFill>
                <a:effectLst/>
                <a:uLnTx/>
                <a:uFillTx/>
                <a:latin typeface="Arial" panose="020B0604020202020204" pitchFamily="34" charset="0"/>
                <a:ea typeface="黑体"/>
                <a:cs typeface="+mn-cs"/>
              </a:rPr>
              <a:t>Blei</a:t>
            </a:r>
            <a:r>
              <a:rPr kumimoji="0" lang="en-US" altLang="zh-CN" sz="1400" b="0" i="0" u="none" strike="noStrike" kern="1200" cap="none" spc="0" normalizeH="0" baseline="0" noProof="0" dirty="0">
                <a:ln>
                  <a:noFill/>
                </a:ln>
                <a:solidFill>
                  <a:srgbClr val="0000FF"/>
                </a:solidFill>
                <a:effectLst/>
                <a:uLnTx/>
                <a:uFillTx/>
                <a:latin typeface="Arial" panose="020B0604020202020204" pitchFamily="34" charset="0"/>
                <a:ea typeface="黑体"/>
                <a:cs typeface="+mn-cs"/>
              </a:rPr>
              <a:t>, et al., "Latent </a:t>
            </a:r>
            <a:r>
              <a:rPr kumimoji="0" lang="en-US" altLang="zh-CN" sz="1400" b="0" i="0" u="none" strike="noStrike" kern="1200" cap="none" spc="0" normalizeH="0" baseline="0" noProof="0" dirty="0" err="1">
                <a:ln>
                  <a:noFill/>
                </a:ln>
                <a:solidFill>
                  <a:srgbClr val="0000FF"/>
                </a:solidFill>
                <a:effectLst/>
                <a:uLnTx/>
                <a:uFillTx/>
                <a:latin typeface="Arial" panose="020B0604020202020204" pitchFamily="34" charset="0"/>
                <a:ea typeface="黑体"/>
                <a:cs typeface="+mn-cs"/>
              </a:rPr>
              <a:t>Dirichlet</a:t>
            </a:r>
            <a:r>
              <a:rPr kumimoji="0" lang="en-US" altLang="zh-CN" sz="1400" b="0" i="0" u="none" strike="noStrike" kern="1200" cap="none" spc="0" normalizeH="0" baseline="0" noProof="0" dirty="0">
                <a:ln>
                  <a:noFill/>
                </a:ln>
                <a:solidFill>
                  <a:srgbClr val="0000FF"/>
                </a:solidFill>
                <a:effectLst/>
                <a:uLnTx/>
                <a:uFillTx/>
                <a:latin typeface="Arial" panose="020B0604020202020204" pitchFamily="34" charset="0"/>
                <a:ea typeface="黑体"/>
                <a:cs typeface="+mn-cs"/>
              </a:rPr>
              <a:t> allocation," Journal of Machine Learning Research, vol. 3, pp. 993-1022, 2003</a:t>
            </a:r>
            <a:endParaRPr kumimoji="0" lang="zh-CN" altLang="en-US" sz="1400" b="0" i="0" u="none" strike="noStrike" kern="1200" cap="none" spc="0" normalizeH="0" baseline="0" noProof="0" dirty="0">
              <a:ln>
                <a:noFill/>
              </a:ln>
              <a:solidFill>
                <a:srgbClr val="0000FF"/>
              </a:solidFill>
              <a:effectLst/>
              <a:uLnTx/>
              <a:uFillTx/>
              <a:latin typeface="Tahoma"/>
              <a:ea typeface="黑体"/>
              <a:cs typeface="+mn-cs"/>
            </a:endParaRPr>
          </a:p>
        </p:txBody>
      </p:sp>
      <p:pic>
        <p:nvPicPr>
          <p:cNvPr id="9" name="图片 8"/>
          <p:cNvPicPr>
            <a:picLocks noChangeAspect="1"/>
          </p:cNvPicPr>
          <p:nvPr/>
        </p:nvPicPr>
        <p:blipFill>
          <a:blip r:embed="rId3"/>
          <a:stretch>
            <a:fillRect/>
          </a:stretch>
        </p:blipFill>
        <p:spPr>
          <a:xfrm>
            <a:off x="563385" y="1622197"/>
            <a:ext cx="5201795" cy="4405526"/>
          </a:xfrm>
          <a:prstGeom prst="rect">
            <a:avLst/>
          </a:prstGeom>
        </p:spPr>
      </p:pic>
      <p:cxnSp>
        <p:nvCxnSpPr>
          <p:cNvPr id="11" name="直接连接符 10"/>
          <p:cNvCxnSpPr/>
          <p:nvPr/>
        </p:nvCxnSpPr>
        <p:spPr bwMode="auto">
          <a:xfrm flipV="1">
            <a:off x="814039" y="3992137"/>
            <a:ext cx="4594302" cy="22302"/>
          </a:xfrm>
          <a:prstGeom prst="lin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2" name="图片 1"/>
          <p:cNvPicPr>
            <a:picLocks noChangeAspect="1"/>
          </p:cNvPicPr>
          <p:nvPr/>
        </p:nvPicPr>
        <p:blipFill>
          <a:blip r:embed="rId4"/>
          <a:stretch>
            <a:fillRect/>
          </a:stretch>
        </p:blipFill>
        <p:spPr>
          <a:xfrm>
            <a:off x="5612748" y="2341756"/>
            <a:ext cx="3432928" cy="2887784"/>
          </a:xfrm>
          <a:prstGeom prst="rect">
            <a:avLst/>
          </a:prstGeom>
        </p:spPr>
      </p:pic>
      <p:sp>
        <p:nvSpPr>
          <p:cNvPr id="8" name="文本框 7">
            <a:extLst>
              <a:ext uri="{FF2B5EF4-FFF2-40B4-BE49-F238E27FC236}">
                <a16:creationId xmlns:a16="http://schemas.microsoft.com/office/drawing/2014/main" id="{562148CF-1148-4664-AE8A-61AD7AA82B2F}"/>
              </a:ext>
            </a:extLst>
          </p:cNvPr>
          <p:cNvSpPr txBox="1"/>
          <p:nvPr/>
        </p:nvSpPr>
        <p:spPr>
          <a:xfrm>
            <a:off x="5179947" y="2254140"/>
            <a:ext cx="1579278" cy="369332"/>
          </a:xfrm>
          <a:prstGeom prst="rect">
            <a:avLst/>
          </a:prstGeom>
          <a:noFill/>
        </p:spPr>
        <p:txBody>
          <a:bodyPr wrap="none" rtlCol="0">
            <a:spAutoFit/>
          </a:bodyPr>
          <a:lstStyle/>
          <a:p>
            <a:r>
              <a:rPr lang="zh-CN" altLang="en-US" dirty="0">
                <a:solidFill>
                  <a:srgbClr val="FF0000"/>
                </a:solidFill>
                <a:latin typeface="黑体" panose="02010609060101010101" pitchFamily="49" charset="-122"/>
                <a:ea typeface="黑体" panose="02010609060101010101" pitchFamily="49" charset="-122"/>
              </a:rPr>
              <a:t>主题的词分布</a:t>
            </a:r>
          </a:p>
        </p:txBody>
      </p:sp>
      <p:sp>
        <p:nvSpPr>
          <p:cNvPr id="10" name="文本框 9">
            <a:extLst>
              <a:ext uri="{FF2B5EF4-FFF2-40B4-BE49-F238E27FC236}">
                <a16:creationId xmlns:a16="http://schemas.microsoft.com/office/drawing/2014/main" id="{BD66EC9B-B63D-4387-AB37-508CA7C95A5C}"/>
              </a:ext>
            </a:extLst>
          </p:cNvPr>
          <p:cNvSpPr txBox="1"/>
          <p:nvPr/>
        </p:nvSpPr>
        <p:spPr>
          <a:xfrm>
            <a:off x="5037696" y="3455628"/>
            <a:ext cx="1811714" cy="646331"/>
          </a:xfrm>
          <a:prstGeom prst="rect">
            <a:avLst/>
          </a:prstGeom>
          <a:noFill/>
        </p:spPr>
        <p:txBody>
          <a:bodyPr wrap="none" rtlCol="0">
            <a:spAutoFit/>
          </a:bodyPr>
          <a:lstStyle/>
          <a:p>
            <a:r>
              <a:rPr lang="zh-CN" altLang="en-US" dirty="0">
                <a:solidFill>
                  <a:srgbClr val="FF0000"/>
                </a:solidFill>
                <a:latin typeface="黑体" panose="02010609060101010101" pitchFamily="49" charset="-122"/>
                <a:ea typeface="黑体" panose="02010609060101010101" pitchFamily="49" charset="-122"/>
              </a:rPr>
              <a:t>文档的主题分布</a:t>
            </a:r>
          </a:p>
          <a:p>
            <a:endParaRPr lang="zh-CN" altLang="en-US"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3498481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5" y="1083185"/>
            <a:ext cx="8701101"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Allocation</a:t>
            </a: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1557AE"/>
                </a:solidFill>
                <a:effectLst/>
                <a:uLnTx/>
                <a:uFillTx/>
                <a:latin typeface="Tahoma"/>
                <a:ea typeface="黑体"/>
                <a:cs typeface="+mn-cs"/>
              </a:rPr>
              <a:t>为什么要采样？得到未知或复杂的分布的参数。</a:t>
            </a:r>
            <a:endParaRPr kumimoji="0" lang="en-US" altLang="zh-CN" sz="2400" b="0" i="0" u="none" strike="noStrike" kern="1200" cap="none" spc="0" normalizeH="0" baseline="0" noProof="0" dirty="0">
              <a:ln>
                <a:noFill/>
              </a:ln>
              <a:solidFill>
                <a:srgbClr val="1557AE"/>
              </a:solidFill>
              <a:effectLst/>
              <a:uLnTx/>
              <a:uFillTx/>
              <a:latin typeface="Tahoma"/>
              <a:ea typeface="黑体"/>
              <a:cs typeface="+mn-cs"/>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1557AE"/>
                </a:solidFill>
                <a:effectLst/>
                <a:uLnTx/>
                <a:uFillTx/>
                <a:latin typeface="Tahoma"/>
                <a:ea typeface="黑体"/>
                <a:cs typeface="+mn-cs"/>
              </a:rPr>
              <a:t>为什么能采样？</a:t>
            </a:r>
            <a:endParaRPr kumimoji="0" lang="en-US" altLang="zh-CN" sz="2400" b="0" i="0" u="none" strike="noStrike" kern="1200" cap="none" spc="0" normalizeH="0" baseline="0" noProof="0" dirty="0">
              <a:ln>
                <a:noFill/>
              </a:ln>
              <a:solidFill>
                <a:srgbClr val="1557AE"/>
              </a:solidFill>
              <a:effectLst/>
              <a:uLnTx/>
              <a:uFillTx/>
              <a:latin typeface="Tahoma"/>
              <a:ea typeface="黑体"/>
              <a:cs typeface="+mn-cs"/>
            </a:endParaRPr>
          </a:p>
          <a:p>
            <a:pPr marL="742950" marR="0" lvl="1" indent="-285750" algn="l" defTabSz="914400" rtl="0" eaLnBrk="1" fontAlgn="base" latinLnBrk="0" hangingPunct="1">
              <a:lnSpc>
                <a:spcPct val="130000"/>
              </a:lnSpc>
              <a:spcBef>
                <a:spcPts val="400"/>
              </a:spcBef>
              <a:spcAft>
                <a:spcPct val="0"/>
              </a:spcAft>
              <a:buClrTx/>
              <a:buSzTx/>
              <a:buFont typeface="Wingdings" panose="05000000000000000000" pitchFamily="2" charset="2"/>
              <a:buChar char="ü"/>
              <a:tabLst/>
              <a:defRPr/>
            </a:pPr>
            <a:r>
              <a:rPr kumimoji="0" lang="en-US" altLang="zh-CN" sz="20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分布是</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Multinomial</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分布的</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共轭先验</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，能够明确后验分布的类型，简化推断难题</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130000"/>
              </a:lnSpc>
              <a:spcBef>
                <a:spcPts val="400"/>
              </a:spcBef>
              <a:spcAft>
                <a:spcPct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样本是每个单词，状态空间是样本所属的主题。虽然不知道所有单词在主题上的分布，但是可求出</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转移概率</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130000"/>
              </a:lnSpc>
              <a:spcBef>
                <a:spcPts val="400"/>
              </a:spcBef>
              <a:spcAft>
                <a:spcPct val="0"/>
              </a:spcAft>
              <a:buClrTx/>
              <a:buSzTx/>
              <a:buFont typeface="Wingdings" panose="05000000000000000000" pitchFamily="2" charset="2"/>
              <a:buChar char="ü"/>
              <a:tabLst/>
              <a:defRPr/>
            </a:pPr>
            <a:r>
              <a:rPr kumimoji="0" lang="en-US" altLang="zh-CN" sz="20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Gibbs Sampling</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或</a:t>
            </a:r>
            <a:r>
              <a:rPr kumimoji="0" lang="en-US" altLang="zh-CN" sz="20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MCMC</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算法，可以保证对于任意初始分布，迭代计算得到到只与转移概率（矩阵形式）相关的分布</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1428913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20934" y="237801"/>
            <a:ext cx="8145178"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命名实体识别</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Named entity recognition</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6" name="内容占位符 2"/>
          <p:cNvSpPr txBox="1"/>
          <p:nvPr/>
        </p:nvSpPr>
        <p:spPr bwMode="auto">
          <a:xfrm>
            <a:off x="369275" y="1077647"/>
            <a:ext cx="8576567"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3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命名实体识别：</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信息抽取的子任务，旨在识别文本中的命名实体，并划分到预定义的类别</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3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命名实体：</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现实世界中的某个对象</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502920" y="3873162"/>
            <a:ext cx="8229599" cy="124649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主要方法：</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语法规则：准确率高，召回率低，需要语言学专家制定规则</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统计方法：需要大量标注数据</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p:cNvSpPr txBox="1"/>
          <p:nvPr/>
        </p:nvSpPr>
        <p:spPr>
          <a:xfrm>
            <a:off x="501195" y="5231699"/>
            <a:ext cx="8312726" cy="124649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难题：</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领域依赖性，如医学领域</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实体类型多样</a:t>
            </a:r>
          </a:p>
        </p:txBody>
      </p:sp>
      <p:sp>
        <p:nvSpPr>
          <p:cNvPr id="3" name="矩形 2"/>
          <p:cNvSpPr/>
          <p:nvPr/>
        </p:nvSpPr>
        <p:spPr>
          <a:xfrm>
            <a:off x="6138732" y="1664154"/>
            <a:ext cx="2061371"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Names</a:t>
            </a:r>
          </a:p>
          <a:p>
            <a:pPr marL="541338" marR="0" lvl="1" indent="-2762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Organization</a:t>
            </a:r>
          </a:p>
          <a:p>
            <a:pPr marL="541338" marR="0" lvl="1" indent="-2762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Person</a:t>
            </a:r>
          </a:p>
          <a:p>
            <a:pPr marL="541338" marR="0" lvl="1" indent="-2762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Times</a:t>
            </a:r>
          </a:p>
          <a:p>
            <a:pPr marL="541338" marR="0" lvl="1" indent="-2762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Date</a:t>
            </a:r>
          </a:p>
          <a:p>
            <a:pPr marL="541338" marR="0" lvl="1" indent="-2762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Numbers</a:t>
            </a:r>
          </a:p>
          <a:p>
            <a:pPr marL="541338" marR="0" lvl="1" indent="-2762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Money</a:t>
            </a:r>
          </a:p>
          <a:p>
            <a:pPr marL="541338" marR="0" lvl="1" indent="-2762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Percent</a:t>
            </a:r>
            <a:endParaRPr kumimoji="0" lang="zh-CN" altLang="en-US" sz="16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p:txBody>
      </p:sp>
      <p:sp>
        <p:nvSpPr>
          <p:cNvPr id="8" name="矩形 7"/>
          <p:cNvSpPr/>
          <p:nvPr/>
        </p:nvSpPr>
        <p:spPr>
          <a:xfrm>
            <a:off x="820934" y="2818458"/>
            <a:ext cx="616974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Tahoma"/>
                <a:ea typeface="黑体"/>
                <a:cs typeface="+mn-cs"/>
              </a:rPr>
              <a:t>Obama</a:t>
            </a: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 is the </a:t>
            </a:r>
            <a:r>
              <a:rPr kumimoji="0" lang="en-US" altLang="zh-CN" sz="1800" b="0" i="0" u="none" strike="noStrike" kern="1200" cap="none" spc="0" normalizeH="0" baseline="0" noProof="0" dirty="0">
                <a:ln>
                  <a:noFill/>
                </a:ln>
                <a:solidFill>
                  <a:srgbClr val="FF0000"/>
                </a:solidFill>
                <a:effectLst/>
                <a:uLnTx/>
                <a:uFillTx/>
                <a:latin typeface="Tahoma"/>
                <a:ea typeface="黑体"/>
                <a:cs typeface="+mn-cs"/>
              </a:rPr>
              <a:t>president</a:t>
            </a: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 of </a:t>
            </a:r>
            <a:r>
              <a:rPr kumimoji="0" lang="en-US" altLang="zh-CN" sz="1800" b="0" i="0" u="none" strike="noStrike" kern="1200" cap="none" spc="0" normalizeH="0" baseline="0" noProof="0" dirty="0">
                <a:ln>
                  <a:noFill/>
                </a:ln>
                <a:solidFill>
                  <a:srgbClr val="FF0000"/>
                </a:solidFill>
                <a:effectLst/>
                <a:uLnTx/>
                <a:uFillTx/>
                <a:latin typeface="Tahoma"/>
                <a:ea typeface="黑体"/>
                <a:cs typeface="+mn-cs"/>
              </a:rPr>
              <a:t>the United States</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10" name="矩形 9"/>
          <p:cNvSpPr/>
          <p:nvPr/>
        </p:nvSpPr>
        <p:spPr>
          <a:xfrm>
            <a:off x="820934" y="3243030"/>
            <a:ext cx="564863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Tahoma"/>
                <a:ea typeface="黑体"/>
                <a:cs typeface="+mn-cs"/>
              </a:rPr>
              <a:t>Jim</a:t>
            </a: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 bought </a:t>
            </a:r>
            <a:r>
              <a:rPr kumimoji="0" lang="en-US" altLang="zh-CN" sz="1800" b="0" i="0" u="none" strike="noStrike" kern="1200" cap="none" spc="0" normalizeH="0" baseline="0" noProof="0" dirty="0">
                <a:ln>
                  <a:noFill/>
                </a:ln>
                <a:solidFill>
                  <a:srgbClr val="FF0000"/>
                </a:solidFill>
                <a:effectLst/>
                <a:uLnTx/>
                <a:uFillTx/>
                <a:latin typeface="Tahoma"/>
                <a:ea typeface="黑体"/>
                <a:cs typeface="+mn-cs"/>
              </a:rPr>
              <a:t>300 shares </a:t>
            </a: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of </a:t>
            </a:r>
            <a:r>
              <a:rPr kumimoji="0" lang="en-US" altLang="zh-CN" sz="1800" b="0" i="0" u="none" strike="noStrike" kern="1200" cap="none" spc="0" normalizeH="0" baseline="0" noProof="0" dirty="0">
                <a:ln>
                  <a:noFill/>
                </a:ln>
                <a:solidFill>
                  <a:srgbClr val="FF0000"/>
                </a:solidFill>
                <a:effectLst/>
                <a:uLnTx/>
                <a:uFillTx/>
                <a:latin typeface="Tahoma"/>
                <a:ea typeface="黑体"/>
                <a:cs typeface="+mn-cs"/>
              </a:rPr>
              <a:t>Acme Corp</a:t>
            </a: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 in </a:t>
            </a:r>
            <a:r>
              <a:rPr kumimoji="0" lang="en-US" altLang="zh-CN" sz="1800" b="0" i="0" u="none" strike="noStrike" kern="1200" cap="none" spc="0" normalizeH="0" baseline="0" noProof="0" dirty="0">
                <a:ln>
                  <a:noFill/>
                </a:ln>
                <a:solidFill>
                  <a:srgbClr val="FF0000"/>
                </a:solidFill>
                <a:effectLst/>
                <a:uLnTx/>
                <a:uFillTx/>
                <a:latin typeface="Tahoma"/>
                <a:ea typeface="黑体"/>
                <a:cs typeface="+mn-cs"/>
              </a:rPr>
              <a:t>2006</a:t>
            </a:r>
            <a:endParaRPr kumimoji="0" lang="zh-CN" altLang="en-US" sz="1800" b="0" i="0" u="none" strike="noStrike" kern="1200" cap="none" spc="0" normalizeH="0" baseline="0" noProof="0" dirty="0">
              <a:ln>
                <a:noFill/>
              </a:ln>
              <a:solidFill>
                <a:srgbClr val="FF0000"/>
              </a:solidFill>
              <a:effectLst/>
              <a:uLnTx/>
              <a:uFillTx/>
              <a:latin typeface="Tahoma"/>
              <a:ea typeface="黑体"/>
              <a:cs typeface="+mn-cs"/>
            </a:endParaRPr>
          </a:p>
        </p:txBody>
      </p:sp>
    </p:spTree>
    <p:extLst>
      <p:ext uri="{BB962C8B-B14F-4D97-AF65-F5344CB8AC3E}">
        <p14:creationId xmlns:p14="http://schemas.microsoft.com/office/powerpoint/2010/main" val="41045169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5" y="1083185"/>
            <a:ext cx="8701101"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预备知识</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共轭分布（</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Conjugate Distribution</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共轭先验（</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Conjugate Prior</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en-US" altLang="zh-CN" sz="2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分布</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Monte Carlo</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采样与</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Gibbs</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5198597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68055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共轭分布与共轭先验：</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贝叶斯公式中，如果后验概率</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p(H|D)</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与先验概率</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p(H)</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在相同的概率分布族</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形式相同，参数不同</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中，则先验分布和后验分布称为共轭分布，而先验分布</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p(H)</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为似然估计</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p(D|H)</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的共轭先验。</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rotWithShape="1">
          <a:blip r:embed="rId3"/>
          <a:srcRect l="4549" t="44145" r="39821" b="17237"/>
          <a:stretch/>
        </p:blipFill>
        <p:spPr>
          <a:xfrm>
            <a:off x="1585368" y="3299852"/>
            <a:ext cx="3332623" cy="1735123"/>
          </a:xfrm>
          <a:prstGeom prst="rect">
            <a:avLst/>
          </a:prstGeom>
        </p:spPr>
      </p:pic>
      <p:pic>
        <p:nvPicPr>
          <p:cNvPr id="7" name="Picture 2" descr="http://image.beekka.com/blog/201108/bg20110825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396" y="3208464"/>
            <a:ext cx="2476886" cy="19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02295" y="3299852"/>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先验</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8" name="矩形 7"/>
          <p:cNvSpPr/>
          <p:nvPr/>
        </p:nvSpPr>
        <p:spPr>
          <a:xfrm>
            <a:off x="1344912" y="4481982"/>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后验</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9" name="矩形 8"/>
          <p:cNvSpPr/>
          <p:nvPr/>
        </p:nvSpPr>
        <p:spPr>
          <a:xfrm>
            <a:off x="1902083" y="3220647"/>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似然估计</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10" name="矩形 9"/>
          <p:cNvSpPr/>
          <p:nvPr/>
        </p:nvSpPr>
        <p:spPr>
          <a:xfrm>
            <a:off x="3074857" y="5771203"/>
            <a:ext cx="26228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先验  </a:t>
            </a:r>
            <a:r>
              <a:rPr kumimoji="0" lang="en-US" altLang="zh-CN"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似然估计→  后验</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15" name="左中括号 14"/>
          <p:cNvSpPr/>
          <p:nvPr/>
        </p:nvSpPr>
        <p:spPr bwMode="auto">
          <a:xfrm rot="5400000">
            <a:off x="4320687" y="4481923"/>
            <a:ext cx="272446" cy="2306113"/>
          </a:xfrm>
          <a:prstGeom prst="leftBracke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a:ln>
                <a:noFill/>
              </a:ln>
              <a:solidFill>
                <a:prstClr val="white"/>
              </a:solidFill>
              <a:effectLst/>
              <a:uLnTx/>
              <a:uFillTx/>
              <a:latin typeface="黑体" pitchFamily="49" charset="-122"/>
              <a:ea typeface="宋体" pitchFamily="2" charset="-122"/>
              <a:cs typeface="+mn-cs"/>
            </a:endParaRPr>
          </a:p>
        </p:txBody>
      </p:sp>
      <p:sp>
        <p:nvSpPr>
          <p:cNvPr id="16" name="左中括号 15"/>
          <p:cNvSpPr/>
          <p:nvPr/>
        </p:nvSpPr>
        <p:spPr bwMode="auto">
          <a:xfrm rot="5400000" flipH="1">
            <a:off x="3740198" y="5754348"/>
            <a:ext cx="327577" cy="1163031"/>
          </a:xfrm>
          <a:prstGeom prst="leftBracke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a:ln>
                <a:noFill/>
              </a:ln>
              <a:solidFill>
                <a:prstClr val="white"/>
              </a:solidFill>
              <a:effectLst/>
              <a:uLnTx/>
              <a:uFillTx/>
              <a:latin typeface="黑体" pitchFamily="49" charset="-122"/>
              <a:ea typeface="宋体" pitchFamily="2" charset="-122"/>
              <a:cs typeface="+mn-cs"/>
            </a:endParaRPr>
          </a:p>
        </p:txBody>
      </p:sp>
      <p:sp>
        <p:nvSpPr>
          <p:cNvPr id="17" name="矩形 16"/>
          <p:cNvSpPr/>
          <p:nvPr/>
        </p:nvSpPr>
        <p:spPr>
          <a:xfrm>
            <a:off x="3982800" y="5316843"/>
            <a:ext cx="1005403" cy="338554"/>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共轭分布</a:t>
            </a:r>
            <a:endParaRPr kumimoji="0" lang="zh-CN" altLang="en-US" sz="1600" b="0" i="0" u="none" strike="noStrike" kern="1200" cap="none" spc="0" normalizeH="0" baseline="0" noProof="0" dirty="0">
              <a:ln>
                <a:noFill/>
              </a:ln>
              <a:solidFill>
                <a:srgbClr val="C00000"/>
              </a:solidFill>
              <a:effectLst/>
              <a:uLnTx/>
              <a:uFillTx/>
              <a:latin typeface="Tahoma"/>
              <a:ea typeface="黑体"/>
              <a:cs typeface="+mn-cs"/>
            </a:endParaRPr>
          </a:p>
        </p:txBody>
      </p:sp>
      <p:sp>
        <p:nvSpPr>
          <p:cNvPr id="18" name="矩形 17"/>
          <p:cNvSpPr/>
          <p:nvPr/>
        </p:nvSpPr>
        <p:spPr>
          <a:xfrm>
            <a:off x="3401284" y="6300235"/>
            <a:ext cx="1005403" cy="338554"/>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共轭先验</a:t>
            </a:r>
            <a:endParaRPr kumimoji="0" lang="zh-CN" altLang="en-US" sz="1600" b="0" i="0" u="none" strike="noStrike" kern="1200" cap="none" spc="0" normalizeH="0" baseline="0" noProof="0" dirty="0">
              <a:ln>
                <a:noFill/>
              </a:ln>
              <a:solidFill>
                <a:srgbClr val="C00000"/>
              </a:solidFill>
              <a:effectLst/>
              <a:uLnTx/>
              <a:uFillTx/>
              <a:latin typeface="Tahoma"/>
              <a:ea typeface="黑体"/>
              <a:cs typeface="+mn-cs"/>
            </a:endParaRPr>
          </a:p>
        </p:txBody>
      </p:sp>
      <p:sp>
        <p:nvSpPr>
          <p:cNvPr id="19" name="矩形 18"/>
          <p:cNvSpPr/>
          <p:nvPr/>
        </p:nvSpPr>
        <p:spPr>
          <a:xfrm>
            <a:off x="726029" y="5786592"/>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如果有相同分布形式</a:t>
            </a:r>
          </a:p>
        </p:txBody>
      </p:sp>
    </p:spTree>
    <p:extLst>
      <p:ext uri="{BB962C8B-B14F-4D97-AF65-F5344CB8AC3E}">
        <p14:creationId xmlns:p14="http://schemas.microsoft.com/office/powerpoint/2010/main" val="327981029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521690" y="1286190"/>
            <a:ext cx="811980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共轭先验的好处</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简化了贝叶斯分析，只用修改后验概率分布的参数</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可得到</a:t>
            </a: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解析表达式</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，而不需要数值计算</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解析表达式：由有限次常见运算函数的组合给出的形式。</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通常只有初等函数被看作常见函数（具有闭包性质）；广义上，把特殊函数，如</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gamma</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函数也看作常见函数。</a:t>
            </a:r>
          </a:p>
        </p:txBody>
      </p:sp>
    </p:spTree>
    <p:extLst>
      <p:ext uri="{BB962C8B-B14F-4D97-AF65-F5344CB8AC3E}">
        <p14:creationId xmlns:p14="http://schemas.microsoft.com/office/powerpoint/2010/main" val="68917020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F020FD-E9AE-479A-B162-5110BEC8C0A8}"/>
              </a:ext>
            </a:extLst>
          </p:cNvPr>
          <p:cNvPicPr>
            <a:picLocks noChangeAspect="1"/>
          </p:cNvPicPr>
          <p:nvPr/>
        </p:nvPicPr>
        <p:blipFill rotWithShape="1">
          <a:blip r:embed="rId3"/>
          <a:srcRect b="28464"/>
          <a:stretch/>
        </p:blipFill>
        <p:spPr>
          <a:xfrm>
            <a:off x="1083850" y="4781299"/>
            <a:ext cx="4067175" cy="1737506"/>
          </a:xfrm>
          <a:prstGeom prst="rect">
            <a:avLst/>
          </a:prstGeom>
        </p:spPr>
      </p:pic>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68055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共轭分布举例</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抛不均匀的硬币。 假设使用</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Bernoulli</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分布对抛硬币进行建模。 参数</a:t>
            </a:r>
            <a:r>
              <a:rPr kumimoji="0" lang="el-GR" altLang="zh-CN" sz="2400" b="0" i="1"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θ</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表示出现正面的可能性。 假设值</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对应于正面，值</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对应于反面。抛硬币结果的分布为：</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1" indent="0" algn="l" defTabSz="914400" rtl="0" eaLnBrk="1" fontAlgn="base" latinLnBrk="0" hangingPunct="1">
              <a:lnSpc>
                <a:spcPct val="130000"/>
              </a:lnSpc>
              <a:spcBef>
                <a:spcPts val="1200"/>
              </a:spcBef>
              <a:spcAft>
                <a:spcPct val="0"/>
              </a:spcAft>
              <a:buClrTx/>
              <a:buSzTx/>
              <a:buFontTx/>
              <a:buNone/>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125" name="Picture 5" descr="http://www.codecogs.com/png.latex?P(x|\theta)=\theta%5ex(1-\theta)%5e%7b1-x%7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261" y="3374771"/>
            <a:ext cx="3120948" cy="38552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344576" y="3869645"/>
            <a:ext cx="8424520" cy="1011431"/>
          </a:xfrm>
          <a:prstGeom prst="rect">
            <a:avLst/>
          </a:prstGeom>
        </p:spPr>
        <p:txBody>
          <a:bodyPr wrap="square">
            <a:spAutoFit/>
          </a:bodyPr>
          <a:lstStyle/>
          <a:p>
            <a:pPr marL="357188" marR="0" lvl="1" indent="-357188" algn="l" defTabSz="914400" rtl="0" eaLnBrk="1" fontAlgn="auto" latinLnBrk="0" hangingPunct="1">
              <a:lnSpc>
                <a:spcPct val="130000"/>
              </a:lnSpc>
              <a:spcBef>
                <a:spcPts val="1200"/>
              </a:spcBef>
              <a:spcAft>
                <a:spcPts val="0"/>
              </a:spcAft>
              <a:buClrTx/>
              <a:buSzTx/>
              <a:buFont typeface="Arial" panose="020B0604020202020204" pitchFamily="34" charset="0"/>
              <a:buChar char="•"/>
              <a:tabLst>
                <a:tab pos="357188" algn="l"/>
              </a:tabLst>
              <a:defRPr/>
            </a:pPr>
            <a:r>
              <a:rPr kumimoji="0" lang="zh-CN"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贝叶斯学派看来，</a:t>
            </a:r>
            <a:r>
              <a:rPr kumimoji="0" lang="el-GR" altLang="zh-CN" sz="2400" b="0" i="1"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θ</a:t>
            </a:r>
            <a:r>
              <a:rPr kumimoji="0" lang="zh-CN"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不是固定值，而是概率分布</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，假设是一个</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Beta</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分布</a:t>
            </a:r>
            <a:endParaRPr kumimoji="0" lang="zh-CN"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6583869" y="5346693"/>
            <a:ext cx="1590675" cy="409575"/>
          </a:xfrm>
          <a:prstGeom prst="rect">
            <a:avLst/>
          </a:prstGeom>
        </p:spPr>
      </p:pic>
      <p:sp>
        <p:nvSpPr>
          <p:cNvPr id="7" name="矩形 6"/>
          <p:cNvSpPr/>
          <p:nvPr/>
        </p:nvSpPr>
        <p:spPr>
          <a:xfrm>
            <a:off x="6690557" y="4977361"/>
            <a:ext cx="13773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Gamma</a:t>
            </a: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函数</a:t>
            </a:r>
          </a:p>
        </p:txBody>
      </p:sp>
      <p:sp>
        <p:nvSpPr>
          <p:cNvPr id="10" name="矩形 9"/>
          <p:cNvSpPr/>
          <p:nvPr/>
        </p:nvSpPr>
        <p:spPr bwMode="auto">
          <a:xfrm>
            <a:off x="2378286" y="5626985"/>
            <a:ext cx="1170432" cy="891819"/>
          </a:xfrm>
          <a:prstGeom prst="rect">
            <a:avLst/>
          </a:prstGeom>
          <a:noFill/>
          <a:ln w="635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a:ln>
                <a:noFill/>
              </a:ln>
              <a:solidFill>
                <a:prstClr val="white"/>
              </a:solidFill>
              <a:effectLst/>
              <a:uLnTx/>
              <a:uFillTx/>
              <a:latin typeface="黑体" pitchFamily="49" charset="-122"/>
              <a:ea typeface="宋体" pitchFamily="2" charset="-122"/>
              <a:cs typeface="+mn-cs"/>
            </a:endParaRPr>
          </a:p>
        </p:txBody>
      </p:sp>
      <p:sp>
        <p:nvSpPr>
          <p:cNvPr id="14" name="矩形 13"/>
          <p:cNvSpPr/>
          <p:nvPr/>
        </p:nvSpPr>
        <p:spPr>
          <a:xfrm>
            <a:off x="1407903" y="5947305"/>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定值</a:t>
            </a:r>
          </a:p>
        </p:txBody>
      </p:sp>
    </p:spTree>
    <p:extLst>
      <p:ext uri="{BB962C8B-B14F-4D97-AF65-F5344CB8AC3E}">
        <p14:creationId xmlns:p14="http://schemas.microsoft.com/office/powerpoint/2010/main" val="178446288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68055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Gamma</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函数</a:t>
            </a:r>
          </a:p>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rotWithShape="1">
          <a:blip r:embed="rId3"/>
          <a:srcRect t="20244"/>
          <a:stretch/>
        </p:blipFill>
        <p:spPr>
          <a:xfrm>
            <a:off x="609752" y="1700956"/>
            <a:ext cx="5440354" cy="2787184"/>
          </a:xfrm>
          <a:prstGeom prst="rect">
            <a:avLst/>
          </a:prstGeom>
        </p:spPr>
      </p:pic>
      <p:sp>
        <p:nvSpPr>
          <p:cNvPr id="15" name="矩形 14"/>
          <p:cNvSpPr/>
          <p:nvPr/>
        </p:nvSpPr>
        <p:spPr>
          <a:xfrm>
            <a:off x="609752" y="4750311"/>
            <a:ext cx="7930744" cy="1011431"/>
          </a:xfrm>
          <a:prstGeom prst="rect">
            <a:avLst/>
          </a:prstGeom>
        </p:spPr>
        <p:txBody>
          <a:bodyPr wrap="square">
            <a:spAutoFit/>
          </a:bodyPr>
          <a:lstStyle/>
          <a:p>
            <a:pPr marL="357188" marR="0" lvl="1" indent="-357188" algn="l" defTabSz="914400" rtl="0" eaLnBrk="1" fontAlgn="auto" latinLnBrk="0" hangingPunct="1">
              <a:lnSpc>
                <a:spcPct val="130000"/>
              </a:lnSpc>
              <a:spcBef>
                <a:spcPts val="1200"/>
              </a:spcBef>
              <a:spcAft>
                <a:spcPts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欧拉提出</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Gamma</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函数，把阶乘从整数域扩展到实数域，就像</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f(x)=x</a:t>
            </a:r>
            <a:r>
              <a:rPr kumimoji="0" lang="en-US" altLang="zh-CN" sz="2400" b="0" i="0" u="none" strike="noStrike" kern="0" cap="none" spc="0" normalizeH="0" baseline="30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zh-CN" altLang="zh-CN" sz="2400" b="0" i="0" u="none" strike="noStrike" kern="0" cap="none" spc="0" normalizeH="0" baseline="30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4"/>
          <a:stretch>
            <a:fillRect/>
          </a:stretch>
        </p:blipFill>
        <p:spPr>
          <a:xfrm>
            <a:off x="6050106" y="2118575"/>
            <a:ext cx="2785867" cy="2026085"/>
          </a:xfrm>
          <a:prstGeom prst="rect">
            <a:avLst/>
          </a:prstGeom>
        </p:spPr>
      </p:pic>
      <p:sp>
        <p:nvSpPr>
          <p:cNvPr id="3" name="矩形 2"/>
          <p:cNvSpPr/>
          <p:nvPr/>
        </p:nvSpPr>
        <p:spPr>
          <a:xfrm>
            <a:off x="4227375" y="4162163"/>
            <a:ext cx="178670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FF"/>
                </a:solidFill>
                <a:effectLst/>
                <a:uLnTx/>
                <a:uFillTx/>
                <a:latin typeface="Tahoma"/>
                <a:ea typeface="黑体"/>
                <a:cs typeface="+mn-cs"/>
              </a:rPr>
              <a:t>Julia Hockenmaier</a:t>
            </a:r>
            <a:r>
              <a:rPr kumimoji="0" lang="en-US" altLang="zh-CN" sz="1200" b="0" i="0" u="none" strike="noStrike" kern="1200" cap="none" spc="0" normalizeH="0" baseline="0" noProof="0" dirty="0">
                <a:ln>
                  <a:noFill/>
                </a:ln>
                <a:solidFill>
                  <a:srgbClr val="0000FF"/>
                </a:solidFill>
                <a:effectLst/>
                <a:uLnTx/>
                <a:uFillTx/>
                <a:latin typeface="Tahoma"/>
                <a:ea typeface="黑体"/>
                <a:cs typeface="+mn-cs"/>
              </a:rPr>
              <a:t>’s </a:t>
            </a:r>
            <a:r>
              <a:rPr kumimoji="0" lang="en-US" altLang="zh-CN" sz="1200" b="0" i="0" u="none" strike="noStrike" kern="1200" cap="none" spc="0" normalizeH="0" baseline="0" noProof="0" dirty="0" err="1">
                <a:ln>
                  <a:noFill/>
                </a:ln>
                <a:solidFill>
                  <a:srgbClr val="0000FF"/>
                </a:solidFill>
                <a:effectLst/>
                <a:uLnTx/>
                <a:uFillTx/>
                <a:latin typeface="Tahoma"/>
                <a:ea typeface="黑体"/>
                <a:cs typeface="+mn-cs"/>
              </a:rPr>
              <a:t>ppt</a:t>
            </a:r>
            <a:endParaRPr kumimoji="0" lang="zh-CN" altLang="en-US" sz="1200" b="0" i="0" u="none" strike="noStrike" kern="1200" cap="none" spc="0" normalizeH="0" baseline="0" noProof="0" dirty="0">
              <a:ln>
                <a:noFill/>
              </a:ln>
              <a:solidFill>
                <a:srgbClr val="0000FF"/>
              </a:solidFill>
              <a:effectLst/>
              <a:uLnTx/>
              <a:uFillTx/>
              <a:latin typeface="Tahoma"/>
              <a:ea typeface="黑体"/>
              <a:cs typeface="+mn-cs"/>
            </a:endParaRPr>
          </a:p>
        </p:txBody>
      </p:sp>
      <p:pic>
        <p:nvPicPr>
          <p:cNvPr id="74758" name="Picture 6" descr="https://iknow-pic.cdn.bcebos.com/5d6034a85edf8db1cd85c2d50423dd54574e74d3?x-bce-process=image/resize,m_lfit,w_600,h_800,limit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34" y="5877271"/>
            <a:ext cx="950485" cy="43960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rotWithShape="1">
          <a:blip r:embed="rId6"/>
          <a:srcRect l="12193" t="85291" r="76968"/>
          <a:stretch/>
        </p:blipFill>
        <p:spPr>
          <a:xfrm>
            <a:off x="2267744" y="5944054"/>
            <a:ext cx="786119" cy="372818"/>
          </a:xfrm>
          <a:prstGeom prst="rect">
            <a:avLst/>
          </a:prstGeom>
        </p:spPr>
      </p:pic>
      <p:sp>
        <p:nvSpPr>
          <p:cNvPr id="10" name="矩形 9"/>
          <p:cNvSpPr/>
          <p:nvPr/>
        </p:nvSpPr>
        <p:spPr>
          <a:xfrm>
            <a:off x="3147187" y="5912405"/>
            <a:ext cx="958917" cy="369332"/>
          </a:xfrm>
          <a:prstGeom prst="rect">
            <a:avLst/>
          </a:prstGeom>
        </p:spPr>
        <p:txBody>
          <a:bodyPr wrap="none">
            <a:spAutoFit/>
          </a:bodyPr>
          <a:lstStyle/>
          <a:p>
            <a:r>
              <a:rPr lang="el-GR" altLang="zh-CN" b="0" dirty="0">
                <a:solidFill>
                  <a:srgbClr val="333333"/>
                </a:solidFill>
                <a:latin typeface="Arial" panose="020B0604020202020204" pitchFamily="34" charset="0"/>
              </a:rPr>
              <a:t>Γ(</a:t>
            </a:r>
            <a:r>
              <a:rPr lang="en-US" altLang="zh-CN" b="0" dirty="0">
                <a:solidFill>
                  <a:srgbClr val="333333"/>
                </a:solidFill>
                <a:latin typeface="Arial" panose="020B0604020202020204" pitchFamily="34" charset="0"/>
              </a:rPr>
              <a:t>2)=</a:t>
            </a:r>
            <a:r>
              <a:rPr lang="zh-CN" altLang="en-US" b="0" dirty="0">
                <a:solidFill>
                  <a:srgbClr val="333333"/>
                </a:solidFill>
                <a:latin typeface="Arial" panose="020B0604020202020204" pitchFamily="34" charset="0"/>
              </a:rPr>
              <a:t>？</a:t>
            </a:r>
            <a:endParaRPr lang="zh-CN" altLang="en-US" dirty="0"/>
          </a:p>
        </p:txBody>
      </p:sp>
    </p:spTree>
    <p:extLst>
      <p:ext uri="{BB962C8B-B14F-4D97-AF65-F5344CB8AC3E}">
        <p14:creationId xmlns:p14="http://schemas.microsoft.com/office/powerpoint/2010/main" val="47824000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768096" y="3533712"/>
            <a:ext cx="5852160" cy="2731008"/>
          </a:xfrm>
          <a:prstGeom prst="rect">
            <a:avLst/>
          </a:prstGeom>
        </p:spPr>
      </p:pic>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68055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Beta</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分布</a:t>
            </a:r>
          </a:p>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611322" y="1811178"/>
            <a:ext cx="7517693" cy="2036886"/>
          </a:xfrm>
          <a:prstGeom prst="rect">
            <a:avLst/>
          </a:prstGeom>
        </p:spPr>
      </p:pic>
      <p:sp>
        <p:nvSpPr>
          <p:cNvPr id="9" name="矩形 8"/>
          <p:cNvSpPr/>
          <p:nvPr/>
        </p:nvSpPr>
        <p:spPr>
          <a:xfrm>
            <a:off x="6174959" y="3445471"/>
            <a:ext cx="178670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FF"/>
                </a:solidFill>
                <a:effectLst/>
                <a:uLnTx/>
                <a:uFillTx/>
                <a:latin typeface="Tahoma"/>
                <a:ea typeface="黑体"/>
                <a:cs typeface="+mn-cs"/>
              </a:rPr>
              <a:t>Julia Hockenmaier</a:t>
            </a:r>
            <a:r>
              <a:rPr kumimoji="0" lang="en-US" altLang="zh-CN" sz="1200" b="0" i="0" u="none" strike="noStrike" kern="1200" cap="none" spc="0" normalizeH="0" baseline="0" noProof="0" dirty="0">
                <a:ln>
                  <a:noFill/>
                </a:ln>
                <a:solidFill>
                  <a:srgbClr val="0000FF"/>
                </a:solidFill>
                <a:effectLst/>
                <a:uLnTx/>
                <a:uFillTx/>
                <a:latin typeface="Tahoma"/>
                <a:ea typeface="黑体"/>
                <a:cs typeface="+mn-cs"/>
              </a:rPr>
              <a:t>’s </a:t>
            </a:r>
            <a:r>
              <a:rPr kumimoji="0" lang="en-US" altLang="zh-CN" sz="1200" b="0" i="0" u="none" strike="noStrike" kern="1200" cap="none" spc="0" normalizeH="0" baseline="0" noProof="0" dirty="0" err="1">
                <a:ln>
                  <a:noFill/>
                </a:ln>
                <a:solidFill>
                  <a:srgbClr val="0000FF"/>
                </a:solidFill>
                <a:effectLst/>
                <a:uLnTx/>
                <a:uFillTx/>
                <a:latin typeface="Tahoma"/>
                <a:ea typeface="黑体"/>
                <a:cs typeface="+mn-cs"/>
              </a:rPr>
              <a:t>ppt</a:t>
            </a:r>
            <a:endParaRPr kumimoji="0" lang="zh-CN" altLang="en-US" sz="1200" b="0" i="0" u="none" strike="noStrike" kern="1200" cap="none" spc="0" normalizeH="0" baseline="0" noProof="0" dirty="0">
              <a:ln>
                <a:noFill/>
              </a:ln>
              <a:solidFill>
                <a:srgbClr val="0000FF"/>
              </a:solidFill>
              <a:effectLst/>
              <a:uLnTx/>
              <a:uFillTx/>
              <a:latin typeface="Tahoma"/>
              <a:ea typeface="黑体"/>
              <a:cs typeface="+mn-cs"/>
            </a:endParaRPr>
          </a:p>
        </p:txBody>
      </p:sp>
    </p:spTree>
    <p:extLst>
      <p:ext uri="{BB962C8B-B14F-4D97-AF65-F5344CB8AC3E}">
        <p14:creationId xmlns:p14="http://schemas.microsoft.com/office/powerpoint/2010/main" val="178202985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68055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共轭分布举例</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1" indent="0" algn="l" defTabSz="914400" rtl="0" eaLnBrk="1" fontAlgn="base" latinLnBrk="0" hangingPunct="1">
              <a:lnSpc>
                <a:spcPct val="130000"/>
              </a:lnSpc>
              <a:spcBef>
                <a:spcPts val="1200"/>
              </a:spcBef>
              <a:spcAft>
                <a:spcPct val="0"/>
              </a:spcAft>
              <a:buClrTx/>
              <a:buSzTx/>
              <a:buFontTx/>
              <a:buNone/>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344575" y="3726007"/>
            <a:ext cx="8356973" cy="1686616"/>
          </a:xfrm>
          <a:prstGeom prst="rect">
            <a:avLst/>
          </a:prstGeom>
        </p:spPr>
        <p:txBody>
          <a:bodyPr wrap="square">
            <a:spAutoFit/>
          </a:bodyPr>
          <a:lstStyle/>
          <a:p>
            <a:pPr marL="357188" marR="0" lvl="1" indent="-357188" algn="l" defTabSz="914400" rtl="0" eaLnBrk="1" fontAlgn="auto" latinLnBrk="0" hangingPunct="1">
              <a:lnSpc>
                <a:spcPct val="130000"/>
              </a:lnSpc>
              <a:spcBef>
                <a:spcPts val="1200"/>
              </a:spcBef>
              <a:spcAft>
                <a:spcPts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后验概率</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l-GR"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θ</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l-GR" altLang="zh-CN" sz="2400" b="0" i="1"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符合</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Beta(</a:t>
            </a:r>
            <a:r>
              <a:rPr kumimoji="0" lang="el-GR"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α</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l-GR"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β</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，与先验概率属于同类分布。</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lvl="1" indent="-357188" algn="l" fontAlgn="auto">
              <a:lnSpc>
                <a:spcPct val="130000"/>
              </a:lnSpc>
              <a:spcBef>
                <a:spcPts val="1200"/>
              </a:spcBef>
              <a:spcAft>
                <a:spcPts val="0"/>
              </a:spcAft>
              <a:buFont typeface="Arial" panose="020B0604020202020204" pitchFamily="34" charset="0"/>
              <a:buChar char="•"/>
              <a:tabLst>
                <a:tab pos="357188" algn="l"/>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Beta</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分布是</a:t>
            </a:r>
            <a:r>
              <a:rPr lang="zh-CN" altLang="en-US" sz="2400" b="0" kern="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二项分布的</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共轭先验。</a:t>
            </a:r>
            <a:endParaRPr kumimoji="0" lang="zh-CN"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778557" y="1811178"/>
            <a:ext cx="6325410" cy="1689106"/>
          </a:xfrm>
          <a:prstGeom prst="rect">
            <a:avLst/>
          </a:prstGeom>
        </p:spPr>
      </p:pic>
    </p:spTree>
    <p:extLst>
      <p:ext uri="{BB962C8B-B14F-4D97-AF65-F5344CB8AC3E}">
        <p14:creationId xmlns:p14="http://schemas.microsoft.com/office/powerpoint/2010/main" val="46430120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68055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共轭分布</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1" indent="0" algn="l" defTabSz="914400" rtl="0" eaLnBrk="1" fontAlgn="base" latinLnBrk="0" hangingPunct="1">
              <a:lnSpc>
                <a:spcPct val="130000"/>
              </a:lnSpc>
              <a:spcBef>
                <a:spcPts val="1200"/>
              </a:spcBef>
              <a:spcAft>
                <a:spcPct val="0"/>
              </a:spcAft>
              <a:buClrTx/>
              <a:buSzTx/>
              <a:buFontTx/>
              <a:buNone/>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30057" y="1921299"/>
            <a:ext cx="8669903" cy="3279965"/>
          </a:xfrm>
          <a:prstGeom prst="rect">
            <a:avLst/>
          </a:prstGeom>
        </p:spPr>
      </p:pic>
      <p:sp>
        <p:nvSpPr>
          <p:cNvPr id="12" name="矩形 11"/>
          <p:cNvSpPr/>
          <p:nvPr/>
        </p:nvSpPr>
        <p:spPr bwMode="auto">
          <a:xfrm>
            <a:off x="1848465" y="4762944"/>
            <a:ext cx="6518787" cy="438320"/>
          </a:xfrm>
          <a:prstGeom prst="rect">
            <a:avLst/>
          </a:prstGeom>
          <a:noFill/>
          <a:ln w="127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a:ln>
                <a:noFill/>
              </a:ln>
              <a:solidFill>
                <a:prstClr val="white"/>
              </a:solidFill>
              <a:effectLst/>
              <a:uLnTx/>
              <a:uFillTx/>
              <a:latin typeface="黑体" pitchFamily="49" charset="-122"/>
              <a:ea typeface="宋体" pitchFamily="2" charset="-122"/>
              <a:cs typeface="+mn-cs"/>
            </a:endParaRPr>
          </a:p>
        </p:txBody>
      </p:sp>
    </p:spTree>
    <p:extLst>
      <p:ext uri="{BB962C8B-B14F-4D97-AF65-F5344CB8AC3E}">
        <p14:creationId xmlns:p14="http://schemas.microsoft.com/office/powerpoint/2010/main" val="205394366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344576" y="1083185"/>
            <a:ext cx="8680552"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400"/>
              </a:spcBef>
              <a:buFont typeface="Wingdings" pitchFamily="2" charset="2"/>
              <a:buChar char="n"/>
              <a:defRPr/>
            </a:pPr>
            <a:r>
              <a:rPr lang="zh-CN" altLang="en-US"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分布的分布</a:t>
            </a: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357188" lvl="1" indent="-357188" eaLnBrk="1" hangingPunct="1">
              <a:lnSpc>
                <a:spcPct val="130000"/>
              </a:lnSpc>
              <a:spcBef>
                <a:spcPts val="1200"/>
              </a:spcBef>
              <a:buFont typeface="Arial" panose="020B0604020202020204" pitchFamily="34" charset="0"/>
              <a:buChar char="•"/>
              <a:tabLst>
                <a:tab pos="357188" algn="l"/>
              </a:tabLst>
              <a:defRPr/>
            </a:pP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0" lvl="1" indent="0" eaLnBrk="1" hangingPunct="1">
              <a:lnSpc>
                <a:spcPct val="130000"/>
              </a:lnSpc>
              <a:spcBef>
                <a:spcPts val="1200"/>
              </a:spcBef>
              <a:buNone/>
              <a:tabLst>
                <a:tab pos="357188" algn="l"/>
              </a:tabLst>
              <a:defRPr/>
            </a:pP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9" name="矩形 8"/>
          <p:cNvSpPr/>
          <p:nvPr/>
        </p:nvSpPr>
        <p:spPr>
          <a:xfrm>
            <a:off x="344576" y="1769521"/>
            <a:ext cx="8356973" cy="4735527"/>
          </a:xfrm>
          <a:prstGeom prst="rect">
            <a:avLst/>
          </a:prstGeom>
        </p:spPr>
        <p:txBody>
          <a:bodyPr wrap="square">
            <a:spAutoFit/>
          </a:bodyPr>
          <a:lstStyle/>
          <a:p>
            <a:pPr marL="357188" lvl="1" indent="-357188" algn="l">
              <a:lnSpc>
                <a:spcPct val="130000"/>
              </a:lnSpc>
              <a:spcBef>
                <a:spcPts val="1200"/>
              </a:spcBef>
              <a:buFont typeface="Arial" panose="020B0604020202020204" pitchFamily="34" charset="0"/>
              <a:buChar char="•"/>
              <a:tabLst>
                <a:tab pos="357188" algn="l"/>
              </a:tabLst>
              <a:defRPr/>
            </a:pP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一个分布的定义域正好是另一个分布的参数，对另一个分布具有控制作用</a:t>
            </a: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357188" lvl="1" indent="-357188" algn="l">
              <a:lnSpc>
                <a:spcPct val="130000"/>
              </a:lnSpc>
              <a:spcBef>
                <a:spcPts val="1200"/>
              </a:spcBef>
              <a:buFont typeface="Arial" panose="020B0604020202020204" pitchFamily="34" charset="0"/>
              <a:buChar char="•"/>
              <a:tabLst>
                <a:tab pos="357188" algn="l"/>
              </a:tabLst>
              <a:defRPr/>
            </a:pP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Beta</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分布是</a:t>
            </a: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Bernoulli</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分布的分布。</a:t>
            </a: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0" lvl="1" algn="l">
              <a:lnSpc>
                <a:spcPct val="130000"/>
              </a:lnSpc>
              <a:spcBef>
                <a:spcPts val="1200"/>
              </a:spcBef>
              <a:tabLst>
                <a:tab pos="357188" algn="l"/>
              </a:tabLst>
              <a:defRPr/>
            </a:pPr>
            <a:r>
              <a:rPr lang="zh-CN" altLang="en-US"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二项分布呢</a:t>
            </a:r>
            <a:r>
              <a:rPr lang="en-US" altLang="zh-CN" sz="20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t>
            </a:r>
          </a:p>
          <a:p>
            <a:pPr marL="357188" lvl="1" indent="-357188" algn="l">
              <a:lnSpc>
                <a:spcPct val="130000"/>
              </a:lnSpc>
              <a:spcBef>
                <a:spcPts val="1200"/>
              </a:spcBef>
              <a:buFont typeface="Arial" panose="020B0604020202020204" pitchFamily="34" charset="0"/>
              <a:buChar char="•"/>
              <a:tabLst>
                <a:tab pos="357188" algn="l"/>
              </a:tabLst>
              <a:defRPr/>
            </a:pP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357188" lvl="1" indent="-357188" algn="l">
              <a:lnSpc>
                <a:spcPct val="130000"/>
              </a:lnSpc>
              <a:spcBef>
                <a:spcPts val="1200"/>
              </a:spcBef>
              <a:buFont typeface="Arial" panose="020B0604020202020204" pitchFamily="34" charset="0"/>
              <a:buChar char="•"/>
              <a:tabLst>
                <a:tab pos="357188" algn="l"/>
              </a:tabLst>
              <a:defRPr/>
            </a:pP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357188" lvl="1" indent="-357188" algn="l">
              <a:lnSpc>
                <a:spcPct val="130000"/>
              </a:lnSpc>
              <a:spcBef>
                <a:spcPts val="1200"/>
              </a:spcBef>
              <a:buFont typeface="Arial" panose="020B0604020202020204" pitchFamily="34" charset="0"/>
              <a:buChar char="•"/>
              <a:tabLst>
                <a:tab pos="357188" algn="l"/>
              </a:tabLst>
              <a:defRPr/>
            </a:pP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357188" lvl="1" indent="-357188" algn="l">
              <a:lnSpc>
                <a:spcPct val="130000"/>
              </a:lnSpc>
              <a:spcBef>
                <a:spcPts val="1200"/>
              </a:spcBef>
              <a:buFont typeface="Arial" panose="020B0604020202020204" pitchFamily="34" charset="0"/>
              <a:buChar char="•"/>
              <a:tabLst>
                <a:tab pos="357188" algn="l"/>
              </a:tabLst>
              <a:defRPr/>
            </a:pP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Dirichlet</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分布是</a:t>
            </a: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Multinomial</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分布的分布</a:t>
            </a:r>
            <a:endParaRPr lang="zh-CN"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45095" y="4137284"/>
            <a:ext cx="6322100" cy="1688738"/>
          </a:xfrm>
          <a:prstGeom prst="rect">
            <a:avLst/>
          </a:prstGeom>
        </p:spPr>
      </p:pic>
      <p:pic>
        <p:nvPicPr>
          <p:cNvPr id="7" name="图片 6">
            <a:extLst>
              <a:ext uri="{FF2B5EF4-FFF2-40B4-BE49-F238E27FC236}">
                <a16:creationId xmlns:a16="http://schemas.microsoft.com/office/drawing/2014/main" id="{3E3D4F58-1F72-4925-905E-DDDA342F957F}"/>
              </a:ext>
            </a:extLst>
          </p:cNvPr>
          <p:cNvPicPr>
            <a:picLocks noChangeAspect="1"/>
          </p:cNvPicPr>
          <p:nvPr/>
        </p:nvPicPr>
        <p:blipFill>
          <a:blip r:embed="rId4"/>
          <a:stretch>
            <a:fillRect/>
          </a:stretch>
        </p:blipFill>
        <p:spPr>
          <a:xfrm>
            <a:off x="2426373" y="3500437"/>
            <a:ext cx="4522296" cy="586893"/>
          </a:xfrm>
          <a:prstGeom prst="rect">
            <a:avLst/>
          </a:prstGeom>
        </p:spPr>
      </p:pic>
      <p:sp>
        <p:nvSpPr>
          <p:cNvPr id="8" name="矩形 7">
            <a:extLst>
              <a:ext uri="{FF2B5EF4-FFF2-40B4-BE49-F238E27FC236}">
                <a16:creationId xmlns:a16="http://schemas.microsoft.com/office/drawing/2014/main" id="{B6F84A98-79A8-47E3-8421-EE13D217E208}"/>
              </a:ext>
            </a:extLst>
          </p:cNvPr>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399548702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735416"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狄利克雷分布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Distribution)</a:t>
            </a:r>
          </a:p>
        </p:txBody>
      </p:sp>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l="-4172" t="11806" r="4172" b="18587"/>
          <a:stretch/>
        </p:blipFill>
        <p:spPr>
          <a:xfrm>
            <a:off x="436016" y="1837943"/>
            <a:ext cx="8109796" cy="3355849"/>
          </a:xfrm>
          <a:prstGeom prst="rect">
            <a:avLst/>
          </a:prstGeom>
        </p:spPr>
      </p:pic>
      <p:pic>
        <p:nvPicPr>
          <p:cNvPr id="11" name="图片 10"/>
          <p:cNvPicPr>
            <a:picLocks noChangeAspect="1"/>
          </p:cNvPicPr>
          <p:nvPr/>
        </p:nvPicPr>
        <p:blipFill rotWithShape="1">
          <a:blip r:embed="rId4"/>
          <a:srcRect t="50898" r="26638"/>
          <a:stretch/>
        </p:blipFill>
        <p:spPr>
          <a:xfrm>
            <a:off x="3859057" y="5327438"/>
            <a:ext cx="4778195" cy="866509"/>
          </a:xfrm>
          <a:prstGeom prst="rect">
            <a:avLst/>
          </a:prstGeom>
        </p:spPr>
      </p:pic>
      <p:sp>
        <p:nvSpPr>
          <p:cNvPr id="12" name="矩形 11"/>
          <p:cNvSpPr/>
          <p:nvPr/>
        </p:nvSpPr>
        <p:spPr>
          <a:xfrm>
            <a:off x="673760" y="5529859"/>
            <a:ext cx="290175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Beta</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分布的关系？</a:t>
            </a:r>
          </a:p>
        </p:txBody>
      </p:sp>
    </p:spTree>
    <p:extLst>
      <p:ext uri="{BB962C8B-B14F-4D97-AF65-F5344CB8AC3E}">
        <p14:creationId xmlns:p14="http://schemas.microsoft.com/office/powerpoint/2010/main" val="95424380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8046250" cy="954107"/>
          </a:xfrm>
          <a:prstGeom prst="rect">
            <a:avLst/>
          </a:prstGeom>
        </p:spPr>
        <p:txBody>
          <a:bodyPr wrap="squar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文本分类</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Text classification</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31589C"/>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内容占位符 2"/>
          <p:cNvSpPr txBox="1"/>
          <p:nvPr/>
        </p:nvSpPr>
        <p:spPr bwMode="auto">
          <a:xfrm>
            <a:off x="369275" y="989157"/>
            <a:ext cx="8576567"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文本分类：</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自动将文本划分到预先定义的类别中</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69275" y="3708410"/>
            <a:ext cx="8243794" cy="832600"/>
          </a:xfrm>
          <a:prstGeom prst="rect">
            <a:avLst/>
          </a:prstGeom>
          <a:noFill/>
        </p:spPr>
        <p:txBody>
          <a:bodyPr wrap="square" rtlCol="0">
            <a:spAutoFit/>
          </a:bodyPr>
          <a:lstStyle/>
          <a:p>
            <a:pPr marL="450850" marR="0" lvl="0"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基本方法：</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①提取特征；②训练分类器分类：</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Naïve Bayes</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KNN</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SVM</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和</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NN</a:t>
            </a:r>
            <a:endPar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211958" y="1469203"/>
            <a:ext cx="8312726" cy="1649747"/>
          </a:xfrm>
          <a:prstGeom prst="rect">
            <a:avLst/>
          </a:prstGeom>
          <a:noFill/>
        </p:spPr>
        <p:txBody>
          <a:bodyPr wrap="square" rtlCol="0">
            <a:spAutoFit/>
          </a:bodyPr>
          <a:lstStyle/>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垃圾邮件过滤</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情感识别</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新闻分类</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色情文档识别</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3"/>
          <p:cNvSpPr txBox="1">
            <a:spLocks noChangeArrowheads="1"/>
          </p:cNvSpPr>
          <p:nvPr/>
        </p:nvSpPr>
        <p:spPr bwMode="auto">
          <a:xfrm>
            <a:off x="3048000" y="1622793"/>
            <a:ext cx="3590926" cy="1976203"/>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54013" marR="0" lvl="1" indent="-354013" algn="l" defTabSz="914400" rtl="0" eaLnBrk="1" fontAlgn="base" latinLnBrk="0" hangingPunct="1">
              <a:lnSpc>
                <a:spcPct val="120000"/>
              </a:lnSpc>
              <a:spcBef>
                <a:spcPts val="600"/>
              </a:spcBef>
              <a:spcAft>
                <a:spcPts val="0"/>
              </a:spcAft>
              <a:buClrTx/>
              <a:buSzTx/>
              <a:buFont typeface="Wingdings" pitchFamily="2" charset="2"/>
              <a:buChar char="ü"/>
              <a:tabLst/>
              <a:defRPr/>
            </a:pPr>
            <a:r>
              <a:rPr kumimoji="0" lang="en-US" altLang="zh-CN" sz="1600" b="1" i="0" u="none" strike="noStrike" kern="1200" cap="none" spc="0" normalizeH="0" baseline="0" noProof="0" dirty="0">
                <a:ln>
                  <a:noFill/>
                </a:ln>
                <a:solidFill>
                  <a:srgbClr val="0000FF"/>
                </a:solidFill>
                <a:effectLst/>
                <a:uLnTx/>
                <a:uFillTx/>
                <a:latin typeface="Calibri" pitchFamily="34" charset="0"/>
                <a:ea typeface="黑体"/>
                <a:cs typeface="Calibri" pitchFamily="34" charset="0"/>
              </a:rPr>
              <a:t>Yahoo! ：</a:t>
            </a:r>
            <a:r>
              <a:rPr kumimoji="0" lang="en-US" altLang="zh-CN" sz="1600" b="1" i="0" u="none" strike="noStrike" kern="1200" cap="none" spc="0" normalizeH="0" baseline="0" noProof="0" dirty="0">
                <a:ln>
                  <a:noFill/>
                </a:ln>
                <a:solidFill>
                  <a:prstClr val="black"/>
                </a:solidFill>
                <a:effectLst/>
                <a:uLnTx/>
                <a:uFillTx/>
                <a:latin typeface="Calibri" pitchFamily="34" charset="0"/>
                <a:ea typeface="宋体" charset="-122"/>
                <a:cs typeface="Calibri" pitchFamily="34" charset="0"/>
              </a:rPr>
              <a:t>200 people for manual labeling of Web pages; using a hierarchy of 500,000 categories</a:t>
            </a:r>
          </a:p>
          <a:p>
            <a:pPr marL="354013" marR="0" lvl="1" indent="-354013" algn="l" defTabSz="914400" rtl="0" eaLnBrk="1" fontAlgn="base" latinLnBrk="0" hangingPunct="1">
              <a:lnSpc>
                <a:spcPct val="120000"/>
              </a:lnSpc>
              <a:spcBef>
                <a:spcPts val="600"/>
              </a:spcBef>
              <a:spcAft>
                <a:spcPts val="0"/>
              </a:spcAft>
              <a:buClrTx/>
              <a:buSzTx/>
              <a:buFont typeface="Wingdings" pitchFamily="2" charset="2"/>
              <a:buChar char="ü"/>
              <a:tabLst/>
              <a:defRPr/>
            </a:pPr>
            <a:r>
              <a:rPr kumimoji="0" lang="en-US" altLang="zh-CN" sz="1600" b="1" i="0" u="none" strike="noStrike" kern="1200" cap="none" spc="0" normalizeH="0" baseline="0" noProof="0" dirty="0">
                <a:ln>
                  <a:noFill/>
                </a:ln>
                <a:solidFill>
                  <a:srgbClr val="0000FF"/>
                </a:solidFill>
                <a:effectLst/>
                <a:uLnTx/>
                <a:uFillTx/>
                <a:latin typeface="Calibri" pitchFamily="34" charset="0"/>
                <a:ea typeface="黑体"/>
                <a:cs typeface="Calibri" pitchFamily="34" charset="0"/>
              </a:rPr>
              <a:t>MEDLINE (National Library of Medicine): </a:t>
            </a:r>
            <a:r>
              <a:rPr kumimoji="0" lang="en-US" altLang="zh-CN" sz="1600" b="1" i="0" u="none" strike="noStrike" kern="1200" cap="none" spc="0" normalizeH="0" baseline="0" noProof="0" dirty="0">
                <a:ln>
                  <a:noFill/>
                </a:ln>
                <a:solidFill>
                  <a:prstClr val="black"/>
                </a:solidFill>
                <a:effectLst/>
                <a:uLnTx/>
                <a:uFillTx/>
                <a:latin typeface="Calibri" pitchFamily="34" charset="0"/>
                <a:ea typeface="宋体" charset="-122"/>
                <a:cs typeface="Calibri" pitchFamily="34" charset="0"/>
              </a:rPr>
              <a:t>$2 million/year for manual indexing of journal articles</a:t>
            </a:r>
          </a:p>
        </p:txBody>
      </p:sp>
      <p:sp>
        <p:nvSpPr>
          <p:cNvPr id="10" name="文本框 9"/>
          <p:cNvSpPr txBox="1"/>
          <p:nvPr/>
        </p:nvSpPr>
        <p:spPr>
          <a:xfrm>
            <a:off x="369275" y="4484652"/>
            <a:ext cx="8351938" cy="1722010"/>
          </a:xfrm>
          <a:prstGeom prst="rect">
            <a:avLst/>
          </a:prstGeom>
          <a:noFill/>
        </p:spPr>
        <p:txBody>
          <a:bodyPr wrap="square" rtlCol="0">
            <a:spAutoFit/>
          </a:bodyPr>
          <a:lstStyle/>
          <a:p>
            <a:pPr marL="450850" marR="0" lvl="0"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难题：</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特征选择：根据分类问题选择合适的特征，并非</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TF/IDF</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都适用</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数据标注问题： 需要大量、专业的人工进行数据标注</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数据非平衡问题</a:t>
            </a:r>
          </a:p>
        </p:txBody>
      </p:sp>
    </p:spTree>
    <p:extLst>
      <p:ext uri="{BB962C8B-B14F-4D97-AF65-F5344CB8AC3E}">
        <p14:creationId xmlns:p14="http://schemas.microsoft.com/office/powerpoint/2010/main" val="100884146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735416"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狄利克雷分布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Distribution)</a:t>
            </a:r>
          </a:p>
        </p:txBody>
      </p:sp>
      <p:sp>
        <p:nvSpPr>
          <p:cNvPr id="2" name="矩形 1"/>
          <p:cNvSpPr/>
          <p:nvPr/>
        </p:nvSpPr>
        <p:spPr>
          <a:xfrm>
            <a:off x="628300" y="1722841"/>
            <a:ext cx="3968074" cy="531299"/>
          </a:xfrm>
          <a:prstGeom prst="rect">
            <a:avLst/>
          </a:prstGeom>
        </p:spPr>
        <p:txBody>
          <a:bodyPr wrap="none">
            <a:spAutoFit/>
          </a:bodyPr>
          <a:lstStyle/>
          <a:p>
            <a:pPr marL="357188" marR="0" lvl="1" indent="-357188" algn="l" defTabSz="914400" rtl="0" eaLnBrk="1" fontAlgn="auto" latinLnBrk="0" hangingPunct="1">
              <a:lnSpc>
                <a:spcPct val="130000"/>
              </a:lnSpc>
              <a:spcBef>
                <a:spcPts val="1200"/>
              </a:spcBef>
              <a:spcAft>
                <a:spcPts val="0"/>
              </a:spcAft>
              <a:buClrTx/>
              <a:buSzTx/>
              <a:buFont typeface="Arial" panose="020B0604020202020204" pitchFamily="34" charset="0"/>
              <a:buChar char="•"/>
              <a:tabLst>
                <a:tab pos="357188" algn="l"/>
              </a:tabLst>
              <a:defRPr/>
            </a:pP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-Multinomial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共轭</a:t>
            </a:r>
          </a:p>
        </p:txBody>
      </p:sp>
      <p:pic>
        <p:nvPicPr>
          <p:cNvPr id="3" name="图片 2"/>
          <p:cNvPicPr>
            <a:picLocks noChangeAspect="1"/>
          </p:cNvPicPr>
          <p:nvPr/>
        </p:nvPicPr>
        <p:blipFill>
          <a:blip r:embed="rId3"/>
          <a:stretch>
            <a:fillRect/>
          </a:stretch>
        </p:blipFill>
        <p:spPr>
          <a:xfrm>
            <a:off x="1237263" y="2344641"/>
            <a:ext cx="5274540" cy="1098863"/>
          </a:xfrm>
          <a:prstGeom prst="rect">
            <a:avLst/>
          </a:prstGeom>
        </p:spPr>
      </p:pic>
      <p:pic>
        <p:nvPicPr>
          <p:cNvPr id="4" name="图片 3"/>
          <p:cNvPicPr>
            <a:picLocks noChangeAspect="1"/>
          </p:cNvPicPr>
          <p:nvPr/>
        </p:nvPicPr>
        <p:blipFill>
          <a:blip r:embed="rId4"/>
          <a:stretch>
            <a:fillRect/>
          </a:stretch>
        </p:blipFill>
        <p:spPr>
          <a:xfrm>
            <a:off x="1372391" y="3516554"/>
            <a:ext cx="4806641" cy="1048721"/>
          </a:xfrm>
          <a:prstGeom prst="rect">
            <a:avLst/>
          </a:prstGeom>
        </p:spPr>
      </p:pic>
      <p:sp>
        <p:nvSpPr>
          <p:cNvPr id="9" name="下箭头 8"/>
          <p:cNvSpPr/>
          <p:nvPr/>
        </p:nvSpPr>
        <p:spPr bwMode="auto">
          <a:xfrm>
            <a:off x="3464816" y="4638324"/>
            <a:ext cx="310896" cy="348000"/>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dirty="0">
              <a:ln>
                <a:noFill/>
              </a:ln>
              <a:solidFill>
                <a:prstClr val="white"/>
              </a:solidFill>
              <a:effectLst/>
              <a:uLnTx/>
              <a:uFillTx/>
              <a:latin typeface="黑体" pitchFamily="49" charset="-122"/>
              <a:ea typeface="宋体" pitchFamily="2" charset="-122"/>
              <a:cs typeface="+mn-cs"/>
            </a:endParaRPr>
          </a:p>
        </p:txBody>
      </p:sp>
      <mc:AlternateContent xmlns:mc="http://schemas.openxmlformats.org/markup-compatibility/2006" xmlns:a14="http://schemas.microsoft.com/office/drawing/2010/main">
        <mc:Choice Requires="a14">
          <p:sp>
            <p:nvSpPr>
              <p:cNvPr id="13" name="矩形 12"/>
              <p:cNvSpPr/>
              <p:nvPr/>
            </p:nvSpPr>
            <p:spPr>
              <a:xfrm>
                <a:off x="2546047" y="5178142"/>
                <a:ext cx="239924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smtClean="0">
                          <a:ln>
                            <a:noFill/>
                          </a:ln>
                          <a:solidFill>
                            <a:srgbClr val="1557AE"/>
                          </a:solidFill>
                          <a:effectLst/>
                          <a:uLnTx/>
                          <a:uFillTx/>
                          <a:latin typeface="Cambria Math" panose="02040503050406030204" pitchFamily="18" charset="0"/>
                          <a:ea typeface="宋体" pitchFamily="2" charset="-122"/>
                          <a:cs typeface="+mn-cs"/>
                        </a:rPr>
                        <m:t>𝑫𝒊𝒓</m:t>
                      </m:r>
                      <m:r>
                        <a:rPr kumimoji="0" lang="en-US" altLang="zh-CN" sz="2800" b="1" i="1" u="none" strike="noStrike" kern="1200" cap="none" spc="0" normalizeH="0" baseline="0" noProof="0" smtClean="0">
                          <a:ln>
                            <a:noFill/>
                          </a:ln>
                          <a:solidFill>
                            <a:srgbClr val="1557AE"/>
                          </a:solidFill>
                          <a:effectLst/>
                          <a:uLnTx/>
                          <a:uFillTx/>
                          <a:latin typeface="Cambria Math" panose="02040503050406030204" pitchFamily="18" charset="0"/>
                          <a:ea typeface="宋体" pitchFamily="2" charset="-122"/>
                          <a:cs typeface="+mn-cs"/>
                        </a:rPr>
                        <m:t>(</m:t>
                      </m:r>
                      <m:r>
                        <a:rPr kumimoji="0" lang="en-US" altLang="zh-CN" sz="2800" b="1" i="1" u="none" strike="noStrike" kern="1200" cap="none" spc="0" normalizeH="0" baseline="0" noProof="0" smtClean="0">
                          <a:ln>
                            <a:noFill/>
                          </a:ln>
                          <a:solidFill>
                            <a:srgbClr val="1557AE"/>
                          </a:solidFill>
                          <a:effectLst/>
                          <a:uLnTx/>
                          <a:uFillTx/>
                          <a:latin typeface="Cambria Math" panose="02040503050406030204" pitchFamily="18" charset="0"/>
                          <a:ea typeface="宋体" pitchFamily="2" charset="-122"/>
                          <a:cs typeface="+mn-cs"/>
                        </a:rPr>
                        <m:t>𝒑</m:t>
                      </m:r>
                      <m:r>
                        <a:rPr kumimoji="0" lang="en-US" altLang="zh-CN" sz="2800" b="1" i="1" u="none" strike="noStrike" kern="1200" cap="none" spc="0" normalizeH="0" baseline="0" noProof="0" smtClean="0">
                          <a:ln>
                            <a:noFill/>
                          </a:ln>
                          <a:solidFill>
                            <a:srgbClr val="1557AE"/>
                          </a:solidFill>
                          <a:effectLst/>
                          <a:uLnTx/>
                          <a:uFillTx/>
                          <a:latin typeface="Cambria Math" panose="02040503050406030204" pitchFamily="18" charset="0"/>
                          <a:ea typeface="宋体" pitchFamily="2" charset="-122"/>
                          <a:cs typeface="+mn-cs"/>
                        </a:rPr>
                        <m:t>|</m:t>
                      </m:r>
                      <m:acc>
                        <m:accPr>
                          <m:chr m:val="⃗"/>
                          <m:ctrlPr>
                            <a:rPr kumimoji="0" lang="en-US" altLang="zh-CN" sz="2800" b="1" i="1" u="none" strike="noStrike" kern="1200" cap="none" spc="0" normalizeH="0" baseline="0" noProof="0" smtClean="0">
                              <a:ln>
                                <a:noFill/>
                              </a:ln>
                              <a:solidFill>
                                <a:srgbClr val="1557AE"/>
                              </a:solidFill>
                              <a:effectLst/>
                              <a:uLnTx/>
                              <a:uFillTx/>
                              <a:latin typeface="Cambria Math" panose="02040503050406030204" pitchFamily="18" charset="0"/>
                              <a:ea typeface="宋体" pitchFamily="2" charset="-122"/>
                              <a:cs typeface="+mn-cs"/>
                            </a:rPr>
                          </m:ctrlPr>
                        </m:accPr>
                        <m:e>
                          <m:r>
                            <a:rPr kumimoji="0" lang="en-US" altLang="zh-CN" sz="2800" b="1" i="1" u="none" strike="noStrike" kern="1200" cap="none" spc="0" normalizeH="0" baseline="0" noProof="0" smtClean="0">
                              <a:ln>
                                <a:noFill/>
                              </a:ln>
                              <a:solidFill>
                                <a:srgbClr val="1557AE"/>
                              </a:solidFill>
                              <a:effectLst/>
                              <a:uLnTx/>
                              <a:uFillTx/>
                              <a:latin typeface="Cambria Math" panose="02040503050406030204" pitchFamily="18" charset="0"/>
                              <a:ea typeface="宋体" pitchFamily="2" charset="-122"/>
                              <a:cs typeface="+mn-cs"/>
                            </a:rPr>
                            <m:t>𝒂</m:t>
                          </m:r>
                        </m:e>
                      </m:acc>
                      <m:r>
                        <a:rPr kumimoji="0" lang="en-US" altLang="zh-CN" sz="2800" b="1" i="1" u="none" strike="noStrike" kern="1200" cap="none" spc="0" normalizeH="0" baseline="0" noProof="0" smtClean="0">
                          <a:ln>
                            <a:noFill/>
                          </a:ln>
                          <a:solidFill>
                            <a:srgbClr val="1557AE"/>
                          </a:solidFill>
                          <a:effectLst/>
                          <a:uLnTx/>
                          <a:uFillTx/>
                          <a:latin typeface="Cambria Math" panose="02040503050406030204" pitchFamily="18" charset="0"/>
                          <a:ea typeface="宋体" pitchFamily="2" charset="-122"/>
                          <a:cs typeface="+mn-cs"/>
                        </a:rPr>
                        <m:t>+</m:t>
                      </m:r>
                      <m:acc>
                        <m:accPr>
                          <m:chr m:val="⃗"/>
                          <m:ctrlPr>
                            <a:rPr kumimoji="0" lang="en-US" altLang="zh-CN" sz="2800" b="1" i="1" u="none" strike="noStrike" kern="1200" cap="none" spc="0" normalizeH="0" baseline="0" noProof="0">
                              <a:ln>
                                <a:noFill/>
                              </a:ln>
                              <a:solidFill>
                                <a:srgbClr val="1557AE"/>
                              </a:solidFill>
                              <a:effectLst/>
                              <a:uLnTx/>
                              <a:uFillTx/>
                              <a:latin typeface="Cambria Math" panose="02040503050406030204" pitchFamily="18" charset="0"/>
                              <a:ea typeface="宋体" pitchFamily="2" charset="-122"/>
                              <a:cs typeface="+mn-cs"/>
                            </a:rPr>
                          </m:ctrlPr>
                        </m:accPr>
                        <m:e>
                          <m:r>
                            <a:rPr kumimoji="0" lang="en-US" altLang="zh-CN" sz="2800" b="1" i="1" u="none" strike="noStrike" kern="1200" cap="none" spc="0" normalizeH="0" baseline="0" noProof="0" smtClean="0">
                              <a:ln>
                                <a:noFill/>
                              </a:ln>
                              <a:solidFill>
                                <a:srgbClr val="1557AE"/>
                              </a:solidFill>
                              <a:effectLst/>
                              <a:uLnTx/>
                              <a:uFillTx/>
                              <a:latin typeface="Cambria Math" panose="02040503050406030204" pitchFamily="18" charset="0"/>
                              <a:ea typeface="宋体" pitchFamily="2" charset="-122"/>
                              <a:cs typeface="+mn-cs"/>
                            </a:rPr>
                            <m:t>𝒏</m:t>
                          </m:r>
                        </m:e>
                      </m:acc>
                      <m:r>
                        <a:rPr kumimoji="0" lang="en-US" altLang="zh-CN" sz="2800" b="1" i="1" u="none" strike="noStrike" kern="1200" cap="none" spc="0" normalizeH="0" baseline="0" noProof="0" smtClean="0">
                          <a:ln>
                            <a:noFill/>
                          </a:ln>
                          <a:solidFill>
                            <a:srgbClr val="1557AE"/>
                          </a:solidFill>
                          <a:effectLst/>
                          <a:uLnTx/>
                          <a:uFillTx/>
                          <a:latin typeface="Cambria Math" panose="02040503050406030204" pitchFamily="18" charset="0"/>
                          <a:ea typeface="宋体" pitchFamily="2" charset="-122"/>
                          <a:cs typeface="+mn-cs"/>
                        </a:rPr>
                        <m:t>)</m:t>
                      </m:r>
                    </m:oMath>
                  </m:oMathPara>
                </a14:m>
                <a:endParaRPr kumimoji="0" lang="zh-CN" altLang="en-US" sz="2800" b="0" i="1" u="none" strike="noStrike" kern="1200" cap="none" spc="0" normalizeH="0" baseline="0" noProof="0" dirty="0">
                  <a:ln>
                    <a:noFill/>
                  </a:ln>
                  <a:solidFill>
                    <a:srgbClr val="1557AE"/>
                  </a:solidFill>
                  <a:effectLst/>
                  <a:uLnTx/>
                  <a:uFillTx/>
                  <a:latin typeface="Tahoma"/>
                  <a:ea typeface="黑体"/>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2546047" y="5178142"/>
                <a:ext cx="239924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511803" y="3272395"/>
                <a:ext cx="821685" cy="5132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en-US" altLang="zh-CN" sz="2800" b="1" i="1" u="none" strike="noStrike" kern="1200" cap="none" spc="0" normalizeH="0" baseline="0" noProof="0" smtClean="0">
                            <a:ln>
                              <a:noFill/>
                            </a:ln>
                            <a:solidFill>
                              <a:srgbClr val="1557AE"/>
                            </a:solidFill>
                            <a:effectLst/>
                            <a:uLnTx/>
                            <a:uFillTx/>
                            <a:latin typeface="Cambria Math" panose="02040503050406030204" pitchFamily="18" charset="0"/>
                            <a:ea typeface="宋体" pitchFamily="2" charset="-122"/>
                            <a:cs typeface="+mn-cs"/>
                          </a:rPr>
                        </m:ctrlPr>
                      </m:accPr>
                      <m:e>
                        <m:r>
                          <a:rPr kumimoji="0" lang="en-US" altLang="zh-CN" sz="2800" b="1" i="1" u="none" strike="noStrike" kern="1200" cap="none" spc="0" normalizeH="0" baseline="0" noProof="0">
                            <a:ln>
                              <a:noFill/>
                            </a:ln>
                            <a:solidFill>
                              <a:srgbClr val="1557AE"/>
                            </a:solidFill>
                            <a:effectLst/>
                            <a:uLnTx/>
                            <a:uFillTx/>
                            <a:latin typeface="Cambria Math" panose="02040503050406030204" pitchFamily="18" charset="0"/>
                            <a:ea typeface="宋体" pitchFamily="2" charset="-122"/>
                            <a:cs typeface="+mn-cs"/>
                          </a:rPr>
                          <m:t>𝒂</m:t>
                        </m:r>
                      </m:e>
                    </m:acc>
                    <m:r>
                      <a:rPr kumimoji="0" lang="en-US" altLang="zh-CN" sz="2800" b="1" i="1" u="none" strike="noStrike" kern="1200" cap="none" spc="0" normalizeH="0" baseline="0" noProof="0" smtClean="0">
                        <a:ln>
                          <a:noFill/>
                        </a:ln>
                        <a:solidFill>
                          <a:srgbClr val="1557AE"/>
                        </a:solidFill>
                        <a:effectLst/>
                        <a:uLnTx/>
                        <a:uFillTx/>
                        <a:latin typeface="Cambria Math" panose="02040503050406030204" pitchFamily="18" charset="0"/>
                        <a:ea typeface="宋体" pitchFamily="2" charset="-122"/>
                        <a:cs typeface="+mn-cs"/>
                      </a:rPr>
                      <m:t>,</m:t>
                    </m:r>
                    <m:acc>
                      <m:accPr>
                        <m:chr m:val="⃗"/>
                        <m:ctrlPr>
                          <a:rPr kumimoji="0" lang="en-US" altLang="zh-CN" sz="2800" b="1" i="1" u="none" strike="noStrike" kern="1200" cap="none" spc="0" normalizeH="0" baseline="0" noProof="0">
                            <a:ln>
                              <a:noFill/>
                            </a:ln>
                            <a:solidFill>
                              <a:srgbClr val="1557AE"/>
                            </a:solidFill>
                            <a:effectLst/>
                            <a:uLnTx/>
                            <a:uFillTx/>
                            <a:latin typeface="Cambria Math" panose="02040503050406030204" pitchFamily="18" charset="0"/>
                            <a:ea typeface="宋体" pitchFamily="2" charset="-122"/>
                            <a:cs typeface="+mn-cs"/>
                          </a:rPr>
                        </m:ctrlPr>
                      </m:accPr>
                      <m:e>
                        <m:r>
                          <a:rPr kumimoji="0" lang="en-US" altLang="zh-CN" sz="2800" b="1" i="1" u="none" strike="noStrike" kern="1200" cap="none" spc="0" normalizeH="0" baseline="0" noProof="0">
                            <a:ln>
                              <a:noFill/>
                            </a:ln>
                            <a:solidFill>
                              <a:srgbClr val="1557AE"/>
                            </a:solidFill>
                            <a:effectLst/>
                            <a:uLnTx/>
                            <a:uFillTx/>
                            <a:latin typeface="Cambria Math" panose="02040503050406030204" pitchFamily="18" charset="0"/>
                            <a:ea typeface="宋体" pitchFamily="2" charset="-122"/>
                            <a:cs typeface="+mn-cs"/>
                          </a:rPr>
                          <m:t>𝒏</m:t>
                        </m:r>
                      </m:e>
                    </m:acc>
                  </m:oMath>
                </a14:m>
                <a:r>
                  <a:rPr kumimoji="0" lang="zh-CN" altLang="en-US" sz="1800" b="0" i="0" u="none" strike="noStrike" kern="1200" cap="none" spc="0" normalizeH="0" baseline="0" noProof="0" dirty="0">
                    <a:ln>
                      <a:noFill/>
                    </a:ln>
                    <a:solidFill>
                      <a:prstClr val="black"/>
                    </a:solidFill>
                    <a:effectLst/>
                    <a:uLnTx/>
                    <a:uFillTx/>
                    <a:latin typeface="Tahoma"/>
                    <a:ea typeface="黑体"/>
                    <a:cs typeface="+mn-cs"/>
                  </a:rPr>
                  <a:t> </a:t>
                </a:r>
              </a:p>
            </p:txBody>
          </p:sp>
        </mc:Choice>
        <mc:Fallback xmlns="">
          <p:sp>
            <p:nvSpPr>
              <p:cNvPr id="15" name="矩形 14"/>
              <p:cNvSpPr>
                <a:spLocks noRot="1" noChangeAspect="1" noMove="1" noResize="1" noEditPoints="1" noAdjustHandles="1" noChangeArrowheads="1" noChangeShapeType="1" noTextEdit="1"/>
              </p:cNvSpPr>
              <p:nvPr/>
            </p:nvSpPr>
            <p:spPr>
              <a:xfrm>
                <a:off x="6511803" y="3272395"/>
                <a:ext cx="821685" cy="513282"/>
              </a:xfrm>
              <a:prstGeom prst="rect">
                <a:avLst/>
              </a:prstGeom>
              <a:blipFill>
                <a:blip r:embed="rId6"/>
                <a:stretch>
                  <a:fillRect/>
                </a:stretch>
              </a:blipFill>
            </p:spPr>
            <p:txBody>
              <a:bodyPr/>
              <a:lstStyle/>
              <a:p>
                <a:r>
                  <a:rPr lang="zh-CN" altLang="en-US">
                    <a:noFill/>
                  </a:rPr>
                  <a:t> </a:t>
                </a:r>
              </a:p>
            </p:txBody>
          </p:sp>
        </mc:Fallback>
      </mc:AlternateContent>
      <p:sp>
        <p:nvSpPr>
          <p:cNvPr id="16" name="矩形 15"/>
          <p:cNvSpPr/>
          <p:nvPr/>
        </p:nvSpPr>
        <p:spPr>
          <a:xfrm>
            <a:off x="7191792" y="3263386"/>
            <a:ext cx="1638590" cy="531299"/>
          </a:xfrm>
          <a:prstGeom prst="rect">
            <a:avLst/>
          </a:prstGeom>
        </p:spPr>
        <p:txBody>
          <a:bodyPr wrap="none">
            <a:spAutoFit/>
          </a:bodyPr>
          <a:lstStyle/>
          <a:p>
            <a:pPr marL="0" marR="0" lvl="1" indent="0" algn="l" defTabSz="914400" rtl="0" eaLnBrk="1" fontAlgn="auto" latinLnBrk="0" hangingPunct="1">
              <a:lnSpc>
                <a:spcPct val="130000"/>
              </a:lnSpc>
              <a:spcBef>
                <a:spcPts val="1200"/>
              </a:spcBef>
              <a:spcAft>
                <a:spcPts val="0"/>
              </a:spcAft>
              <a:buClrTx/>
              <a:buSzTx/>
              <a:buFontTx/>
              <a:buNone/>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是</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维向量</a:t>
            </a:r>
          </a:p>
        </p:txBody>
      </p:sp>
    </p:spTree>
    <p:extLst>
      <p:ext uri="{BB962C8B-B14F-4D97-AF65-F5344CB8AC3E}">
        <p14:creationId xmlns:p14="http://schemas.microsoft.com/office/powerpoint/2010/main" val="210415907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735416"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狄利克雷分布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Distribution)</a:t>
            </a:r>
          </a:p>
        </p:txBody>
      </p:sp>
      <p:pic>
        <p:nvPicPr>
          <p:cNvPr id="10" name="图片 9"/>
          <p:cNvPicPr>
            <a:picLocks noChangeAspect="1"/>
          </p:cNvPicPr>
          <p:nvPr/>
        </p:nvPicPr>
        <p:blipFill>
          <a:blip r:embed="rId3"/>
          <a:stretch>
            <a:fillRect/>
          </a:stretch>
        </p:blipFill>
        <p:spPr>
          <a:xfrm>
            <a:off x="1047237" y="1798333"/>
            <a:ext cx="7105281" cy="4135226"/>
          </a:xfrm>
          <a:prstGeom prst="rect">
            <a:avLst/>
          </a:prstGeom>
        </p:spPr>
      </p:pic>
      <p:sp>
        <p:nvSpPr>
          <p:cNvPr id="11" name="矩形 10"/>
          <p:cNvSpPr/>
          <p:nvPr/>
        </p:nvSpPr>
        <p:spPr>
          <a:xfrm>
            <a:off x="256478" y="5933559"/>
            <a:ext cx="868680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557AE"/>
                </a:solidFill>
                <a:effectLst/>
                <a:uLnTx/>
                <a:uFillTx/>
                <a:latin typeface="Tahoma"/>
                <a:ea typeface="黑体"/>
                <a:cs typeface="+mn-cs"/>
              </a:rPr>
              <a:t>Large α values push the distribution to the middle of the triangle, where smaller α values push the distribution to the corners.</a:t>
            </a:r>
            <a:endParaRPr kumimoji="0" lang="zh-CN" altLang="en-US" sz="1800" b="0" i="0" u="none" strike="noStrike" kern="1200" cap="none" spc="0" normalizeH="0" baseline="0" noProof="0" dirty="0">
              <a:ln>
                <a:noFill/>
              </a:ln>
              <a:solidFill>
                <a:srgbClr val="1557AE"/>
              </a:solidFill>
              <a:effectLst/>
              <a:uLnTx/>
              <a:uFillTx/>
              <a:latin typeface="Tahoma"/>
              <a:ea typeface="黑体"/>
              <a:cs typeface="+mn-cs"/>
            </a:endParaRPr>
          </a:p>
        </p:txBody>
      </p:sp>
    </p:spTree>
    <p:extLst>
      <p:ext uri="{BB962C8B-B14F-4D97-AF65-F5344CB8AC3E}">
        <p14:creationId xmlns:p14="http://schemas.microsoft.com/office/powerpoint/2010/main" val="248410861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3" name="矩形 12"/>
          <p:cNvSpPr/>
          <p:nvPr/>
        </p:nvSpPr>
        <p:spPr>
          <a:xfrm>
            <a:off x="1080917" y="3444819"/>
            <a:ext cx="7054846" cy="1462708"/>
          </a:xfrm>
          <a:prstGeom prst="rect">
            <a:avLst/>
          </a:prstGeom>
        </p:spPr>
        <p:txBody>
          <a:bodyPr wrap="square">
            <a:spAutoFit/>
          </a:bodyPr>
          <a:lstStyle/>
          <a:p>
            <a:pPr marL="0" marR="0" lvl="0" indent="0" algn="ctr" defTabSz="914400" rtl="0" eaLnBrk="1" fontAlgn="auto" latinLnBrk="0" hangingPunct="1">
              <a:lnSpc>
                <a:spcPct val="130000"/>
              </a:lnSpc>
              <a:spcBef>
                <a:spcPts val="600"/>
              </a:spcBef>
              <a:spcAft>
                <a:spcPts val="600"/>
              </a:spcAft>
              <a:buClrTx/>
              <a:buSzTx/>
              <a:buFontTx/>
              <a:buNone/>
              <a:tabLst/>
              <a:defRPr/>
            </a:pPr>
            <a:r>
              <a:rPr kumimoji="0" lang="en-US" altLang="zh-CN" sz="32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Probability distributions </a:t>
            </a:r>
          </a:p>
          <a:p>
            <a:pPr marL="0" marR="0" lvl="0" indent="0" algn="ctr" defTabSz="914400" rtl="0" eaLnBrk="1" fontAlgn="auto" latinLnBrk="0" hangingPunct="1">
              <a:lnSpc>
                <a:spcPct val="130000"/>
              </a:lnSpc>
              <a:spcBef>
                <a:spcPts val="600"/>
              </a:spcBef>
              <a:spcAft>
                <a:spcPts val="600"/>
              </a:spcAft>
              <a:buClrTx/>
              <a:buSzTx/>
              <a:buFontTx/>
              <a:buNone/>
              <a:tabLst/>
              <a:defRPr/>
            </a:pPr>
            <a:r>
              <a:rPr kumimoji="0" lang="en-US" altLang="zh-CN" sz="32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and their stories</a:t>
            </a:r>
            <a:endParaRPr kumimoji="0" lang="zh-CN" altLang="en-US"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Picture 2" descr="Jupyter Notebook">
            <a:hlinkClick r:id="rId3" tooltip="dashboar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740" y="2544147"/>
            <a:ext cx="1981200" cy="53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96627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735416"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狄利克雷分布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Distribution)</a:t>
            </a:r>
          </a:p>
        </p:txBody>
      </p:sp>
      <p:pic>
        <p:nvPicPr>
          <p:cNvPr id="10" name="图片 9"/>
          <p:cNvPicPr>
            <a:picLocks noChangeAspect="1"/>
          </p:cNvPicPr>
          <p:nvPr/>
        </p:nvPicPr>
        <p:blipFill rotWithShape="1">
          <a:blip r:embed="rId3"/>
          <a:srcRect r="69648" b="50118"/>
          <a:stretch/>
        </p:blipFill>
        <p:spPr>
          <a:xfrm>
            <a:off x="1043608" y="1988840"/>
            <a:ext cx="3839578" cy="3672408"/>
          </a:xfrm>
          <a:prstGeom prst="rect">
            <a:avLst/>
          </a:prstGeom>
        </p:spPr>
      </p:pic>
      <p:sp>
        <p:nvSpPr>
          <p:cNvPr id="2" name="文本框 1"/>
          <p:cNvSpPr txBox="1"/>
          <p:nvPr/>
        </p:nvSpPr>
        <p:spPr>
          <a:xfrm>
            <a:off x="5553084" y="3645024"/>
            <a:ext cx="1832554" cy="369332"/>
          </a:xfrm>
          <a:prstGeom prst="rect">
            <a:avLst/>
          </a:prstGeom>
          <a:noFill/>
        </p:spPr>
        <p:txBody>
          <a:bodyPr wrap="none" rtlCol="0">
            <a:spAutoFit/>
          </a:bodyPr>
          <a:lstStyle/>
          <a:p>
            <a:r>
              <a:rPr lang="en-US" altLang="zh-CN" dirty="0"/>
              <a:t>LDA -&gt; PLSA</a:t>
            </a:r>
            <a:endParaRPr lang="zh-CN" altLang="en-US" dirty="0"/>
          </a:p>
        </p:txBody>
      </p:sp>
    </p:spTree>
    <p:extLst>
      <p:ext uri="{BB962C8B-B14F-4D97-AF65-F5344CB8AC3E}">
        <p14:creationId xmlns:p14="http://schemas.microsoft.com/office/powerpoint/2010/main" val="203383811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pic>
        <p:nvPicPr>
          <p:cNvPr id="74754" name="Picture 2" descr="http://eng.ftech.ai/wp-content/uploads/2019/06/Screen-Shot-2019-06-26-at-18.26.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932543"/>
            <a:ext cx="7901611" cy="35283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7544" y="1124744"/>
            <a:ext cx="2878352" cy="523220"/>
          </a:xfrm>
          <a:prstGeom prst="rect">
            <a:avLst/>
          </a:prstGeom>
        </p:spPr>
        <p:txBody>
          <a:bodyPr wrap="none">
            <a:spAutoFit/>
          </a:bodyPr>
          <a:lstStyle/>
          <a:p>
            <a:pPr algn="l"/>
            <a:r>
              <a:rPr lang="en-US" altLang="zh-CN" sz="2800" dirty="0">
                <a:solidFill>
                  <a:srgbClr val="3C4858"/>
                </a:solidFill>
                <a:latin typeface="Times New Roman" panose="02020603050405020304" pitchFamily="18" charset="0"/>
                <a:cs typeface="Times New Roman" panose="02020603050405020304" pitchFamily="18" charset="0"/>
              </a:rPr>
              <a:t>1. Sample a Topic</a:t>
            </a:r>
          </a:p>
        </p:txBody>
      </p:sp>
      <p:sp>
        <p:nvSpPr>
          <p:cNvPr id="4" name="矩形 3"/>
          <p:cNvSpPr/>
          <p:nvPr/>
        </p:nvSpPr>
        <p:spPr>
          <a:xfrm>
            <a:off x="647401" y="5949280"/>
            <a:ext cx="2518638" cy="338554"/>
          </a:xfrm>
          <a:prstGeom prst="rect">
            <a:avLst/>
          </a:prstGeom>
        </p:spPr>
        <p:txBody>
          <a:bodyPr wrap="none">
            <a:spAutoFit/>
          </a:bodyPr>
          <a:lstStyle/>
          <a:p>
            <a:r>
              <a:rPr lang="en-US" altLang="zh-CN" sz="1600">
                <a:solidFill>
                  <a:srgbClr val="0000FF"/>
                </a:solidFill>
                <a:latin typeface="Times New Roman" panose="02020603050405020304" pitchFamily="18" charset="0"/>
                <a:cs typeface="Times New Roman" panose="02020603050405020304" pitchFamily="18" charset="0"/>
              </a:rPr>
              <a:t>https://eng.ftech.ai/?p=578</a:t>
            </a:r>
            <a:endParaRPr lang="zh-CN" altLang="en-US" sz="16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321185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3" name="矩形 2"/>
          <p:cNvSpPr/>
          <p:nvPr/>
        </p:nvSpPr>
        <p:spPr>
          <a:xfrm>
            <a:off x="467544" y="1124744"/>
            <a:ext cx="2878352" cy="523220"/>
          </a:xfrm>
          <a:prstGeom prst="rect">
            <a:avLst/>
          </a:prstGeom>
        </p:spPr>
        <p:txBody>
          <a:bodyPr wrap="none">
            <a:spAutoFit/>
          </a:bodyPr>
          <a:lstStyle/>
          <a:p>
            <a:pPr algn="l"/>
            <a:r>
              <a:rPr lang="en-US" altLang="zh-CN" sz="2800" dirty="0">
                <a:solidFill>
                  <a:srgbClr val="3C4858"/>
                </a:solidFill>
                <a:latin typeface="Times New Roman" panose="02020603050405020304" pitchFamily="18" charset="0"/>
                <a:cs typeface="Times New Roman" panose="02020603050405020304" pitchFamily="18" charset="0"/>
              </a:rPr>
              <a:t>1. Sample a Topic</a:t>
            </a:r>
          </a:p>
        </p:txBody>
      </p:sp>
      <p:sp>
        <p:nvSpPr>
          <p:cNvPr id="4" name="矩形 3"/>
          <p:cNvSpPr/>
          <p:nvPr/>
        </p:nvSpPr>
        <p:spPr>
          <a:xfrm>
            <a:off x="647401" y="5949280"/>
            <a:ext cx="2518638" cy="338554"/>
          </a:xfrm>
          <a:prstGeom prst="rect">
            <a:avLst/>
          </a:prstGeom>
        </p:spPr>
        <p:txBody>
          <a:bodyPr wrap="none">
            <a:spAutoFit/>
          </a:bodyPr>
          <a:lstStyle/>
          <a:p>
            <a:r>
              <a:rPr lang="en-US" altLang="zh-CN" sz="1600">
                <a:solidFill>
                  <a:srgbClr val="0000FF"/>
                </a:solidFill>
                <a:latin typeface="Times New Roman" panose="02020603050405020304" pitchFamily="18" charset="0"/>
                <a:cs typeface="Times New Roman" panose="02020603050405020304" pitchFamily="18" charset="0"/>
              </a:rPr>
              <a:t>https://eng.ftech.ai/?p=578</a:t>
            </a:r>
            <a:endParaRPr lang="zh-CN" altLang="en-US" sz="1600" dirty="0">
              <a:solidFill>
                <a:srgbClr val="0000FF"/>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99592" y="1772816"/>
            <a:ext cx="6900691" cy="3885899"/>
          </a:xfrm>
          <a:prstGeom prst="rect">
            <a:avLst/>
          </a:prstGeom>
        </p:spPr>
      </p:pic>
    </p:spTree>
    <p:extLst>
      <p:ext uri="{BB962C8B-B14F-4D97-AF65-F5344CB8AC3E}">
        <p14:creationId xmlns:p14="http://schemas.microsoft.com/office/powerpoint/2010/main" val="346376170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3" name="矩形 2"/>
          <p:cNvSpPr/>
          <p:nvPr/>
        </p:nvSpPr>
        <p:spPr>
          <a:xfrm>
            <a:off x="467544" y="1124744"/>
            <a:ext cx="2912336" cy="523220"/>
          </a:xfrm>
          <a:prstGeom prst="rect">
            <a:avLst/>
          </a:prstGeom>
        </p:spPr>
        <p:txBody>
          <a:bodyPr wrap="none">
            <a:spAutoFit/>
          </a:bodyPr>
          <a:lstStyle/>
          <a:p>
            <a:pPr algn="l"/>
            <a:r>
              <a:rPr lang="en-US" altLang="zh-CN" sz="2800" dirty="0">
                <a:solidFill>
                  <a:srgbClr val="3C4858"/>
                </a:solidFill>
                <a:latin typeface="Times New Roman" panose="02020603050405020304" pitchFamily="18" charset="0"/>
                <a:cs typeface="Times New Roman" panose="02020603050405020304" pitchFamily="18" charset="0"/>
              </a:rPr>
              <a:t>2. Sample a Word</a:t>
            </a:r>
          </a:p>
        </p:txBody>
      </p:sp>
      <p:sp>
        <p:nvSpPr>
          <p:cNvPr id="4" name="矩形 3"/>
          <p:cNvSpPr/>
          <p:nvPr/>
        </p:nvSpPr>
        <p:spPr>
          <a:xfrm>
            <a:off x="647401" y="5949280"/>
            <a:ext cx="2518638" cy="338554"/>
          </a:xfrm>
          <a:prstGeom prst="rect">
            <a:avLst/>
          </a:prstGeom>
        </p:spPr>
        <p:txBody>
          <a:bodyPr wrap="none">
            <a:spAutoFit/>
          </a:bodyPr>
          <a:lstStyle/>
          <a:p>
            <a:r>
              <a:rPr lang="en-US" altLang="zh-CN" sz="1600">
                <a:solidFill>
                  <a:srgbClr val="0000FF"/>
                </a:solidFill>
                <a:latin typeface="Times New Roman" panose="02020603050405020304" pitchFamily="18" charset="0"/>
                <a:cs typeface="Times New Roman" panose="02020603050405020304" pitchFamily="18" charset="0"/>
              </a:rPr>
              <a:t>https://eng.ftech.ai/?p=578</a:t>
            </a:r>
            <a:endParaRPr lang="zh-CN" altLang="en-US" sz="1600" dirty="0">
              <a:solidFill>
                <a:srgbClr val="0000FF"/>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827584" y="1772816"/>
            <a:ext cx="7514232" cy="3984937"/>
          </a:xfrm>
          <a:prstGeom prst="rect">
            <a:avLst/>
          </a:prstGeom>
        </p:spPr>
      </p:pic>
    </p:spTree>
    <p:extLst>
      <p:ext uri="{BB962C8B-B14F-4D97-AF65-F5344CB8AC3E}">
        <p14:creationId xmlns:p14="http://schemas.microsoft.com/office/powerpoint/2010/main" val="193574774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3" name="矩形 2"/>
          <p:cNvSpPr/>
          <p:nvPr/>
        </p:nvSpPr>
        <p:spPr>
          <a:xfrm>
            <a:off x="467544" y="1124744"/>
            <a:ext cx="2912336" cy="523220"/>
          </a:xfrm>
          <a:prstGeom prst="rect">
            <a:avLst/>
          </a:prstGeom>
        </p:spPr>
        <p:txBody>
          <a:bodyPr wrap="none">
            <a:spAutoFit/>
          </a:bodyPr>
          <a:lstStyle/>
          <a:p>
            <a:pPr algn="l"/>
            <a:r>
              <a:rPr lang="en-US" altLang="zh-CN" sz="2800" dirty="0">
                <a:solidFill>
                  <a:srgbClr val="3C4858"/>
                </a:solidFill>
                <a:latin typeface="Times New Roman" panose="02020603050405020304" pitchFamily="18" charset="0"/>
                <a:cs typeface="Times New Roman" panose="02020603050405020304" pitchFamily="18" charset="0"/>
              </a:rPr>
              <a:t>2. Sample a Word</a:t>
            </a:r>
          </a:p>
        </p:txBody>
      </p:sp>
      <p:sp>
        <p:nvSpPr>
          <p:cNvPr id="4" name="矩形 3"/>
          <p:cNvSpPr/>
          <p:nvPr/>
        </p:nvSpPr>
        <p:spPr>
          <a:xfrm>
            <a:off x="647401" y="5949280"/>
            <a:ext cx="2518638" cy="338554"/>
          </a:xfrm>
          <a:prstGeom prst="rect">
            <a:avLst/>
          </a:prstGeom>
        </p:spPr>
        <p:txBody>
          <a:bodyPr wrap="none">
            <a:spAutoFit/>
          </a:bodyPr>
          <a:lstStyle/>
          <a:p>
            <a:r>
              <a:rPr lang="en-US" altLang="zh-CN" sz="1600">
                <a:solidFill>
                  <a:srgbClr val="0000FF"/>
                </a:solidFill>
                <a:latin typeface="Times New Roman" panose="02020603050405020304" pitchFamily="18" charset="0"/>
                <a:cs typeface="Times New Roman" panose="02020603050405020304" pitchFamily="18" charset="0"/>
              </a:rPr>
              <a:t>https://eng.ftech.ai/?p=578</a:t>
            </a:r>
            <a:endParaRPr lang="zh-CN" altLang="en-US" sz="1600" dirty="0">
              <a:solidFill>
                <a:srgbClr val="0000FF"/>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60584" y="2060848"/>
            <a:ext cx="7880176" cy="3497663"/>
          </a:xfrm>
          <a:prstGeom prst="rect">
            <a:avLst/>
          </a:prstGeom>
        </p:spPr>
      </p:pic>
    </p:spTree>
    <p:extLst>
      <p:ext uri="{BB962C8B-B14F-4D97-AF65-F5344CB8AC3E}">
        <p14:creationId xmlns:p14="http://schemas.microsoft.com/office/powerpoint/2010/main" val="317366166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3" name="矩形 2"/>
          <p:cNvSpPr/>
          <p:nvPr/>
        </p:nvSpPr>
        <p:spPr>
          <a:xfrm>
            <a:off x="467544" y="1124744"/>
            <a:ext cx="4036682" cy="523220"/>
          </a:xfrm>
          <a:prstGeom prst="rect">
            <a:avLst/>
          </a:prstGeom>
        </p:spPr>
        <p:txBody>
          <a:bodyPr wrap="none">
            <a:spAutoFit/>
          </a:bodyPr>
          <a:lstStyle/>
          <a:p>
            <a:pPr algn="l"/>
            <a:r>
              <a:rPr lang="en-US" altLang="zh-CN" sz="2800" dirty="0">
                <a:solidFill>
                  <a:srgbClr val="3C4858"/>
                </a:solidFill>
                <a:latin typeface="Times New Roman" panose="02020603050405020304" pitchFamily="18" charset="0"/>
                <a:cs typeface="Times New Roman" panose="02020603050405020304" pitchFamily="18" charset="0"/>
              </a:rPr>
              <a:t>3. Combining the Models</a:t>
            </a:r>
          </a:p>
        </p:txBody>
      </p:sp>
      <p:sp>
        <p:nvSpPr>
          <p:cNvPr id="4" name="矩形 3"/>
          <p:cNvSpPr/>
          <p:nvPr/>
        </p:nvSpPr>
        <p:spPr>
          <a:xfrm>
            <a:off x="647401" y="5949280"/>
            <a:ext cx="2518638" cy="338554"/>
          </a:xfrm>
          <a:prstGeom prst="rect">
            <a:avLst/>
          </a:prstGeom>
        </p:spPr>
        <p:txBody>
          <a:bodyPr wrap="none">
            <a:spAutoFit/>
          </a:bodyPr>
          <a:lstStyle/>
          <a:p>
            <a:r>
              <a:rPr lang="en-US" altLang="zh-CN" sz="1600">
                <a:solidFill>
                  <a:srgbClr val="0000FF"/>
                </a:solidFill>
                <a:latin typeface="Times New Roman" panose="02020603050405020304" pitchFamily="18" charset="0"/>
                <a:cs typeface="Times New Roman" panose="02020603050405020304" pitchFamily="18" charset="0"/>
              </a:rPr>
              <a:t>https://eng.ftech.ai/?p=578</a:t>
            </a:r>
            <a:endParaRPr lang="zh-CN" altLang="en-US" sz="1600" dirty="0">
              <a:solidFill>
                <a:srgbClr val="0000FF"/>
              </a:solidFill>
              <a:latin typeface="Times New Roman" panose="02020603050405020304" pitchFamily="18" charset="0"/>
              <a:cs typeface="Times New Roman" panose="02020603050405020304" pitchFamily="18" charset="0"/>
            </a:endParaRPr>
          </a:p>
        </p:txBody>
      </p:sp>
      <p:pic>
        <p:nvPicPr>
          <p:cNvPr id="75778" name="Picture 2" descr="http://eng.ftech.ai/wp-content/uploads/2019/06/Screen-Shot-2019-06-26-at-19.1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72816"/>
            <a:ext cx="7510666"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89430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33909"/>
            <a:ext cx="8416365"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一类通过重复随机采样进行数值计算的方法。</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数学家</a:t>
            </a:r>
            <a:r>
              <a:rPr kumimoji="0" lang="en-US" altLang="zh-CN" sz="2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Ulam</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提出 </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20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世纪 </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40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年代提出，和曼哈顿计划相关，由，以著名赌场 </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Monte Carlo</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命名</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可追溯到</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18</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世纪，人工大量采样难</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rotWithShape="1">
          <a:blip r:embed="rId3"/>
          <a:srcRect l="63682" b="8781"/>
          <a:stretch/>
        </p:blipFill>
        <p:spPr>
          <a:xfrm>
            <a:off x="628650" y="3814206"/>
            <a:ext cx="1836909" cy="1763798"/>
          </a:xfrm>
          <a:prstGeom prst="rect">
            <a:avLst/>
          </a:prstGeom>
        </p:spPr>
      </p:pic>
      <p:pic>
        <p:nvPicPr>
          <p:cNvPr id="3" name="图片 2"/>
          <p:cNvPicPr>
            <a:picLocks noChangeAspect="1"/>
          </p:cNvPicPr>
          <p:nvPr/>
        </p:nvPicPr>
        <p:blipFill>
          <a:blip r:embed="rId4"/>
          <a:stretch>
            <a:fillRect/>
          </a:stretch>
        </p:blipFill>
        <p:spPr>
          <a:xfrm>
            <a:off x="2667514" y="3758429"/>
            <a:ext cx="2982097" cy="1778386"/>
          </a:xfrm>
          <a:prstGeom prst="rect">
            <a:avLst/>
          </a:prstGeom>
        </p:spPr>
      </p:pic>
      <p:graphicFrame>
        <p:nvGraphicFramePr>
          <p:cNvPr id="7" name="表格 6"/>
          <p:cNvGraphicFramePr>
            <a:graphicFrameLocks noGrp="1"/>
          </p:cNvGraphicFramePr>
          <p:nvPr>
            <p:extLst/>
          </p:nvPr>
        </p:nvGraphicFramePr>
        <p:xfrm>
          <a:off x="5649611" y="4071121"/>
          <a:ext cx="3328085" cy="1367790"/>
        </p:xfrm>
        <a:graphic>
          <a:graphicData uri="http://schemas.openxmlformats.org/drawingml/2006/table">
            <a:tbl>
              <a:tblPr/>
              <a:tblGrid>
                <a:gridCol w="665617">
                  <a:extLst>
                    <a:ext uri="{9D8B030D-6E8A-4147-A177-3AD203B41FA5}">
                      <a16:colId xmlns:a16="http://schemas.microsoft.com/office/drawing/2014/main" val="2001523156"/>
                    </a:ext>
                  </a:extLst>
                </a:gridCol>
                <a:gridCol w="665617">
                  <a:extLst>
                    <a:ext uri="{9D8B030D-6E8A-4147-A177-3AD203B41FA5}">
                      <a16:colId xmlns:a16="http://schemas.microsoft.com/office/drawing/2014/main" val="3153814089"/>
                    </a:ext>
                  </a:extLst>
                </a:gridCol>
                <a:gridCol w="665617">
                  <a:extLst>
                    <a:ext uri="{9D8B030D-6E8A-4147-A177-3AD203B41FA5}">
                      <a16:colId xmlns:a16="http://schemas.microsoft.com/office/drawing/2014/main" val="2620160434"/>
                    </a:ext>
                  </a:extLst>
                </a:gridCol>
                <a:gridCol w="665617">
                  <a:extLst>
                    <a:ext uri="{9D8B030D-6E8A-4147-A177-3AD203B41FA5}">
                      <a16:colId xmlns:a16="http://schemas.microsoft.com/office/drawing/2014/main" val="1553986108"/>
                    </a:ext>
                  </a:extLst>
                </a:gridCol>
                <a:gridCol w="665617">
                  <a:extLst>
                    <a:ext uri="{9D8B030D-6E8A-4147-A177-3AD203B41FA5}">
                      <a16:colId xmlns:a16="http://schemas.microsoft.com/office/drawing/2014/main" val="2999800502"/>
                    </a:ext>
                  </a:extLst>
                </a:gridCol>
              </a:tblGrid>
              <a:tr h="143482">
                <a:tc>
                  <a:txBody>
                    <a:bodyPr/>
                    <a:lstStyle/>
                    <a:p>
                      <a:pPr algn="l"/>
                      <a:r>
                        <a:rPr lang="zh-CN" altLang="en-US" sz="900" b="1">
                          <a:solidFill>
                            <a:srgbClr val="333333"/>
                          </a:solidFill>
                          <a:effectLst/>
                        </a:rPr>
                        <a:t>试验者</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8F8F8"/>
                    </a:solidFill>
                  </a:tcPr>
                </a:tc>
                <a:tc>
                  <a:txBody>
                    <a:bodyPr/>
                    <a:lstStyle/>
                    <a:p>
                      <a:pPr algn="l"/>
                      <a:r>
                        <a:rPr lang="zh-CN" altLang="en-US" sz="900" b="1">
                          <a:solidFill>
                            <a:srgbClr val="333333"/>
                          </a:solidFill>
                          <a:effectLst/>
                        </a:rPr>
                        <a:t>时间</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8F8F8"/>
                    </a:solidFill>
                  </a:tcPr>
                </a:tc>
                <a:tc>
                  <a:txBody>
                    <a:bodyPr/>
                    <a:lstStyle/>
                    <a:p>
                      <a:pPr algn="l"/>
                      <a:r>
                        <a:rPr lang="zh-CN" altLang="en-US" sz="900" b="1">
                          <a:solidFill>
                            <a:srgbClr val="333333"/>
                          </a:solidFill>
                          <a:effectLst/>
                        </a:rPr>
                        <a:t>投掷次数</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8F8F8"/>
                    </a:solidFill>
                  </a:tcPr>
                </a:tc>
                <a:tc>
                  <a:txBody>
                    <a:bodyPr/>
                    <a:lstStyle/>
                    <a:p>
                      <a:pPr algn="l"/>
                      <a:r>
                        <a:rPr lang="zh-CN" altLang="en-US" sz="900" b="1">
                          <a:solidFill>
                            <a:srgbClr val="333333"/>
                          </a:solidFill>
                          <a:effectLst/>
                        </a:rPr>
                        <a:t>相交次数</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8F8F8"/>
                    </a:solidFill>
                  </a:tcPr>
                </a:tc>
                <a:tc>
                  <a:txBody>
                    <a:bodyPr/>
                    <a:lstStyle/>
                    <a:p>
                      <a:pPr algn="l"/>
                      <a:r>
                        <a:rPr lang="zh-CN" altLang="en-US" sz="900" b="1">
                          <a:solidFill>
                            <a:srgbClr val="333333"/>
                          </a:solidFill>
                          <a:effectLst/>
                        </a:rPr>
                        <a:t>圆周率估计值</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8F8F8"/>
                    </a:solidFill>
                  </a:tcPr>
                </a:tc>
                <a:extLst>
                  <a:ext uri="{0D108BD9-81ED-4DB2-BD59-A6C34878D82A}">
                    <a16:rowId xmlns:a16="http://schemas.microsoft.com/office/drawing/2014/main" val="2857584739"/>
                  </a:ext>
                </a:extLst>
              </a:tr>
              <a:tr h="143482">
                <a:tc>
                  <a:txBody>
                    <a:bodyPr/>
                    <a:lstStyle/>
                    <a:p>
                      <a:r>
                        <a:rPr lang="en-US" sz="900">
                          <a:solidFill>
                            <a:srgbClr val="333333"/>
                          </a:solidFill>
                          <a:effectLst/>
                        </a:rPr>
                        <a:t>Wolf</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1850</a:t>
                      </a:r>
                      <a:r>
                        <a:rPr lang="zh-CN" altLang="en-US" sz="900">
                          <a:solidFill>
                            <a:srgbClr val="333333"/>
                          </a:solidFill>
                          <a:effectLst/>
                        </a:rPr>
                        <a:t>年</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5000</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2532</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3.1596</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22449309"/>
                  </a:ext>
                </a:extLst>
              </a:tr>
              <a:tr h="143482">
                <a:tc>
                  <a:txBody>
                    <a:bodyPr/>
                    <a:lstStyle/>
                    <a:p>
                      <a:r>
                        <a:rPr lang="en-US" sz="900">
                          <a:solidFill>
                            <a:srgbClr val="333333"/>
                          </a:solidFill>
                          <a:effectLst/>
                        </a:rPr>
                        <a:t>Smith</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1855</a:t>
                      </a:r>
                      <a:r>
                        <a:rPr lang="zh-CN" altLang="en-US" sz="900">
                          <a:solidFill>
                            <a:srgbClr val="333333"/>
                          </a:solidFill>
                          <a:effectLst/>
                        </a:rPr>
                        <a:t>年</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3204</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1218.5</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3.1554</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55183272"/>
                  </a:ext>
                </a:extLst>
              </a:tr>
              <a:tr h="143482">
                <a:tc>
                  <a:txBody>
                    <a:bodyPr/>
                    <a:lstStyle/>
                    <a:p>
                      <a:r>
                        <a:rPr lang="en-US" sz="900">
                          <a:solidFill>
                            <a:srgbClr val="333333"/>
                          </a:solidFill>
                          <a:effectLst/>
                        </a:rPr>
                        <a:t>C.De Morgan</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effectLst/>
                        </a:rPr>
                        <a:t>1860</a:t>
                      </a:r>
                      <a:r>
                        <a:rPr lang="zh-CN" altLang="en-US" sz="900">
                          <a:effectLst/>
                        </a:rPr>
                        <a:t>年</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600</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382.5</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3.137</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551827451"/>
                  </a:ext>
                </a:extLst>
              </a:tr>
              <a:tr h="143482">
                <a:tc>
                  <a:txBody>
                    <a:bodyPr/>
                    <a:lstStyle/>
                    <a:p>
                      <a:r>
                        <a:rPr lang="en-US" sz="900" u="none" strike="noStrike">
                          <a:solidFill>
                            <a:srgbClr val="136EC2"/>
                          </a:solidFill>
                          <a:effectLst/>
                          <a:hlinkClick r:id="rId5"/>
                        </a:rPr>
                        <a:t>Fox</a:t>
                      </a:r>
                      <a:endParaRPr lang="en-US" sz="900">
                        <a:solidFill>
                          <a:srgbClr val="333333"/>
                        </a:solidFill>
                        <a:effectLst/>
                      </a:endParaRP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1884</a:t>
                      </a:r>
                      <a:r>
                        <a:rPr lang="zh-CN" altLang="en-US" sz="900">
                          <a:solidFill>
                            <a:srgbClr val="333333"/>
                          </a:solidFill>
                          <a:effectLst/>
                        </a:rPr>
                        <a:t>年</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1030</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489</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3.1595</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40623911"/>
                  </a:ext>
                </a:extLst>
              </a:tr>
              <a:tr h="143482">
                <a:tc>
                  <a:txBody>
                    <a:bodyPr/>
                    <a:lstStyle/>
                    <a:p>
                      <a:r>
                        <a:rPr lang="en-US" sz="900">
                          <a:solidFill>
                            <a:srgbClr val="333333"/>
                          </a:solidFill>
                          <a:effectLst/>
                        </a:rPr>
                        <a:t>Lazzerini</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1901</a:t>
                      </a:r>
                      <a:r>
                        <a:rPr lang="zh-CN" altLang="en-US" sz="900">
                          <a:solidFill>
                            <a:srgbClr val="333333"/>
                          </a:solidFill>
                          <a:effectLst/>
                        </a:rPr>
                        <a:t>年</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3408</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1808</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3.1415929</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049847773"/>
                  </a:ext>
                </a:extLst>
              </a:tr>
              <a:tr h="143482">
                <a:tc>
                  <a:txBody>
                    <a:bodyPr/>
                    <a:lstStyle/>
                    <a:p>
                      <a:r>
                        <a:rPr lang="en-US" sz="900">
                          <a:solidFill>
                            <a:srgbClr val="333333"/>
                          </a:solidFill>
                          <a:effectLst/>
                        </a:rPr>
                        <a:t>Reina</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1925</a:t>
                      </a:r>
                      <a:r>
                        <a:rPr lang="zh-CN" altLang="en-US" sz="900">
                          <a:solidFill>
                            <a:srgbClr val="333333"/>
                          </a:solidFill>
                          <a:effectLst/>
                        </a:rPr>
                        <a:t>年</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2520</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a:solidFill>
                            <a:srgbClr val="333333"/>
                          </a:solidFill>
                          <a:effectLst/>
                        </a:rPr>
                        <a:t>859</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c>
                  <a:txBody>
                    <a:bodyPr/>
                    <a:lstStyle/>
                    <a:p>
                      <a:r>
                        <a:rPr lang="en-US" altLang="zh-CN" sz="900" dirty="0">
                          <a:solidFill>
                            <a:srgbClr val="333333"/>
                          </a:solidFill>
                          <a:effectLst/>
                        </a:rPr>
                        <a:t>3.1795</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769330660"/>
                  </a:ext>
                </a:extLst>
              </a:tr>
            </a:tbl>
          </a:graphicData>
        </a:graphic>
      </p:graphicFrame>
      <p:sp>
        <p:nvSpPr>
          <p:cNvPr id="8" name="Rectangle 1"/>
          <p:cNvSpPr>
            <a:spLocks noChangeArrowheads="1"/>
          </p:cNvSpPr>
          <p:nvPr/>
        </p:nvSpPr>
        <p:spPr bwMode="auto">
          <a:xfrm>
            <a:off x="628650" y="2759531"/>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endPar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9" name="矩形 8"/>
          <p:cNvSpPr/>
          <p:nvPr/>
        </p:nvSpPr>
        <p:spPr>
          <a:xfrm>
            <a:off x="6185069" y="5424754"/>
            <a:ext cx="285526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Buffon’s needle problem, 1777</a:t>
            </a:r>
            <a:endParaRPr kumimoji="0" lang="zh-CN" altLang="en-US" sz="16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6"/>
          <a:stretch>
            <a:fillRect/>
          </a:stretch>
        </p:blipFill>
        <p:spPr>
          <a:xfrm>
            <a:off x="6334632" y="3471665"/>
            <a:ext cx="1958041" cy="475721"/>
          </a:xfrm>
          <a:prstGeom prst="rect">
            <a:avLst/>
          </a:prstGeom>
        </p:spPr>
      </p:pic>
      <p:sp>
        <p:nvSpPr>
          <p:cNvPr id="11" name="矩形 10"/>
          <p:cNvSpPr/>
          <p:nvPr/>
        </p:nvSpPr>
        <p:spPr>
          <a:xfrm>
            <a:off x="6334632" y="5825724"/>
            <a:ext cx="1222039"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百度百科</a:t>
            </a:r>
          </a:p>
        </p:txBody>
      </p:sp>
      <p:sp>
        <p:nvSpPr>
          <p:cNvPr id="4" name="矩形 3"/>
          <p:cNvSpPr/>
          <p:nvPr/>
        </p:nvSpPr>
        <p:spPr>
          <a:xfrm>
            <a:off x="628650" y="5501015"/>
            <a:ext cx="212124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Laplace’s method of calculating pi (1886) </a:t>
            </a:r>
            <a:endParaRPr kumimoji="0" lang="zh-CN" altLang="en-US" sz="16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内容占位符 2"/>
          <p:cNvSpPr txBox="1">
            <a:spLocks/>
          </p:cNvSpPr>
          <p:nvPr/>
        </p:nvSpPr>
        <p:spPr>
          <a:xfrm>
            <a:off x="561331" y="6085790"/>
            <a:ext cx="8416365" cy="91020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采样：一种算法设计的范式</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67125034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5410455"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问答</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Question answering</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p:cNvSpPr txBox="1"/>
          <p:nvPr/>
        </p:nvSpPr>
        <p:spPr>
          <a:xfrm>
            <a:off x="369570" y="3865555"/>
            <a:ext cx="8774430" cy="2129814"/>
          </a:xfrm>
          <a:prstGeom prst="rect">
            <a:avLst/>
          </a:prstGeom>
          <a:noFill/>
        </p:spPr>
        <p:txBody>
          <a:bodyPr wrap="square" rtlCol="0">
            <a:spAutoFit/>
          </a:bodyPr>
          <a:lstStyle/>
          <a:p>
            <a:pPr marL="4508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面临的难题</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多知识约束：答疑</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多轮对话</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背景知识的表示与应用</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问答中的用户画像</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内容占位符 2"/>
          <p:cNvSpPr txBox="1"/>
          <p:nvPr/>
        </p:nvSpPr>
        <p:spPr bwMode="auto">
          <a:xfrm>
            <a:off x="420624" y="989157"/>
            <a:ext cx="8463026" cy="62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50850" marR="0" lvl="1" indent="-436880" algn="l" defTabSz="914400" rtl="0" eaLnBrk="1" fontAlgn="base" latinLnBrk="0" hangingPunct="1">
              <a:lnSpc>
                <a:spcPct val="13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问答：</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旨在研究如何自动回答自然语言形式的问题</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1" fontAlgn="base" latinLnBrk="0" hangingPunct="1">
              <a:lnSpc>
                <a:spcPct val="13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分类：</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5W1H</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Open/Closed-domain</a:t>
            </a:r>
            <a:r>
              <a:rPr kumimoji="0" lang="en-US" altLang="zh-CN" sz="2600" b="0" i="0" u="none" strike="noStrike" kern="1200" cap="none" spc="0" normalizeH="0" baseline="0" noProof="0" dirty="0">
                <a:ln>
                  <a:noFill/>
                </a:ln>
                <a:solidFill>
                  <a:prstClr val="black"/>
                </a:solidFill>
                <a:effectLst/>
                <a:uLnTx/>
                <a:uFillTx/>
                <a:latin typeface="Tahoma"/>
                <a:ea typeface="黑体"/>
                <a:cs typeface="+mn-cs"/>
              </a:rPr>
              <a:t> </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0" fontAlgn="base" latinLnBrk="0" hangingPunct="0">
              <a:lnSpc>
                <a:spcPct val="130000"/>
              </a:lnSpc>
              <a:spcBef>
                <a:spcPts val="600"/>
              </a:spcBef>
              <a:spcAft>
                <a:spcPct val="0"/>
              </a:spcAft>
              <a:buClrTx/>
              <a:buSzTx/>
              <a:buFont typeface="Wingdings" panose="05000000000000000000" pitchFamily="2" charset="2"/>
              <a:buChar char="n"/>
              <a:tabLst/>
              <a:defRPr/>
            </a:pPr>
            <a:r>
              <a:rPr kumimoji="0" lang="zh-CN" altLang="en-US"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方法</a:t>
            </a:r>
            <a:endParaRPr kumimoji="0" lang="en-US" altLang="zh-CN"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检索方法：</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给定特定数据集，通过检索和答案抽取从中找到能够回答问题的答案</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endParaRP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自然语言生成：根据知识库</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知识图谱自动推理</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计算问题的答案</a:t>
            </a:r>
            <a:endPar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3970" marR="0" lvl="1" indent="0" algn="l" defTabSz="914400" rtl="0" eaLnBrk="1" fontAlgn="base" latinLnBrk="0" hangingPunct="1">
              <a:lnSpc>
                <a:spcPct val="120000"/>
              </a:lnSpc>
              <a:spcBef>
                <a:spcPts val="300"/>
              </a:spcBef>
              <a:spcAft>
                <a:spcPct val="0"/>
              </a:spcAft>
              <a:buClrTx/>
              <a:buSzTx/>
              <a:buFont typeface="Wingdings" panose="05000000000000000000" pitchFamily="2" charset="2"/>
              <a:buNone/>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p:cNvPicPr/>
          <p:nvPr/>
        </p:nvPicPr>
        <p:blipFill rotWithShape="1">
          <a:blip r:embed="rId3"/>
          <a:srcRect r="49894"/>
          <a:stretch/>
        </p:blipFill>
        <p:spPr>
          <a:xfrm>
            <a:off x="4644008" y="3861048"/>
            <a:ext cx="2380477" cy="2618310"/>
          </a:xfrm>
          <a:prstGeom prst="rect">
            <a:avLst/>
          </a:prstGeom>
        </p:spPr>
      </p:pic>
    </p:spTree>
    <p:extLst>
      <p:ext uri="{BB962C8B-B14F-4D97-AF65-F5344CB8AC3E}">
        <p14:creationId xmlns:p14="http://schemas.microsoft.com/office/powerpoint/2010/main" val="134442428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416365"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30000"/>
              </a:lnSpc>
              <a:spcBef>
                <a:spcPts val="400"/>
              </a:spcBef>
              <a:spcAft>
                <a:spcPct val="0"/>
              </a:spcAft>
              <a:buClrTx/>
              <a:buSzTx/>
              <a:buNone/>
              <a:tabLst/>
              <a:defRPr/>
            </a:pP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更一般的，求解</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通常假设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符合</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Uniform(</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a,b</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如果</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符合其它分布，分布函数为</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核心问题：给定一个概率分布</a:t>
            </a:r>
            <a:r>
              <a:rPr kumimoji="0" lang="en-US" altLang="zh-CN" sz="2400" b="0" i="1"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，如何生成对应的样本？</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与概率密度估计问题相反</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1"/>
          <p:cNvSpPr>
            <a:spLocks noChangeArrowheads="1"/>
          </p:cNvSpPr>
          <p:nvPr/>
        </p:nvSpPr>
        <p:spPr bwMode="auto">
          <a:xfrm>
            <a:off x="628650" y="2759531"/>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endPar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pic>
        <p:nvPicPr>
          <p:cNvPr id="4" name="图片 3"/>
          <p:cNvPicPr>
            <a:picLocks noChangeAspect="1"/>
          </p:cNvPicPr>
          <p:nvPr/>
        </p:nvPicPr>
        <p:blipFill rotWithShape="1">
          <a:blip r:embed="rId3">
            <a:duotone>
              <a:prstClr val="black"/>
              <a:schemeClr val="bg1">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rcRect t="12947" b="10421"/>
          <a:stretch/>
        </p:blipFill>
        <p:spPr>
          <a:xfrm>
            <a:off x="2912843" y="1745666"/>
            <a:ext cx="1892427" cy="668350"/>
          </a:xfrm>
          <a:prstGeom prst="rect">
            <a:avLst/>
          </a:prstGeom>
        </p:spPr>
      </p:pic>
      <p:pic>
        <p:nvPicPr>
          <p:cNvPr id="12" name="图片 11"/>
          <p:cNvPicPr>
            <a:picLocks noChangeAspect="1"/>
          </p:cNvPicPr>
          <p:nvPr/>
        </p:nvPicPr>
        <p:blipFill rotWithShape="1">
          <a:blip r:embed="rId5">
            <a:duotone>
              <a:prstClr val="black"/>
              <a:schemeClr val="bg1">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Lst>
          </a:blip>
          <a:srcRect t="13137" b="8930"/>
          <a:stretch/>
        </p:blipFill>
        <p:spPr>
          <a:xfrm>
            <a:off x="4672872" y="2254140"/>
            <a:ext cx="1985261" cy="859536"/>
          </a:xfrm>
          <a:prstGeom prst="rect">
            <a:avLst/>
          </a:prstGeom>
        </p:spPr>
      </p:pic>
      <p:pic>
        <p:nvPicPr>
          <p:cNvPr id="5122" name="Picture 2" descr="https://ask.qcloudimg.com/http-save/yehe-1342338/uplfn906cf.png?imageView2/2/w/1620"/>
          <p:cNvPicPr>
            <a:picLocks noChangeAspect="1" noChangeArrowheads="1"/>
          </p:cNvPicPr>
          <p:nvPr/>
        </p:nvPicPr>
        <p:blipFill rotWithShape="1">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t="12767" b="19889"/>
          <a:stretch/>
        </p:blipFill>
        <p:spPr bwMode="auto">
          <a:xfrm>
            <a:off x="511900" y="3787249"/>
            <a:ext cx="6381750" cy="859537"/>
          </a:xfrm>
          <a:prstGeom prst="rect">
            <a:avLst/>
          </a:prstGeom>
          <a:extLst>
            <a:ext uri="{909E8E84-426E-40DD-AFC4-6F175D3DCCD1}">
              <a14:hiddenFill xmlns:a14="http://schemas.microsoft.com/office/drawing/2010/main">
                <a:solidFill>
                  <a:srgbClr val="FFFFFF"/>
                </a:solidFill>
              </a14:hiddenFill>
            </a:ext>
          </a:extLst>
        </p:spPr>
      </p:pic>
      <p:sp>
        <p:nvSpPr>
          <p:cNvPr id="14" name="矩形 13"/>
          <p:cNvSpPr/>
          <p:nvPr/>
        </p:nvSpPr>
        <p:spPr>
          <a:xfrm>
            <a:off x="6893650" y="4032351"/>
            <a:ext cx="18197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Monte Carlo</a:t>
            </a: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方法</a:t>
            </a:r>
          </a:p>
        </p:txBody>
      </p:sp>
      <p:sp>
        <p:nvSpPr>
          <p:cNvPr id="15" name="矩形 14"/>
          <p:cNvSpPr/>
          <p:nvPr/>
        </p:nvSpPr>
        <p:spPr>
          <a:xfrm>
            <a:off x="191098" y="6325298"/>
            <a:ext cx="67025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hlinkClick r:id="rId9"/>
              </a:rPr>
              <a:t>https://cloud.tencent.com/developer/article/1189419</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353217775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416365"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均匀分布 </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Uniform(0,1)</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线性同余发生器生成伪随机数</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二项分布与多项分布 </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高斯分布（</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Gaussian distribution</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Box-Muller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变换</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1"/>
          <p:cNvSpPr>
            <a:spLocks noChangeArrowheads="1"/>
          </p:cNvSpPr>
          <p:nvPr/>
        </p:nvSpPr>
        <p:spPr bwMode="auto">
          <a:xfrm>
            <a:off x="628650" y="2759531"/>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endPar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pic>
        <p:nvPicPr>
          <p:cNvPr id="11" name="图片 10"/>
          <p:cNvPicPr>
            <a:picLocks noChangeAspect="1"/>
          </p:cNvPicPr>
          <p:nvPr/>
        </p:nvPicPr>
        <p:blipFill>
          <a:blip r:embed="rId3"/>
          <a:stretch>
            <a:fillRect/>
          </a:stretch>
        </p:blipFill>
        <p:spPr>
          <a:xfrm>
            <a:off x="813381" y="2477267"/>
            <a:ext cx="3175260" cy="458584"/>
          </a:xfrm>
          <a:prstGeom prst="rect">
            <a:avLst/>
          </a:prstGeom>
        </p:spPr>
      </p:pic>
      <p:pic>
        <p:nvPicPr>
          <p:cNvPr id="6146" name="Picture 2" descr="Image result for binomial distribuation   equati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2801747"/>
            <a:ext cx="1970216" cy="627253"/>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nvPicPr>
        <p:blipFill>
          <a:blip r:embed="rId5"/>
          <a:stretch>
            <a:fillRect/>
          </a:stretch>
        </p:blipFill>
        <p:spPr>
          <a:xfrm>
            <a:off x="6444208" y="2685396"/>
            <a:ext cx="2255716" cy="725487"/>
          </a:xfrm>
          <a:prstGeom prst="rect">
            <a:avLst/>
          </a:prstGeom>
        </p:spPr>
      </p:pic>
      <p:pic>
        <p:nvPicPr>
          <p:cNvPr id="6148" name="Picture 4" descr="https://gss3.bdstatic.com/7Po3dSag_xI4khGkpoWK1HF6hhy/baike/pic/item/342ac65c1038534384b650b09213b07eca80882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381" y="4124604"/>
            <a:ext cx="2920782" cy="626901"/>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813381" y="4883358"/>
            <a:ext cx="4847681" cy="8786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如果随机变量</a:t>
            </a:r>
            <a:r>
              <a:rPr kumimoji="0" lang="en-US" altLang="zh-CN"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U1,U2</a:t>
            </a:r>
            <a:r>
              <a:rPr kumimoji="0" lang="zh-CN" altLang="en-US"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独立且服从</a:t>
            </a:r>
            <a:r>
              <a:rPr kumimoji="0" lang="en-US" altLang="zh-CN"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Uniform[0,1]</a:t>
            </a:r>
            <a:r>
              <a:rPr kumimoji="0" lang="zh-CN" altLang="en-US"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 Y</a:t>
            </a:r>
            <a:r>
              <a:rPr kumimoji="0" lang="zh-CN" altLang="en-US"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独立且服从均值为</a:t>
            </a:r>
            <a:r>
              <a:rPr kumimoji="0" lang="en-US" altLang="zh-CN"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0" lang="zh-CN" altLang="en-US"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，方差为</a:t>
            </a:r>
            <a:r>
              <a:rPr kumimoji="0" lang="en-US" altLang="zh-CN"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的高斯分布</a:t>
            </a:r>
          </a:p>
        </p:txBody>
      </p:sp>
      <p:pic>
        <p:nvPicPr>
          <p:cNvPr id="23" name="图片 22"/>
          <p:cNvPicPr>
            <a:picLocks noChangeAspect="1"/>
          </p:cNvPicPr>
          <p:nvPr/>
        </p:nvPicPr>
        <p:blipFill>
          <a:blip r:embed="rId7"/>
          <a:stretch>
            <a:fillRect/>
          </a:stretch>
        </p:blipFill>
        <p:spPr>
          <a:xfrm>
            <a:off x="5801263" y="4890917"/>
            <a:ext cx="2284010" cy="871079"/>
          </a:xfrm>
          <a:prstGeom prst="rect">
            <a:avLst/>
          </a:prstGeom>
        </p:spPr>
      </p:pic>
    </p:spTree>
    <p:extLst>
      <p:ext uri="{BB962C8B-B14F-4D97-AF65-F5344CB8AC3E}">
        <p14:creationId xmlns:p14="http://schemas.microsoft.com/office/powerpoint/2010/main" val="167335977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36339" y="1052736"/>
            <a:ext cx="851595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30000"/>
              </a:lnSpc>
              <a:spcBef>
                <a:spcPts val="400"/>
              </a:spcBef>
              <a:spcAft>
                <a:spcPct val="0"/>
              </a:spcAft>
              <a:buClrTx/>
              <a:buSzTx/>
              <a:buNone/>
              <a:tabLst/>
              <a:defRPr/>
            </a:pP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Direct sampling </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Inversion</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857250" marR="0" lvl="2" indent="-457200" algn="l" defTabSz="914400" rtl="0" eaLnBrk="1" fontAlgn="base" latinLnBrk="0" hangingPunct="1">
              <a:lnSpc>
                <a:spcPct val="120000"/>
              </a:lnSpc>
              <a:spcBef>
                <a:spcPts val="300"/>
              </a:spcBef>
              <a:spcAft>
                <a:spcPct val="0"/>
              </a:spcAft>
              <a:buClrTx/>
              <a:buSzTx/>
              <a:buFont typeface="+mj-lt"/>
              <a:buAutoNum type="arabicPeriod"/>
              <a:tabLst>
                <a:tab pos="357188" algn="l"/>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Generating a single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~Uniform (0, 1) </a:t>
            </a:r>
          </a:p>
          <a:p>
            <a:pPr marL="857250" marR="0" lvl="2" indent="-457200" algn="l" defTabSz="914400" rtl="0" eaLnBrk="1" fontAlgn="base" latinLnBrk="0" hangingPunct="1">
              <a:lnSpc>
                <a:spcPct val="120000"/>
              </a:lnSpc>
              <a:spcBef>
                <a:spcPts val="300"/>
              </a:spcBef>
              <a:spcAft>
                <a:spcPct val="0"/>
              </a:spcAft>
              <a:buClrTx/>
              <a:buSzTx/>
              <a:buFont typeface="+mj-lt"/>
              <a:buAutoNum type="arabicPeriod"/>
              <a:tabLst>
                <a:tab pos="357188" algn="l"/>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Suppose we want to simulate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whose distribution has a given CDF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p>
          <a:p>
            <a:pPr marL="857250" marR="0" lvl="2" indent="-457200" algn="l" defTabSz="914400" rtl="0" eaLnBrk="1" fontAlgn="base" latinLnBrk="0" hangingPunct="1">
              <a:lnSpc>
                <a:spcPct val="120000"/>
              </a:lnSpc>
              <a:spcBef>
                <a:spcPts val="300"/>
              </a:spcBef>
              <a:spcAft>
                <a:spcPct val="0"/>
              </a:spcAft>
              <a:buClrTx/>
              <a:buSzTx/>
              <a:buFont typeface="+mj-lt"/>
              <a:buAutoNum type="arabicPeriod"/>
              <a:tabLst>
                <a:tab pos="357188" algn="l"/>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Then sampling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 </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Unif</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(0, 1) and setting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0" lang="en-US" altLang="zh-CN" sz="2400" b="0" i="0" u="none" strike="noStrike" kern="0" cap="none" spc="0" normalizeH="0" baseline="30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1"/>
          <p:cNvSpPr>
            <a:spLocks noChangeArrowheads="1"/>
          </p:cNvSpPr>
          <p:nvPr/>
        </p:nvSpPr>
        <p:spPr bwMode="auto">
          <a:xfrm>
            <a:off x="628650" y="2759531"/>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endPar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pic>
        <p:nvPicPr>
          <p:cNvPr id="2" name="图片 1"/>
          <p:cNvPicPr>
            <a:picLocks noChangeAspect="1"/>
          </p:cNvPicPr>
          <p:nvPr/>
        </p:nvPicPr>
        <p:blipFill>
          <a:blip r:embed="rId3"/>
          <a:stretch>
            <a:fillRect/>
          </a:stretch>
        </p:blipFill>
        <p:spPr>
          <a:xfrm>
            <a:off x="4456207" y="4166917"/>
            <a:ext cx="3318613" cy="2380245"/>
          </a:xfrm>
          <a:prstGeom prst="rect">
            <a:avLst/>
          </a:prstGeom>
        </p:spPr>
      </p:pic>
      <p:pic>
        <p:nvPicPr>
          <p:cNvPr id="4" name="图片 3"/>
          <p:cNvPicPr>
            <a:picLocks noChangeAspect="1"/>
          </p:cNvPicPr>
          <p:nvPr/>
        </p:nvPicPr>
        <p:blipFill>
          <a:blip r:embed="rId4"/>
          <a:stretch>
            <a:fillRect/>
          </a:stretch>
        </p:blipFill>
        <p:spPr>
          <a:xfrm>
            <a:off x="587688" y="4252317"/>
            <a:ext cx="3922064" cy="667018"/>
          </a:xfrm>
          <a:prstGeom prst="rect">
            <a:avLst/>
          </a:prstGeom>
        </p:spPr>
      </p:pic>
      <p:sp>
        <p:nvSpPr>
          <p:cNvPr id="3" name="矩形 2"/>
          <p:cNvSpPr/>
          <p:nvPr/>
        </p:nvSpPr>
        <p:spPr>
          <a:xfrm>
            <a:off x="1410428" y="5093367"/>
            <a:ext cx="2276585" cy="421590"/>
          </a:xfrm>
          <a:prstGeom prst="rect">
            <a:avLst/>
          </a:prstGeom>
        </p:spPr>
        <p:txBody>
          <a:bodyPr wrap="none">
            <a:spAutoFit/>
          </a:bodyPr>
          <a:lstStyle/>
          <a:p>
            <a:pPr marL="0" marR="0" lvl="0" indent="0" algn="l" defTabSz="914400" rtl="0" eaLnBrk="1" fontAlgn="auto" latinLnBrk="0" hangingPunct="1">
              <a:lnSpc>
                <a:spcPct val="130000"/>
              </a:lnSpc>
              <a:spcBef>
                <a:spcPts val="400"/>
              </a:spcBef>
              <a:spcAft>
                <a:spcPts val="0"/>
              </a:spcAft>
              <a:buClrTx/>
              <a:buSzTx/>
              <a:buFontTx/>
              <a:buNone/>
              <a:tabLst/>
              <a:defRPr/>
            </a:pP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为什么不是反函数？</a:t>
            </a:r>
            <a:endParaRPr kumimoji="0" lang="en-US" altLang="zh-CN"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8798630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7" y="1083185"/>
            <a:ext cx="5772759"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Direct sampling </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Inversion</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1"/>
          <p:cNvSpPr>
            <a:spLocks noChangeArrowheads="1"/>
          </p:cNvSpPr>
          <p:nvPr/>
        </p:nvSpPr>
        <p:spPr bwMode="auto">
          <a:xfrm>
            <a:off x="628650" y="2759531"/>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endPar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pic>
        <p:nvPicPr>
          <p:cNvPr id="4" name="图片 3"/>
          <p:cNvPicPr>
            <a:picLocks noChangeAspect="1"/>
          </p:cNvPicPr>
          <p:nvPr/>
        </p:nvPicPr>
        <p:blipFill>
          <a:blip r:embed="rId3"/>
          <a:stretch>
            <a:fillRect/>
          </a:stretch>
        </p:blipFill>
        <p:spPr>
          <a:xfrm>
            <a:off x="898226" y="2341657"/>
            <a:ext cx="7347548" cy="3561400"/>
          </a:xfrm>
          <a:prstGeom prst="rect">
            <a:avLst/>
          </a:prstGeom>
        </p:spPr>
      </p:pic>
      <p:sp>
        <p:nvSpPr>
          <p:cNvPr id="2" name="矩形 1"/>
          <p:cNvSpPr/>
          <p:nvPr/>
        </p:nvSpPr>
        <p:spPr>
          <a:xfrm>
            <a:off x="418024" y="6223782"/>
            <a:ext cx="20715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ahoma"/>
                <a:ea typeface="黑体"/>
                <a:cs typeface="+mn-cs"/>
              </a:rPr>
              <a:t>Ryan Martin</a:t>
            </a: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’s  PPT</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85218528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Rectangle 1"/>
          <p:cNvSpPr>
            <a:spLocks noChangeArrowheads="1"/>
          </p:cNvSpPr>
          <p:nvPr/>
        </p:nvSpPr>
        <p:spPr bwMode="auto">
          <a:xfrm>
            <a:off x="628650" y="2759531"/>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endPar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2" name="矩形 1"/>
          <p:cNvSpPr/>
          <p:nvPr/>
        </p:nvSpPr>
        <p:spPr>
          <a:xfrm>
            <a:off x="2292418" y="3489985"/>
            <a:ext cx="441338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Direct sampling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Inversion</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endParaRPr kumimoji="0" lang="zh-CN" altLang="en-US" sz="2800" b="0" i="0" u="none" strike="noStrike" kern="1200" cap="none" spc="0" normalizeH="0" baseline="0" noProof="0" dirty="0">
              <a:ln>
                <a:noFill/>
              </a:ln>
              <a:solidFill>
                <a:prstClr val="black"/>
              </a:solidFill>
              <a:effectLst/>
              <a:uLnTx/>
              <a:uFillTx/>
              <a:latin typeface="Tahoma"/>
              <a:ea typeface="黑体"/>
              <a:cs typeface="+mn-cs"/>
            </a:endParaRPr>
          </a:p>
        </p:txBody>
      </p:sp>
      <p:pic>
        <p:nvPicPr>
          <p:cNvPr id="9" name="Picture 2" descr="Jupyter Notebook">
            <a:hlinkClick r:id="rId3" tooltip="dashboar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7832" y="2759531"/>
            <a:ext cx="1981200" cy="53340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459819A-EA9D-4DAD-8977-5197AD3E7ACC}"/>
              </a:ext>
            </a:extLst>
          </p:cNvPr>
          <p:cNvSpPr/>
          <p:nvPr/>
        </p:nvSpPr>
        <p:spPr>
          <a:xfrm>
            <a:off x="287427" y="4528777"/>
            <a:ext cx="8276910" cy="1011431"/>
          </a:xfrm>
          <a:prstGeom prst="rect">
            <a:avLst/>
          </a:prstGeom>
        </p:spPr>
        <p:txBody>
          <a:bodyPr wrap="square">
            <a:spAutoFit/>
          </a:bodyPr>
          <a:lstStyle/>
          <a:p>
            <a:pPr marL="357188" lvl="1" indent="-357188" algn="l">
              <a:lnSpc>
                <a:spcPct val="130000"/>
              </a:lnSpc>
              <a:spcBef>
                <a:spcPts val="1200"/>
              </a:spcBef>
              <a:buFont typeface="Arial" panose="020B0604020202020204" pitchFamily="34" charset="0"/>
              <a:buChar char="•"/>
              <a:tabLst>
                <a:tab pos="357188" algn="l"/>
              </a:tabLst>
              <a:defRPr/>
            </a:pP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如果概率分布</a:t>
            </a:r>
            <a:r>
              <a:rPr lang="en-US" altLang="zh-CN" sz="24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p(x)</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a:t>
            </a:r>
            <a:r>
              <a:rPr lang="en-US" altLang="zh-CN" sz="24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F</a:t>
            </a:r>
            <a:r>
              <a:rPr lang="zh-CN" altLang="en-US" sz="24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或</a:t>
            </a:r>
            <a:r>
              <a:rPr lang="en-US" altLang="zh-CN" sz="2400"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F</a:t>
            </a:r>
            <a:r>
              <a:rPr lang="en-US" altLang="zh-CN" sz="2400" kern="0" baseline="30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−1</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不容易表示呢？很多概率分布的累积分布函数没有</a:t>
            </a:r>
            <a:r>
              <a:rPr lang="zh-CN" altLang="en-US"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解析表达式</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，如高斯分布</a:t>
            </a: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extLst>
      <p:ext uri="{BB962C8B-B14F-4D97-AF65-F5344CB8AC3E}">
        <p14:creationId xmlns:p14="http://schemas.microsoft.com/office/powerpoint/2010/main" val="44683498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662264"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Monte Carlo</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方法</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接受</a:t>
            </a: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拒绝采样：</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设定一个可采样的分布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，如高斯分布，然后按照一定的方法拒绝某些样本，以达到接近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的目的</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1200"/>
              </a:spcBef>
              <a:spcAft>
                <a:spcPct val="0"/>
              </a:spcAft>
              <a:buClrTx/>
              <a:buSzTx/>
              <a:buFont typeface="Arial" panose="020B0604020202020204" pitchFamily="34" charset="0"/>
              <a:buChar char="•"/>
              <a:tabLst>
                <a:tab pos="357188" algn="l"/>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298448" y="4505074"/>
            <a:ext cx="3450412" cy="1773975"/>
          </a:xfrm>
          <a:prstGeom prst="rect">
            <a:avLst/>
          </a:prstGeom>
        </p:spPr>
      </p:pic>
      <p:sp>
        <p:nvSpPr>
          <p:cNvPr id="3" name="矩形 2"/>
          <p:cNvSpPr/>
          <p:nvPr/>
        </p:nvSpPr>
        <p:spPr>
          <a:xfrm>
            <a:off x="749808" y="2692783"/>
            <a:ext cx="8101584" cy="1812291"/>
          </a:xfrm>
          <a:prstGeom prst="rect">
            <a:avLst/>
          </a:prstGeom>
        </p:spPr>
        <p:txBody>
          <a:bodyPr wrap="square">
            <a:spAutoFit/>
          </a:bodyPr>
          <a:lstStyle/>
          <a:p>
            <a:pPr marL="457200" marR="0" lvl="0" indent="-457200" algn="l" defTabSz="914400" rtl="0" eaLnBrk="1" fontAlgn="auto" latinLnBrk="0" hangingPunct="1">
              <a:lnSpc>
                <a:spcPct val="130000"/>
              </a:lnSpc>
              <a:spcBef>
                <a:spcPts val="60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设定一个常量</a:t>
            </a:r>
            <a:r>
              <a:rPr kumimoji="0" lang="zh-CN" altLang="en-US"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，使得 </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 </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总在 </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kq</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 </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的下方。</a:t>
            </a:r>
          </a:p>
          <a:p>
            <a:pPr marL="457200" marR="0" lvl="0" indent="-457200" algn="l" defTabSz="914400" rtl="0" eaLnBrk="1" fontAlgn="auto" latinLnBrk="0" hangingPunct="1">
              <a:lnSpc>
                <a:spcPct val="130000"/>
              </a:lnSpc>
              <a:spcBef>
                <a:spcPts val="60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采样得到</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的一个样本</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，从均匀分布</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(0, </a:t>
            </a:r>
            <a:r>
              <a:rPr kumimoji="0" lang="en-US" altLang="zh-CN" sz="2000" b="0" i="1"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kq</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中采样得到一个值</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。如果</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落在灰色区域，则拒绝这次抽样，否则接受样本</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0 </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7200" marR="0" lvl="0" indent="-457200" algn="l" defTabSz="914400" rtl="0" eaLnBrk="1" fontAlgn="auto" latinLnBrk="0" hangingPunct="1">
              <a:lnSpc>
                <a:spcPct val="130000"/>
              </a:lnSpc>
              <a:spcBef>
                <a:spcPts val="60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重复以上过程得到</a:t>
            </a:r>
            <a:r>
              <a:rPr kumimoji="0" lang="en-US" altLang="zh-CN" sz="20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个接受的样本</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z</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...z</a:t>
            </a:r>
            <a:r>
              <a:rPr kumimoji="0" lang="en-US" altLang="zh-CN" sz="20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n−1</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矩形 6"/>
          <p:cNvSpPr/>
          <p:nvPr/>
        </p:nvSpPr>
        <p:spPr>
          <a:xfrm>
            <a:off x="191098" y="6325298"/>
            <a:ext cx="67025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hlinkClick r:id="rId4"/>
              </a:rPr>
              <a:t>https://cloud.tencent.com/developer/article/1189419</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cxnSp>
        <p:nvCxnSpPr>
          <p:cNvPr id="9" name="直接箭头连接符 8"/>
          <p:cNvCxnSpPr/>
          <p:nvPr/>
        </p:nvCxnSpPr>
        <p:spPr bwMode="auto">
          <a:xfrm flipH="1">
            <a:off x="3347864" y="4977468"/>
            <a:ext cx="216024" cy="1846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文本框 9"/>
          <p:cNvSpPr txBox="1"/>
          <p:nvPr/>
        </p:nvSpPr>
        <p:spPr>
          <a:xfrm>
            <a:off x="810988" y="4907355"/>
            <a:ext cx="1512168" cy="338554"/>
          </a:xfrm>
          <a:prstGeom prst="rect">
            <a:avLst/>
          </a:prstGeom>
          <a:noFill/>
        </p:spPr>
        <p:txBody>
          <a:bodyPr wrap="square" rtlCol="0">
            <a:spAutoFit/>
          </a:bodyPr>
          <a:lstStyle/>
          <a:p>
            <a:r>
              <a:rPr lang="zh-CN" altLang="en-US" sz="1600" dirty="0">
                <a:solidFill>
                  <a:srgbClr val="FF0000"/>
                </a:solidFill>
                <a:latin typeface="黑体" panose="02010609060101010101" pitchFamily="49" charset="-122"/>
                <a:ea typeface="黑体" panose="02010609060101010101" pitchFamily="49" charset="-122"/>
              </a:rPr>
              <a:t>高概率拒绝</a:t>
            </a:r>
          </a:p>
        </p:txBody>
      </p:sp>
      <p:sp>
        <p:nvSpPr>
          <p:cNvPr id="11" name="文本框 10"/>
          <p:cNvSpPr txBox="1"/>
          <p:nvPr/>
        </p:nvSpPr>
        <p:spPr>
          <a:xfrm>
            <a:off x="3371716" y="4831257"/>
            <a:ext cx="1512168" cy="338554"/>
          </a:xfrm>
          <a:prstGeom prst="rect">
            <a:avLst/>
          </a:prstGeom>
          <a:noFill/>
        </p:spPr>
        <p:txBody>
          <a:bodyPr wrap="square" rtlCol="0">
            <a:spAutoFit/>
          </a:bodyPr>
          <a:lstStyle/>
          <a:p>
            <a:r>
              <a:rPr lang="zh-CN" altLang="en-US" sz="1600" dirty="0">
                <a:solidFill>
                  <a:srgbClr val="FF0000"/>
                </a:solidFill>
                <a:latin typeface="黑体" panose="02010609060101010101" pitchFamily="49" charset="-122"/>
                <a:ea typeface="黑体" panose="02010609060101010101" pitchFamily="49" charset="-122"/>
              </a:rPr>
              <a:t>高概率接收</a:t>
            </a:r>
          </a:p>
        </p:txBody>
      </p:sp>
      <p:cxnSp>
        <p:nvCxnSpPr>
          <p:cNvPr id="12" name="直接箭头连接符 11"/>
          <p:cNvCxnSpPr>
            <a:stCxn id="10" idx="2"/>
          </p:cNvCxnSpPr>
          <p:nvPr/>
        </p:nvCxnSpPr>
        <p:spPr bwMode="auto">
          <a:xfrm>
            <a:off x="1567072" y="5245909"/>
            <a:ext cx="756084" cy="7046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矩形 14"/>
          <p:cNvSpPr/>
          <p:nvPr/>
        </p:nvSpPr>
        <p:spPr>
          <a:xfrm>
            <a:off x="7283392" y="4977468"/>
            <a:ext cx="881973" cy="369332"/>
          </a:xfrm>
          <a:prstGeom prst="rect">
            <a:avLst/>
          </a:prstGeom>
        </p:spPr>
        <p:txBody>
          <a:bodyPr wrap="none">
            <a:spAutoFit/>
          </a:bodyPr>
          <a:lstStyle/>
          <a:p>
            <a:r>
              <a:rPr lang="zh-CN" altLang="en-US" dirty="0">
                <a:solidFill>
                  <a:srgbClr val="FF0000"/>
                </a:solidFill>
                <a:latin typeface="黑体" panose="02010609060101010101" pitchFamily="49" charset="-122"/>
                <a:ea typeface="黑体" panose="02010609060101010101" pitchFamily="49" charset="-122"/>
              </a:rPr>
              <a:t>缺点？</a:t>
            </a:r>
          </a:p>
        </p:txBody>
      </p:sp>
    </p:spTree>
    <p:extLst>
      <p:ext uri="{BB962C8B-B14F-4D97-AF65-F5344CB8AC3E}">
        <p14:creationId xmlns:p14="http://schemas.microsoft.com/office/powerpoint/2010/main" val="42669815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662264"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57188" lvl="1" indent="-357188" eaLnBrk="1" hangingPunct="1">
              <a:lnSpc>
                <a:spcPct val="130000"/>
              </a:lnSpc>
              <a:spcBef>
                <a:spcPts val="600"/>
              </a:spcBef>
              <a:buFont typeface="Arial" panose="020B0604020202020204" pitchFamily="34" charset="0"/>
              <a:buChar char="•"/>
              <a:tabLst>
                <a:tab pos="357188" algn="l"/>
              </a:tabLst>
              <a:defRPr/>
            </a:pPr>
            <a:r>
              <a:rPr lang="zh-CN" altLang="en-US" sz="2400" b="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优点：样本独立、可以并行</a:t>
            </a:r>
            <a:endParaRPr lang="en-US" altLang="zh-CN" sz="2400" b="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57188" marR="0" lvl="1" indent="-357188" algn="l" defTabSz="914400" rtl="0" eaLnBrk="1" fontAlgn="base" latinLnBrk="0" hangingPunct="1">
              <a:lnSpc>
                <a:spcPct val="130000"/>
              </a:lnSpc>
              <a:spcBef>
                <a:spcPts val="600"/>
              </a:spcBef>
              <a:spcAft>
                <a:spcPct val="0"/>
              </a:spcAft>
              <a:buClrTx/>
              <a:buSzTx/>
              <a:buFont typeface="Arial" panose="020B0604020202020204" pitchFamily="34" charset="0"/>
              <a:buChar char="•"/>
              <a:tabLst>
                <a:tab pos="357188" algn="l"/>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局限性</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698068" y="2273783"/>
            <a:ext cx="8162468" cy="2385268"/>
          </a:xfrm>
          <a:prstGeom prst="rect">
            <a:avLst/>
          </a:prstGeom>
        </p:spPr>
        <p:txBody>
          <a:bodyPr wrap="square">
            <a:spAutoFit/>
          </a:bodyPr>
          <a:lstStyle/>
          <a:p>
            <a:pPr marL="457200" marR="0" lvl="0" indent="-457200" algn="l" defTabSz="914400" rtl="0" eaLnBrk="1" fontAlgn="auto" latinLnBrk="0" hangingPunct="1">
              <a:lnSpc>
                <a:spcPct val="150000"/>
              </a:lnSpc>
              <a:spcBef>
                <a:spcPts val="600"/>
              </a:spcBef>
              <a:spcAft>
                <a:spcPts val="0"/>
              </a:spcAft>
              <a:buClrTx/>
              <a:buSzTx/>
              <a:buFont typeface="+mj-ea"/>
              <a:buAutoNum type="circleNumDbPlain"/>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某些二维分布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x,y</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，只能得到条件分布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x|y</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和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y|x</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很难得到</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x,y</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的一般形式 ，无法使用接受</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拒绝采样。</a:t>
            </a:r>
          </a:p>
          <a:p>
            <a:pPr marL="457200" marR="0" lvl="0" indent="-457200" algn="l" defTabSz="914400" rtl="0" eaLnBrk="1" fontAlgn="auto" latinLnBrk="0" hangingPunct="1">
              <a:lnSpc>
                <a:spcPct val="150000"/>
              </a:lnSpc>
              <a:spcBef>
                <a:spcPts val="600"/>
              </a:spcBef>
              <a:spcAft>
                <a:spcPts val="0"/>
              </a:spcAft>
              <a:buClrTx/>
              <a:buSzTx/>
              <a:buFont typeface="+mj-ea"/>
              <a:buAutoNum type="circleNumDbPlain"/>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一些高维的复杂非常见分布</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4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400" b="0" i="0" u="none" strike="noStrike" kern="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400" b="0" i="0" u="none" strike="noStrike" kern="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，找到一个合适的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和 </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非常难。</a:t>
            </a:r>
          </a:p>
        </p:txBody>
      </p:sp>
      <p:sp>
        <p:nvSpPr>
          <p:cNvPr id="7" name="矩形 6"/>
          <p:cNvSpPr/>
          <p:nvPr/>
        </p:nvSpPr>
        <p:spPr>
          <a:xfrm>
            <a:off x="191098" y="6325298"/>
            <a:ext cx="67025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hlinkClick r:id="rId3"/>
              </a:rPr>
              <a:t>https://cloud.tencent.com/developer/article/1189419</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304966006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Rectangle 1"/>
          <p:cNvSpPr>
            <a:spLocks noChangeArrowheads="1"/>
          </p:cNvSpPr>
          <p:nvPr/>
        </p:nvSpPr>
        <p:spPr bwMode="auto">
          <a:xfrm>
            <a:off x="628650" y="2759531"/>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endParaRPr kumimoji="0" lang="zh-CN" altLang="zh-CN" sz="11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2" name="矩形 1"/>
          <p:cNvSpPr/>
          <p:nvPr/>
        </p:nvSpPr>
        <p:spPr>
          <a:xfrm>
            <a:off x="3222912" y="3501008"/>
            <a:ext cx="2698175" cy="523220"/>
          </a:xfrm>
          <a:prstGeom prst="rect">
            <a:avLst/>
          </a:prstGeom>
        </p:spPr>
        <p:txBody>
          <a:bodyPr wrap="none">
            <a:spAutoFit/>
          </a:bodyPr>
          <a:lstStyle/>
          <a:p>
            <a:pPr lvl="0" algn="l" fontAlgn="auto">
              <a:spcBef>
                <a:spcPts val="0"/>
              </a:spcBef>
              <a:spcAft>
                <a:spcPts val="0"/>
              </a:spcAft>
              <a:defRPr/>
            </a:pPr>
            <a:r>
              <a:rPr lang="zh-CN" altLang="en-US" sz="2800" b="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接受</a:t>
            </a:r>
            <a:r>
              <a:rPr lang="en-US" altLang="zh-CN" sz="2800" b="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拒绝采样</a:t>
            </a:r>
            <a:endParaRPr kumimoji="0" lang="zh-CN" altLang="en-US" sz="2800" b="0" i="0" u="none" strike="noStrike" kern="1200" cap="none" spc="0" normalizeH="0" baseline="0" noProof="0" dirty="0">
              <a:ln>
                <a:noFill/>
              </a:ln>
              <a:solidFill>
                <a:prstClr val="black"/>
              </a:solidFill>
              <a:effectLst/>
              <a:uLnTx/>
              <a:uFillTx/>
              <a:latin typeface="Tahoma"/>
              <a:ea typeface="黑体"/>
              <a:cs typeface="+mn-cs"/>
            </a:endParaRPr>
          </a:p>
        </p:txBody>
      </p:sp>
      <p:pic>
        <p:nvPicPr>
          <p:cNvPr id="9" name="Picture 2" descr="Jupyter Notebook">
            <a:hlinkClick r:id="rId3" tooltip="dashboar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7832" y="2759531"/>
            <a:ext cx="1981200" cy="53340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459819A-EA9D-4DAD-8977-5197AD3E7ACC}"/>
              </a:ext>
            </a:extLst>
          </p:cNvPr>
          <p:cNvSpPr/>
          <p:nvPr/>
        </p:nvSpPr>
        <p:spPr>
          <a:xfrm>
            <a:off x="287427" y="4528777"/>
            <a:ext cx="8276910" cy="1484830"/>
          </a:xfrm>
          <a:prstGeom prst="rect">
            <a:avLst/>
          </a:prstGeom>
        </p:spPr>
        <p:txBody>
          <a:bodyPr wrap="square">
            <a:spAutoFit/>
          </a:bodyPr>
          <a:lstStyle/>
          <a:p>
            <a:pPr marL="357188" lvl="1" indent="-357188" algn="l">
              <a:lnSpc>
                <a:spcPct val="130000"/>
              </a:lnSpc>
              <a:spcBef>
                <a:spcPts val="1200"/>
              </a:spcBef>
              <a:buFont typeface="Arial" panose="020B0604020202020204" pitchFamily="34" charset="0"/>
              <a:buChar char="•"/>
              <a:tabLst>
                <a:tab pos="357188" algn="l"/>
              </a:tabLst>
              <a:defRPr/>
            </a:pP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https://colab.research.google.com/github/cranmer/stats-ds-book/blob/master/book/distributions/accept-reject.ipynb#scrollTo=JBuBj8dbb3_6</a:t>
            </a:r>
          </a:p>
        </p:txBody>
      </p:sp>
    </p:spTree>
    <p:extLst>
      <p:ext uri="{BB962C8B-B14F-4D97-AF65-F5344CB8AC3E}">
        <p14:creationId xmlns:p14="http://schemas.microsoft.com/office/powerpoint/2010/main" val="199916583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344576" y="1083185"/>
            <a:ext cx="8735416"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易于抽样和又近似的分布</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通常是很难的。</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一种具体的马尔可夫链蒙特卡罗</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Markov Chain Monte Carlo, MCMC</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MCMC</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：依赖</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Markov</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属性在概率空间进行的</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Monte Carlo</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采样来估计后验分布的参数。</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592595" y="3842081"/>
            <a:ext cx="3211082" cy="2508775"/>
          </a:xfrm>
          <a:prstGeom prst="rect">
            <a:avLst/>
          </a:prstGeom>
        </p:spPr>
      </p:pic>
    </p:spTree>
    <p:extLst>
      <p:ext uri="{BB962C8B-B14F-4D97-AF65-F5344CB8AC3E}">
        <p14:creationId xmlns:p14="http://schemas.microsoft.com/office/powerpoint/2010/main" val="352635203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Markov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链是一个满足</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Markov</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性质随机过程</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X</a:t>
            </a:r>
            <a:r>
              <a:rPr kumimoji="0" lang="en-US" altLang="zh-CN" sz="2400" b="0" i="0" u="none" strike="noStrike" kern="120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1</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X</a:t>
            </a:r>
            <a:r>
              <a:rPr kumimoji="0" lang="en-US" altLang="zh-CN" sz="2400" b="0" i="0" u="none" strike="noStrike" kern="120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2</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即</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0" u="none" strike="noStrike" kern="120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t+1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的状态分布只依赖于最邻近的状态</a:t>
            </a: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1" u="none" strike="noStrike" kern="120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t</a:t>
            </a:r>
            <a:r>
              <a:rPr kumimoji="0" lang="en-US" altLang="zh-CN" sz="2400" b="0" i="1" u="none" strike="noStrike" kern="120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0" u="none" strike="noStrike" kern="120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t+1</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0" u="none" strike="noStrike" kern="120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1" u="none" strike="noStrike" kern="120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t</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1" u="none" strike="noStrike" kern="120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x</a:t>
            </a:r>
            <a:r>
              <a:rPr kumimoji="0" lang="en-US" altLang="zh-CN" sz="2400" b="0" i="1" u="none" strike="noStrike" kern="120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t-1</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的状态取值于</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s1,…,</a:t>
            </a: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sm</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endParaRPr kumimoji="0" lang="en-US" altLang="zh-CN" sz="2400" b="0" i="1" u="none" strike="noStrike" kern="120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400"/>
              </a:spcBef>
              <a:spcAft>
                <a:spcPct val="0"/>
              </a:spcAft>
              <a:buClrTx/>
              <a:buSzTx/>
              <a:buFontTx/>
              <a:buNone/>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grpSp>
        <p:nvGrpSpPr>
          <p:cNvPr id="16" name="Group 35"/>
          <p:cNvGrpSpPr>
            <a:grpSpLocks/>
          </p:cNvGrpSpPr>
          <p:nvPr/>
        </p:nvGrpSpPr>
        <p:grpSpPr bwMode="auto">
          <a:xfrm>
            <a:off x="746946" y="5076826"/>
            <a:ext cx="7167563" cy="449263"/>
            <a:chOff x="152" y="836"/>
            <a:chExt cx="5661" cy="283"/>
          </a:xfrm>
        </p:grpSpPr>
        <p:grpSp>
          <p:nvGrpSpPr>
            <p:cNvPr id="17" name="Group 14"/>
            <p:cNvGrpSpPr>
              <a:grpSpLocks/>
            </p:cNvGrpSpPr>
            <p:nvPr/>
          </p:nvGrpSpPr>
          <p:grpSpPr bwMode="auto">
            <a:xfrm>
              <a:off x="152" y="836"/>
              <a:ext cx="5661" cy="283"/>
              <a:chOff x="99" y="2212"/>
              <a:chExt cx="5661" cy="283"/>
            </a:xfrm>
          </p:grpSpPr>
          <p:sp>
            <p:nvSpPr>
              <p:cNvPr id="31" name="Oval 15"/>
              <p:cNvSpPr>
                <a:spLocks noChangeAspect="1" noChangeArrowheads="1"/>
              </p:cNvSpPr>
              <p:nvPr/>
            </p:nvSpPr>
            <p:spPr bwMode="auto">
              <a:xfrm>
                <a:off x="99" y="2212"/>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rPr>
                  <a:t>X</a:t>
                </a:r>
                <a:r>
                  <a:rPr kumimoji="0" lang="en-US" altLang="zh-CN" sz="18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rPr>
                  <a:t>1</a:t>
                </a:r>
                <a:endParaRPr kumimoji="0" lang="en-US" altLang="zh-CN" sz="16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endParaRPr>
              </a:p>
            </p:txBody>
          </p:sp>
          <p:sp>
            <p:nvSpPr>
              <p:cNvPr id="32" name="Oval 16"/>
              <p:cNvSpPr>
                <a:spLocks noChangeAspect="1" noChangeArrowheads="1"/>
              </p:cNvSpPr>
              <p:nvPr/>
            </p:nvSpPr>
            <p:spPr bwMode="auto">
              <a:xfrm>
                <a:off x="849" y="2212"/>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rPr>
                  <a:t>X2</a:t>
                </a:r>
                <a:endParaRPr kumimoji="0" lang="en-US" altLang="zh-CN" sz="16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endParaRPr>
              </a:p>
            </p:txBody>
          </p:sp>
          <p:sp>
            <p:nvSpPr>
              <p:cNvPr id="33" name="Oval 17"/>
              <p:cNvSpPr>
                <a:spLocks noChangeAspect="1" noChangeArrowheads="1"/>
              </p:cNvSpPr>
              <p:nvPr/>
            </p:nvSpPr>
            <p:spPr bwMode="auto">
              <a:xfrm>
                <a:off x="1589" y="2212"/>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rPr>
                  <a:t>X3</a:t>
                </a:r>
                <a:endParaRPr kumimoji="0" lang="en-US" altLang="zh-CN" sz="16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endParaRPr>
              </a:p>
            </p:txBody>
          </p:sp>
          <p:sp>
            <p:nvSpPr>
              <p:cNvPr id="34" name="Oval 18"/>
              <p:cNvSpPr>
                <a:spLocks noChangeAspect="1" noChangeArrowheads="1"/>
              </p:cNvSpPr>
              <p:nvPr/>
            </p:nvSpPr>
            <p:spPr bwMode="auto">
              <a:xfrm>
                <a:off x="2641" y="2212"/>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rPr>
                  <a:t>Xi-1</a:t>
                </a:r>
                <a:endParaRPr kumimoji="0" lang="en-US" altLang="zh-CN" sz="16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endParaRPr>
              </a:p>
            </p:txBody>
          </p:sp>
          <p:sp>
            <p:nvSpPr>
              <p:cNvPr id="35" name="Oval 19"/>
              <p:cNvSpPr>
                <a:spLocks noChangeAspect="1" noChangeArrowheads="1"/>
              </p:cNvSpPr>
              <p:nvPr/>
            </p:nvSpPr>
            <p:spPr bwMode="auto">
              <a:xfrm>
                <a:off x="3501" y="2212"/>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rPr>
                  <a:t>Xi</a:t>
                </a:r>
                <a:endParaRPr kumimoji="0" lang="en-US" altLang="zh-CN" sz="16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endParaRPr>
              </a:p>
            </p:txBody>
          </p:sp>
          <p:sp>
            <p:nvSpPr>
              <p:cNvPr id="36" name="Oval 20"/>
              <p:cNvSpPr>
                <a:spLocks noChangeAspect="1" noChangeArrowheads="1"/>
              </p:cNvSpPr>
              <p:nvPr/>
            </p:nvSpPr>
            <p:spPr bwMode="auto">
              <a:xfrm>
                <a:off x="4303" y="2212"/>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rPr>
                  <a:t>Xi+1</a:t>
                </a:r>
                <a:endParaRPr kumimoji="0" lang="en-US" altLang="zh-CN" sz="16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endParaRPr>
              </a:p>
            </p:txBody>
          </p:sp>
          <p:sp>
            <p:nvSpPr>
              <p:cNvPr id="37" name="Oval 21"/>
              <p:cNvSpPr>
                <a:spLocks noChangeAspect="1" noChangeArrowheads="1"/>
              </p:cNvSpPr>
              <p:nvPr/>
            </p:nvSpPr>
            <p:spPr bwMode="auto">
              <a:xfrm>
                <a:off x="5245" y="2212"/>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6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endParaRPr>
              </a:p>
            </p:txBody>
          </p:sp>
        </p:grpSp>
        <p:sp>
          <p:nvSpPr>
            <p:cNvPr id="18" name="Oval 22"/>
            <p:cNvSpPr>
              <a:spLocks noChangeAspect="1" noChangeArrowheads="1"/>
            </p:cNvSpPr>
            <p:nvPr/>
          </p:nvSpPr>
          <p:spPr bwMode="auto">
            <a:xfrm>
              <a:off x="152" y="836"/>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rPr>
                <a:t>S</a:t>
              </a:r>
              <a:r>
                <a:rPr kumimoji="0" lang="en-US" altLang="zh-CN" sz="18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rPr>
                <a:t>1</a:t>
              </a:r>
              <a:endParaRPr kumimoji="0" lang="en-US" altLang="zh-CN" sz="16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endParaRPr>
            </a:p>
          </p:txBody>
        </p:sp>
        <p:sp>
          <p:nvSpPr>
            <p:cNvPr id="19" name="Oval 23"/>
            <p:cNvSpPr>
              <a:spLocks noChangeAspect="1" noChangeArrowheads="1"/>
            </p:cNvSpPr>
            <p:nvPr/>
          </p:nvSpPr>
          <p:spPr bwMode="auto">
            <a:xfrm>
              <a:off x="902" y="836"/>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rPr>
                <a:t>S</a:t>
              </a:r>
              <a:r>
                <a:rPr kumimoji="0" lang="en-US" altLang="zh-CN" sz="18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rPr>
                <a:t>2</a:t>
              </a:r>
              <a:endParaRPr kumimoji="0" lang="en-US" altLang="zh-CN" sz="16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endParaRPr>
            </a:p>
          </p:txBody>
        </p:sp>
        <p:sp>
          <p:nvSpPr>
            <p:cNvPr id="20" name="Oval 24"/>
            <p:cNvSpPr>
              <a:spLocks noChangeAspect="1" noChangeArrowheads="1"/>
            </p:cNvSpPr>
            <p:nvPr/>
          </p:nvSpPr>
          <p:spPr bwMode="auto">
            <a:xfrm>
              <a:off x="1642" y="836"/>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rPr>
                <a:t>S</a:t>
              </a:r>
              <a:r>
                <a:rPr kumimoji="0" lang="en-US" altLang="zh-CN" sz="18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rPr>
                <a:t>3</a:t>
              </a:r>
              <a:endParaRPr kumimoji="0" lang="en-US" altLang="zh-CN" sz="16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endParaRPr>
            </a:p>
          </p:txBody>
        </p:sp>
        <p:sp>
          <p:nvSpPr>
            <p:cNvPr id="21" name="Oval 25"/>
            <p:cNvSpPr>
              <a:spLocks noChangeAspect="1" noChangeArrowheads="1"/>
            </p:cNvSpPr>
            <p:nvPr/>
          </p:nvSpPr>
          <p:spPr bwMode="auto">
            <a:xfrm>
              <a:off x="2694" y="836"/>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rPr>
                <a:t>S</a:t>
              </a:r>
              <a:r>
                <a:rPr kumimoji="0" lang="en-US" altLang="zh-CN" sz="18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rPr>
                <a:t>i-1</a:t>
              </a:r>
              <a:endParaRPr kumimoji="0" lang="en-US" altLang="zh-CN" sz="16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endParaRPr>
            </a:p>
          </p:txBody>
        </p:sp>
        <p:sp>
          <p:nvSpPr>
            <p:cNvPr id="22" name="Oval 26"/>
            <p:cNvSpPr>
              <a:spLocks noChangeAspect="1" noChangeArrowheads="1"/>
            </p:cNvSpPr>
            <p:nvPr/>
          </p:nvSpPr>
          <p:spPr bwMode="auto">
            <a:xfrm>
              <a:off x="3554" y="836"/>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rPr>
                <a:t>S</a:t>
              </a:r>
              <a:r>
                <a:rPr kumimoji="0" lang="en-US" altLang="zh-CN" sz="18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rPr>
                <a:t>i</a:t>
              </a:r>
              <a:endParaRPr kumimoji="0" lang="en-US" altLang="zh-CN" sz="1600" b="1" i="1" u="none" strike="noStrike" kern="1200" cap="none" spc="0" normalizeH="0" baseline="-25000" noProof="0">
                <a:ln>
                  <a:noFill/>
                </a:ln>
                <a:solidFill>
                  <a:prstClr val="black"/>
                </a:solidFill>
                <a:effectLst/>
                <a:uLnTx/>
                <a:uFillTx/>
                <a:latin typeface="Comic Sans MS" panose="030F0702030302020204" pitchFamily="66" charset="0"/>
                <a:ea typeface="黑体"/>
                <a:cs typeface="+mn-cs"/>
              </a:endParaRPr>
            </a:p>
          </p:txBody>
        </p:sp>
        <p:sp>
          <p:nvSpPr>
            <p:cNvPr id="23" name="Oval 27"/>
            <p:cNvSpPr>
              <a:spLocks noChangeAspect="1" noChangeArrowheads="1"/>
            </p:cNvSpPr>
            <p:nvPr/>
          </p:nvSpPr>
          <p:spPr bwMode="auto">
            <a:xfrm>
              <a:off x="4356" y="836"/>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prstClr val="black"/>
                  </a:solidFill>
                  <a:effectLst/>
                  <a:uLnTx/>
                  <a:uFillTx/>
                  <a:latin typeface="Comic Sans MS" panose="030F0702030302020204" pitchFamily="66" charset="0"/>
                  <a:ea typeface="黑体"/>
                  <a:cs typeface="+mn-cs"/>
                </a:rPr>
                <a:t>S</a:t>
              </a:r>
              <a:r>
                <a:rPr kumimoji="0" lang="en-US" altLang="zh-CN" sz="1800" b="1" i="1" u="none" strike="noStrike" kern="1200" cap="none" spc="0" normalizeH="0" baseline="-25000" noProof="0" dirty="0">
                  <a:ln>
                    <a:noFill/>
                  </a:ln>
                  <a:solidFill>
                    <a:prstClr val="black"/>
                  </a:solidFill>
                  <a:effectLst/>
                  <a:uLnTx/>
                  <a:uFillTx/>
                  <a:latin typeface="Comic Sans MS" panose="030F0702030302020204" pitchFamily="66" charset="0"/>
                  <a:ea typeface="黑体"/>
                  <a:cs typeface="+mn-cs"/>
                </a:rPr>
                <a:t>i+1</a:t>
              </a:r>
              <a:endParaRPr kumimoji="0" lang="en-US" altLang="zh-CN" sz="1600" b="1" i="1" u="none" strike="noStrike" kern="1200" cap="none" spc="0" normalizeH="0" baseline="-25000" noProof="0" dirty="0">
                <a:ln>
                  <a:noFill/>
                </a:ln>
                <a:solidFill>
                  <a:prstClr val="black"/>
                </a:solidFill>
                <a:effectLst/>
                <a:uLnTx/>
                <a:uFillTx/>
                <a:latin typeface="Comic Sans MS" panose="030F0702030302020204" pitchFamily="66" charset="0"/>
                <a:ea typeface="黑体"/>
                <a:cs typeface="+mn-cs"/>
              </a:endParaRPr>
            </a:p>
          </p:txBody>
        </p:sp>
        <p:sp>
          <p:nvSpPr>
            <p:cNvPr id="24" name="Oval 28"/>
            <p:cNvSpPr>
              <a:spLocks noChangeAspect="1" noChangeArrowheads="1"/>
            </p:cNvSpPr>
            <p:nvPr/>
          </p:nvSpPr>
          <p:spPr bwMode="auto">
            <a:xfrm>
              <a:off x="5298" y="836"/>
              <a:ext cx="515" cy="283"/>
            </a:xfrm>
            <a:prstGeom prst="ellipse">
              <a:avLst/>
            </a:prstGeom>
            <a:solidFill>
              <a:srgbClr val="00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600" b="1" i="1" u="none" strike="noStrike" kern="1200" cap="none" spc="0" normalizeH="0" baseline="0" noProof="0">
                <a:ln>
                  <a:noFill/>
                </a:ln>
                <a:solidFill>
                  <a:prstClr val="black"/>
                </a:solidFill>
                <a:effectLst/>
                <a:uLnTx/>
                <a:uFillTx/>
                <a:latin typeface="Comic Sans MS" panose="030F0702030302020204" pitchFamily="66" charset="0"/>
                <a:ea typeface="黑体"/>
                <a:cs typeface="+mn-cs"/>
              </a:endParaRPr>
            </a:p>
          </p:txBody>
        </p:sp>
        <p:cxnSp>
          <p:nvCxnSpPr>
            <p:cNvPr id="25" name="AutoShape 29"/>
            <p:cNvCxnSpPr>
              <a:cxnSpLocks noChangeShapeType="1"/>
              <a:stCxn id="23" idx="6"/>
              <a:endCxn id="24" idx="2"/>
            </p:cNvCxnSpPr>
            <p:nvPr/>
          </p:nvCxnSpPr>
          <p:spPr bwMode="auto">
            <a:xfrm>
              <a:off x="4880" y="978"/>
              <a:ext cx="409"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30"/>
            <p:cNvCxnSpPr>
              <a:cxnSpLocks noChangeShapeType="1"/>
              <a:stCxn id="22" idx="6"/>
              <a:endCxn id="23" idx="2"/>
            </p:cNvCxnSpPr>
            <p:nvPr/>
          </p:nvCxnSpPr>
          <p:spPr bwMode="auto">
            <a:xfrm>
              <a:off x="4078" y="978"/>
              <a:ext cx="269"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31"/>
            <p:cNvCxnSpPr>
              <a:cxnSpLocks noChangeShapeType="1"/>
              <a:stCxn id="21" idx="6"/>
              <a:endCxn id="22" idx="2"/>
            </p:cNvCxnSpPr>
            <p:nvPr/>
          </p:nvCxnSpPr>
          <p:spPr bwMode="auto">
            <a:xfrm>
              <a:off x="3218" y="978"/>
              <a:ext cx="327"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2"/>
            <p:cNvCxnSpPr>
              <a:cxnSpLocks noChangeShapeType="1"/>
            </p:cNvCxnSpPr>
            <p:nvPr/>
          </p:nvCxnSpPr>
          <p:spPr bwMode="auto">
            <a:xfrm>
              <a:off x="2453" y="977"/>
              <a:ext cx="247" cy="1"/>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3"/>
            <p:cNvCxnSpPr>
              <a:cxnSpLocks noChangeShapeType="1"/>
              <a:stCxn id="19" idx="6"/>
              <a:endCxn id="20" idx="2"/>
            </p:cNvCxnSpPr>
            <p:nvPr/>
          </p:nvCxnSpPr>
          <p:spPr bwMode="auto">
            <a:xfrm>
              <a:off x="1426" y="978"/>
              <a:ext cx="207"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34"/>
            <p:cNvCxnSpPr>
              <a:cxnSpLocks noChangeShapeType="1"/>
              <a:stCxn id="18" idx="6"/>
              <a:endCxn id="19" idx="2"/>
            </p:cNvCxnSpPr>
            <p:nvPr/>
          </p:nvCxnSpPr>
          <p:spPr bwMode="auto">
            <a:xfrm>
              <a:off x="676" y="978"/>
              <a:ext cx="217"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4" name="图片 13"/>
          <p:cNvPicPr>
            <a:picLocks noChangeAspect="1"/>
          </p:cNvPicPr>
          <p:nvPr/>
        </p:nvPicPr>
        <p:blipFill>
          <a:blip r:embed="rId3"/>
          <a:stretch>
            <a:fillRect/>
          </a:stretch>
        </p:blipFill>
        <p:spPr>
          <a:xfrm>
            <a:off x="850954" y="3720320"/>
            <a:ext cx="6959548" cy="1020225"/>
          </a:xfrm>
          <a:prstGeom prst="rect">
            <a:avLst/>
          </a:prstGeom>
        </p:spPr>
      </p:pic>
      <p:sp>
        <p:nvSpPr>
          <p:cNvPr id="2" name="矩形 1"/>
          <p:cNvSpPr/>
          <p:nvPr/>
        </p:nvSpPr>
        <p:spPr>
          <a:xfrm>
            <a:off x="152202" y="6319571"/>
            <a:ext cx="509111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Tahoma"/>
                <a:ea typeface="黑体"/>
                <a:cs typeface="+mn-cs"/>
              </a:rPr>
              <a:t>From </a:t>
            </a:r>
            <a:r>
              <a:rPr kumimoji="0" lang="en-US" altLang="zh-CN" sz="1800" b="0" i="0" u="none" strike="noStrike" kern="1200" cap="none" spc="0" normalizeH="0" baseline="0" noProof="0" dirty="0" err="1">
                <a:ln>
                  <a:noFill/>
                </a:ln>
                <a:solidFill>
                  <a:srgbClr val="0000FF"/>
                </a:solidFill>
                <a:effectLst/>
                <a:uLnTx/>
                <a:uFillTx/>
                <a:latin typeface="Tahoma"/>
                <a:ea typeface="黑体"/>
                <a:cs typeface="+mn-cs"/>
              </a:rPr>
              <a:t>Hadas</a:t>
            </a:r>
            <a:r>
              <a:rPr kumimoji="0" lang="en-US" altLang="zh-CN" sz="1800" b="0" i="0" u="none" strike="noStrike" kern="1200" cap="none" spc="0" normalizeH="0" baseline="0" noProof="0" dirty="0">
                <a:ln>
                  <a:noFill/>
                </a:ln>
                <a:solidFill>
                  <a:srgbClr val="0000FF"/>
                </a:solidFill>
                <a:effectLst/>
                <a:uLnTx/>
                <a:uFillTx/>
                <a:latin typeface="Tahoma"/>
                <a:ea typeface="黑体"/>
                <a:cs typeface="+mn-cs"/>
              </a:rPr>
              <a:t> </a:t>
            </a:r>
            <a:r>
              <a:rPr kumimoji="0" lang="en-US" altLang="zh-CN" sz="1800" b="0" i="0" u="none" strike="noStrike" kern="1200" cap="none" spc="0" normalizeH="0" baseline="0" noProof="0" dirty="0" err="1">
                <a:ln>
                  <a:noFill/>
                </a:ln>
                <a:solidFill>
                  <a:srgbClr val="0000FF"/>
                </a:solidFill>
                <a:effectLst/>
                <a:uLnTx/>
                <a:uFillTx/>
                <a:latin typeface="Tahoma"/>
                <a:ea typeface="黑体"/>
                <a:cs typeface="+mn-cs"/>
              </a:rPr>
              <a:t>Barkay</a:t>
            </a:r>
            <a:r>
              <a:rPr kumimoji="0" lang="en-US" altLang="zh-CN" sz="1800" b="0" i="0" u="none" strike="noStrike" kern="1200" cap="none" spc="0" normalizeH="0" baseline="0" noProof="0" dirty="0">
                <a:ln>
                  <a:noFill/>
                </a:ln>
                <a:solidFill>
                  <a:srgbClr val="0000FF"/>
                </a:solidFill>
                <a:effectLst/>
                <a:uLnTx/>
                <a:uFillTx/>
                <a:latin typeface="Tahoma"/>
                <a:ea typeface="黑体"/>
                <a:cs typeface="+mn-cs"/>
              </a:rPr>
              <a:t> and </a:t>
            </a:r>
            <a:r>
              <a:rPr kumimoji="0" lang="en-US" altLang="zh-CN" sz="1800" b="0" i="0" u="none" strike="noStrike" kern="1200" cap="none" spc="0" normalizeH="0" baseline="0" noProof="0" dirty="0" err="1">
                <a:ln>
                  <a:noFill/>
                </a:ln>
                <a:solidFill>
                  <a:srgbClr val="0000FF"/>
                </a:solidFill>
                <a:effectLst/>
                <a:uLnTx/>
                <a:uFillTx/>
                <a:latin typeface="Tahoma"/>
                <a:ea typeface="黑体"/>
                <a:cs typeface="+mn-cs"/>
              </a:rPr>
              <a:t>Anat</a:t>
            </a:r>
            <a:r>
              <a:rPr kumimoji="0" lang="en-US" altLang="zh-CN" sz="1800" b="0" i="0" u="none" strike="noStrike" kern="1200" cap="none" spc="0" normalizeH="0" baseline="0" noProof="0" dirty="0">
                <a:ln>
                  <a:noFill/>
                </a:ln>
                <a:solidFill>
                  <a:srgbClr val="0000FF"/>
                </a:solidFill>
                <a:effectLst/>
                <a:uLnTx/>
                <a:uFillTx/>
                <a:latin typeface="Tahoma"/>
                <a:ea typeface="黑体"/>
                <a:cs typeface="+mn-cs"/>
              </a:rPr>
              <a:t> </a:t>
            </a:r>
            <a:r>
              <a:rPr kumimoji="0" lang="en-US" altLang="zh-CN" sz="1800" b="0" i="0" u="none" strike="noStrike" kern="1200" cap="none" spc="0" normalizeH="0" baseline="0" noProof="0" dirty="0" err="1">
                <a:ln>
                  <a:noFill/>
                </a:ln>
                <a:solidFill>
                  <a:srgbClr val="0000FF"/>
                </a:solidFill>
                <a:effectLst/>
                <a:uLnTx/>
                <a:uFillTx/>
                <a:latin typeface="Tahoma"/>
                <a:ea typeface="黑体"/>
                <a:cs typeface="+mn-cs"/>
              </a:rPr>
              <a:t>Hashavit’s</a:t>
            </a:r>
            <a:r>
              <a:rPr kumimoji="0" lang="en-US" altLang="zh-CN" sz="1800" b="0" i="0" u="none" strike="noStrike" kern="1200" cap="none" spc="0" normalizeH="0" baseline="0" noProof="0" dirty="0">
                <a:ln>
                  <a:noFill/>
                </a:ln>
                <a:solidFill>
                  <a:srgbClr val="0000FF"/>
                </a:solidFill>
                <a:effectLst/>
                <a:uLnTx/>
                <a:uFillTx/>
                <a:latin typeface="Tahoma"/>
                <a:ea typeface="黑体"/>
                <a:cs typeface="+mn-cs"/>
              </a:rPr>
              <a:t> PPT</a:t>
            </a:r>
          </a:p>
        </p:txBody>
      </p:sp>
    </p:spTree>
    <p:extLst>
      <p:ext uri="{BB962C8B-B14F-4D97-AF65-F5344CB8AC3E}">
        <p14:creationId xmlns:p14="http://schemas.microsoft.com/office/powerpoint/2010/main" val="420726314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6870792" cy="1169551"/>
          </a:xfrm>
          <a:prstGeom prst="rect">
            <a:avLst/>
          </a:prstGeom>
        </p:spPr>
        <p:txBody>
          <a:bodyPr wrap="none">
            <a:spAutoFit/>
          </a:bodyPr>
          <a:lstStyle/>
          <a:p>
            <a:pPr marL="0" marR="0" lvl="0" indent="0" algn="l" defTabSz="914400" eaLnBrk="0" latinLnBrk="0" hangingPunct="0">
              <a:lnSpc>
                <a:spcPct val="100000"/>
              </a:lnSpc>
              <a:buClrTx/>
              <a:buSzTx/>
              <a:buFontTx/>
              <a:buNone/>
              <a:tabLst/>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关系抽取</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Relationship extraction</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6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内容占位符 2"/>
          <p:cNvSpPr txBox="1"/>
          <p:nvPr/>
        </p:nvSpPr>
        <p:spPr bwMode="auto">
          <a:xfrm>
            <a:off x="261273" y="1026290"/>
            <a:ext cx="8243794"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关系抽取：</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对文档中实体间的语义关系进行检测与分类</a:t>
            </a:r>
          </a:p>
        </p:txBody>
      </p:sp>
      <p:pic>
        <p:nvPicPr>
          <p:cNvPr id="1026" name="Picture 2"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681" y="1612797"/>
            <a:ext cx="2867632" cy="1953363"/>
          </a:xfrm>
          <a:prstGeom prst="rect">
            <a:avLst/>
          </a:prstGeom>
          <a:noFill/>
          <a:ln>
            <a:solidFill>
              <a:srgbClr val="1557AE"/>
            </a:solidFill>
          </a:ln>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3613008" y="1741916"/>
            <a:ext cx="2926117" cy="1579054"/>
          </a:xfrm>
          <a:prstGeom prst="rect">
            <a:avLst/>
          </a:prstGeom>
        </p:spPr>
      </p:pic>
      <p:pic>
        <p:nvPicPr>
          <p:cNvPr id="10" name="图片 9"/>
          <p:cNvPicPr>
            <a:picLocks noChangeAspect="1"/>
          </p:cNvPicPr>
          <p:nvPr/>
        </p:nvPicPr>
        <p:blipFill>
          <a:blip r:embed="rId5"/>
          <a:stretch>
            <a:fillRect/>
          </a:stretch>
        </p:blipFill>
        <p:spPr>
          <a:xfrm>
            <a:off x="6602426" y="1658835"/>
            <a:ext cx="2421954" cy="1672353"/>
          </a:xfrm>
          <a:prstGeom prst="rect">
            <a:avLst/>
          </a:prstGeom>
        </p:spPr>
      </p:pic>
      <p:sp>
        <p:nvSpPr>
          <p:cNvPr id="13" name="内容占位符 2"/>
          <p:cNvSpPr txBox="1"/>
          <p:nvPr/>
        </p:nvSpPr>
        <p:spPr bwMode="auto">
          <a:xfrm>
            <a:off x="375225" y="4077071"/>
            <a:ext cx="4317407" cy="195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难点</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20000"/>
              </a:lnSpc>
              <a:spcBef>
                <a:spcPct val="20000"/>
              </a:spcBef>
              <a:spcAft>
                <a:spcPts val="0"/>
              </a:spcAft>
              <a:buClrTx/>
              <a:buSzTx/>
              <a:buFont typeface="Wingdings" panose="05000000000000000000" pitchFamily="2" charset="2"/>
              <a:buChar char="ü"/>
              <a:tabLst/>
              <a:defRPr/>
            </a:pPr>
            <a:r>
              <a:rPr kumimoji="0" lang="zh-CN" altLang="en-US"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训练数据集构建</a:t>
            </a:r>
            <a:endPar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20000"/>
              </a:lnSpc>
              <a:spcBef>
                <a:spcPct val="20000"/>
              </a:spcBef>
              <a:spcAft>
                <a:spcPts val="0"/>
              </a:spcAft>
              <a:buClrTx/>
              <a:buSzTx/>
              <a:buFont typeface="Wingdings" panose="05000000000000000000" pitchFamily="2" charset="2"/>
              <a:buChar char="ü"/>
              <a:tabLst/>
              <a:defRPr/>
            </a:pPr>
            <a:r>
              <a:rPr kumimoji="0" lang="zh-CN" altLang="en-US" sz="200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自然语言的歧义、非规范性</a:t>
            </a:r>
            <a:endParaRPr kumimoji="0" lang="en-US" altLang="zh-CN" sz="200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20000"/>
              </a:lnSpc>
              <a:spcBef>
                <a:spcPct val="20000"/>
              </a:spcBef>
              <a:spcAft>
                <a:spcPts val="0"/>
              </a:spcAft>
              <a:buClrTx/>
              <a:buSzTx/>
              <a:buFont typeface="Wingdings" panose="05000000000000000000" pitchFamily="2" charset="2"/>
              <a:buChar char="ü"/>
              <a:tabLst/>
              <a:defRPr/>
            </a:pPr>
            <a:r>
              <a:rPr kumimoji="0" lang="zh-CN" altLang="en-US"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数据间冲突与不确定性</a:t>
            </a:r>
          </a:p>
        </p:txBody>
      </p:sp>
      <p:pic>
        <p:nvPicPr>
          <p:cNvPr id="14" name="图片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2632" y="4572551"/>
            <a:ext cx="2484022" cy="17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6654" y="3936986"/>
            <a:ext cx="1967346" cy="239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15413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400"/>
              </a:spcBef>
              <a:spcAft>
                <a:spcPct val="0"/>
              </a:spcAft>
              <a:buClrTx/>
              <a:buSzTx/>
              <a:buFontTx/>
              <a:buNone/>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39" name="Text Box 3"/>
          <p:cNvSpPr txBox="1">
            <a:spLocks noChangeArrowheads="1"/>
          </p:cNvSpPr>
          <p:nvPr/>
        </p:nvSpPr>
        <p:spPr bwMode="auto">
          <a:xfrm>
            <a:off x="571401" y="1627171"/>
            <a:ext cx="8153400" cy="252992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800100" indent="-342900">
              <a:defRPr>
                <a:solidFill>
                  <a:schemeClr val="tx1"/>
                </a:solidFill>
                <a:latin typeface="Arial" panose="020B0604020202020204" pitchFamily="34" charset="0"/>
                <a:cs typeface="Arial" panose="020B0604020202020204" pitchFamily="34" charset="0"/>
              </a:defRPr>
            </a:lvl2pPr>
            <a:lvl3pPr marL="1257300" indent="-342900">
              <a:defRPr>
                <a:solidFill>
                  <a:schemeClr val="tx1"/>
                </a:solidFill>
                <a:latin typeface="Arial" panose="020B0604020202020204" pitchFamily="34" charset="0"/>
                <a:cs typeface="Arial" panose="020B0604020202020204" pitchFamily="34" charset="0"/>
              </a:defRPr>
            </a:lvl3pPr>
            <a:lvl4pPr marL="1714500" indent="-342900">
              <a:defRPr>
                <a:solidFill>
                  <a:schemeClr val="tx1"/>
                </a:solidFill>
                <a:latin typeface="Arial" panose="020B0604020202020204" pitchFamily="34" charset="0"/>
                <a:cs typeface="Arial" panose="020B0604020202020204" pitchFamily="34" charset="0"/>
              </a:defRPr>
            </a:lvl4pPr>
            <a:lvl5pPr marL="2171700" indent="-342900">
              <a:defRPr>
                <a:solidFill>
                  <a:schemeClr val="tx1"/>
                </a:solidFill>
                <a:latin typeface="Arial" panose="020B0604020202020204" pitchFamily="34" charset="0"/>
                <a:cs typeface="Arial" panose="020B0604020202020204" pitchFamily="34" charset="0"/>
              </a:defRPr>
            </a:lvl5pPr>
            <a:lvl6pPr marL="2628900" indent="-342900"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086100" indent="-342900"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43300" indent="-342900"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000500" indent="-342900"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auto" latinLnBrk="0" hangingPunct="1">
              <a:lnSpc>
                <a:spcPct val="150000"/>
              </a:lnSpc>
              <a:spcBef>
                <a:spcPct val="20000"/>
              </a:spcBef>
              <a:spcAft>
                <a:spcPts val="0"/>
              </a:spcAft>
              <a:buClrTx/>
              <a:buSzTx/>
              <a:buFontTx/>
              <a:buNone/>
              <a:tabLst/>
              <a:defRPr/>
            </a:pP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Markov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链包含两部分：</a:t>
            </a:r>
            <a:endPar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a:p>
            <a:pPr marL="800100" marR="0" lvl="1" indent="-342900" algn="l" defTabSz="914400" rtl="0" eaLnBrk="1" fontAlgn="auto" latinLnBrk="0" hangingPunct="1">
              <a:lnSpc>
                <a:spcPct val="150000"/>
              </a:lnSpc>
              <a:spcBef>
                <a:spcPct val="20000"/>
              </a:spcBef>
              <a:spcAft>
                <a:spcPts val="0"/>
              </a:spcAft>
              <a:buClrTx/>
              <a:buSzTx/>
              <a:buFontTx/>
              <a:buAutoNum type="arabicPeriod"/>
              <a:tabLst/>
              <a:defRPr/>
            </a:pP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m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维的初始分布向量</a:t>
            </a:r>
            <a:endParaRPr kumimoji="0" lang="en-US" altLang="zh-CN" sz="2400" b="0" i="0" u="none" strike="noStrike" kern="1200" cap="none" spc="0" normalizeH="0" baseline="0" noProof="0" dirty="0">
              <a:ln>
                <a:noFill/>
              </a:ln>
              <a:solidFill>
                <a:srgbClr val="1557AE"/>
              </a:solidFill>
              <a:effectLst/>
              <a:uLnTx/>
              <a:uFillTx/>
              <a:latin typeface="Comic Sans MS" panose="030F0702030302020204" pitchFamily="66" charset="0"/>
              <a:ea typeface="黑体"/>
              <a:cs typeface="Arial" panose="020B0604020202020204" pitchFamily="34" charset="0"/>
            </a:endParaRPr>
          </a:p>
          <a:p>
            <a:pPr marL="800100" marR="0" lvl="1" indent="-342900" algn="l" defTabSz="914400" rtl="0" eaLnBrk="1" fontAlgn="auto" latinLnBrk="0" hangingPunct="1">
              <a:lnSpc>
                <a:spcPct val="150000"/>
              </a:lnSpc>
              <a:spcBef>
                <a:spcPct val="20000"/>
              </a:spcBef>
              <a:spcAft>
                <a:spcPts val="0"/>
              </a:spcAft>
              <a:buClrTx/>
              <a:buSzTx/>
              <a:buFontTx/>
              <a:buAutoNum type="arabicPeriod"/>
              <a:tabLst/>
              <a:defRPr/>
            </a:pPr>
            <a:endParaRPr kumimoji="0" lang="en-US" altLang="zh-CN" sz="2400" b="0" i="0" u="none" strike="noStrike" kern="1200" cap="none" spc="0" normalizeH="0" baseline="0" noProof="0" dirty="0">
              <a:ln>
                <a:noFill/>
              </a:ln>
              <a:solidFill>
                <a:srgbClr val="1557AE"/>
              </a:solidFill>
              <a:effectLst/>
              <a:uLnTx/>
              <a:uFillTx/>
              <a:latin typeface="Comic Sans MS" panose="030F0702030302020204" pitchFamily="66" charset="0"/>
              <a:ea typeface="黑体"/>
              <a:cs typeface="Arial" panose="020B0604020202020204" pitchFamily="34" charset="0"/>
            </a:endParaRPr>
          </a:p>
          <a:p>
            <a:pPr marL="800100" marR="0" lvl="1" indent="-342900" algn="l" defTabSz="914400" rtl="0" eaLnBrk="1" fontAlgn="auto" latinLnBrk="0" hangingPunct="1">
              <a:lnSpc>
                <a:spcPct val="150000"/>
              </a:lnSpc>
              <a:spcBef>
                <a:spcPct val="20000"/>
              </a:spcBef>
              <a:spcAft>
                <a:spcPts val="0"/>
              </a:spcAft>
              <a:buClrTx/>
              <a:buSzTx/>
              <a:buFontTx/>
              <a:buAutoNum type="arabicPeriod"/>
              <a:tabLst/>
              <a:defRPr/>
            </a:pP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m</a:t>
            </a:r>
            <a:r>
              <a:rPr kumimoji="0" lang="en-US" altLang="zh-CN" sz="2400" b="0" i="0"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m</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转移矩阵</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P</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A</a:t>
            </a:r>
            <a:r>
              <a:rPr kumimoji="0" lang="en-US" altLang="zh-CN" sz="2400" b="0" i="1" u="none" strike="noStrike" kern="120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ij</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s.t </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P</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i,j</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0"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Pr</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1" u="none" strike="noStrike" kern="120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t+1</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s</a:t>
            </a:r>
            <a:r>
              <a:rPr kumimoji="0" lang="en-US" altLang="zh-CN" sz="2400" b="0" i="1" u="none" strike="noStrike" kern="120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i</a:t>
            </a:r>
            <a:r>
              <a:rPr kumimoji="0" lang="en-US" altLang="zh-CN" sz="2400" b="0" i="0"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1" u="none" strike="noStrike" kern="120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t</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s</a:t>
            </a:r>
            <a:r>
              <a:rPr kumimoji="0" lang="en-US" altLang="zh-CN" sz="2400" b="0" i="1" u="none" strike="noStrike" kern="120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j</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 name="Object 4"/>
              <p:cNvSpPr txBox="1"/>
              <p:nvPr/>
            </p:nvSpPr>
            <p:spPr bwMode="auto">
              <a:xfrm>
                <a:off x="1393825" y="3006725"/>
                <a:ext cx="2955925" cy="51117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s</m:t>
                          </m:r>
                        </m:e>
                        <m:sub>
                          <m:r>
                            <a:rPr lang="zh-CN" altLang="en-US" i="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s</m:t>
                          </m:r>
                        </m:e>
                        <m:sub>
                          <m:r>
                            <m:rPr>
                              <m:sty m:val="p"/>
                            </m:rPr>
                            <a:rPr lang="zh-CN" altLang="en-US" i="0">
                              <a:solidFill>
                                <a:srgbClr val="000000"/>
                              </a:solidFill>
                              <a:latin typeface="Cambria Math" panose="02040503050406030204" pitchFamily="18" charset="0"/>
                            </a:rPr>
                            <m:t>m</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7" name="Object 4"/>
              <p:cNvSpPr txBox="1">
                <a:spLocks noRot="1" noChangeAspect="1" noMove="1" noResize="1" noEditPoints="1" noAdjustHandles="1" noChangeArrowheads="1" noChangeShapeType="1" noTextEdit="1"/>
              </p:cNvSpPr>
              <p:nvPr/>
            </p:nvSpPr>
            <p:spPr bwMode="auto">
              <a:xfrm>
                <a:off x="1393825" y="3006725"/>
                <a:ext cx="2955925" cy="511175"/>
              </a:xfrm>
              <a:prstGeom prst="rect">
                <a:avLst/>
              </a:prstGeom>
              <a:blipFill>
                <a:blip r:embed="rId3"/>
                <a:stretch>
                  <a:fillRect/>
                </a:stretch>
              </a:blipFill>
              <a:ln>
                <a:noFill/>
              </a:ln>
              <a:effectLst/>
              <a:extLst/>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744144" y="4157094"/>
            <a:ext cx="3986723" cy="2205852"/>
          </a:xfrm>
          <a:prstGeom prst="rect">
            <a:avLst/>
          </a:prstGeom>
        </p:spPr>
      </p:pic>
      <p:pic>
        <p:nvPicPr>
          <p:cNvPr id="3" name="图片 2"/>
          <p:cNvPicPr>
            <a:picLocks noChangeAspect="1"/>
          </p:cNvPicPr>
          <p:nvPr/>
        </p:nvPicPr>
        <p:blipFill>
          <a:blip r:embed="rId5"/>
          <a:stretch>
            <a:fillRect/>
          </a:stretch>
        </p:blipFill>
        <p:spPr>
          <a:xfrm>
            <a:off x="4903610" y="4448424"/>
            <a:ext cx="3974342" cy="1914522"/>
          </a:xfrm>
          <a:prstGeom prst="rect">
            <a:avLst/>
          </a:prstGeom>
        </p:spPr>
      </p:pic>
    </p:spTree>
    <p:extLst>
      <p:ext uri="{BB962C8B-B14F-4D97-AF65-F5344CB8AC3E}">
        <p14:creationId xmlns:p14="http://schemas.microsoft.com/office/powerpoint/2010/main" val="244174014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400"/>
              </a:spcBef>
              <a:spcAft>
                <a:spcPct val="0"/>
              </a:spcAft>
              <a:buClrTx/>
              <a:buSzTx/>
              <a:buFontTx/>
              <a:buNone/>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8" name="Rectangle 3"/>
          <p:cNvSpPr txBox="1">
            <a:spLocks noChangeArrowheads="1"/>
          </p:cNvSpPr>
          <p:nvPr/>
        </p:nvSpPr>
        <p:spPr>
          <a:xfrm>
            <a:off x="450857" y="4182948"/>
            <a:ext cx="8569410" cy="18304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更一般地，</a:t>
            </a:r>
            <a:r>
              <a:rPr kumimoji="0" lang="en-US" altLang="zh-CN" sz="2400" b="0" i="1" u="none" strike="noStrike" kern="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P</a:t>
            </a:r>
            <a:r>
              <a:rPr kumimoji="0" lang="en-US" altLang="zh-CN" sz="2400" b="0" i="0" u="none" strike="noStrike" kern="0" cap="none" spc="0" normalizeH="0" baseline="30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n</a:t>
            </a:r>
            <a:r>
              <a:rPr kumimoji="0" lang="en-US" altLang="zh-CN" sz="24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ik</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 </a:t>
            </a:r>
            <a:r>
              <a:rPr kumimoji="0" lang="en-US" altLang="zh-CN" sz="2400" b="0" i="1" u="none" strike="noStrike" kern="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Pr</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1" u="none" strike="noStrike" kern="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t+n</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1" u="none" strike="noStrike" kern="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s</a:t>
            </a:r>
            <a:r>
              <a:rPr kumimoji="0" lang="en-US" altLang="zh-CN" sz="24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k</a:t>
            </a:r>
            <a:r>
              <a:rPr kumimoji="0" lang="en-US" altLang="zh-CN" sz="2400" b="0" i="1" u="none" strike="noStrike" kern="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en-US" altLang="zh-CN" sz="2400" b="0" i="1" u="none" strike="noStrike" kern="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t</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r>
              <a:rPr kumimoji="0" lang="en-US" altLang="zh-CN" sz="2400" b="0" i="1" u="none" strike="noStrike" kern="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s</a:t>
            </a:r>
            <a:r>
              <a:rPr kumimoji="0" lang="en-US" altLang="zh-CN" sz="2400" b="0" i="1" u="none" strike="noStrike" kern="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i</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p>
        </p:txBody>
      </p:sp>
      <p:sp>
        <p:nvSpPr>
          <p:cNvPr id="10" name="Rectangle 5"/>
          <p:cNvSpPr>
            <a:spLocks noChangeArrowheads="1"/>
          </p:cNvSpPr>
          <p:nvPr/>
        </p:nvSpPr>
        <p:spPr bwMode="auto">
          <a:xfrm>
            <a:off x="450857" y="1578163"/>
            <a:ext cx="70563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1" u="none" strike="noStrike" kern="1200" cap="none" spc="0" normalizeH="0" baseline="-2500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t</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与 </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X</a:t>
            </a:r>
            <a:r>
              <a:rPr kumimoji="0" lang="en-US" altLang="zh-CN" sz="2400" b="0" i="1" u="none" strike="noStrike" kern="1200" cap="none" spc="0" normalizeH="0" baseline="-2500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t+2</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的转移概率</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2" name="Object 6"/>
          <p:cNvGraphicFramePr>
            <a:graphicFrameLocks noChangeAspect="1"/>
          </p:cNvGraphicFramePr>
          <p:nvPr>
            <p:extLst/>
          </p:nvPr>
        </p:nvGraphicFramePr>
        <p:xfrm>
          <a:off x="870781" y="2098269"/>
          <a:ext cx="5976551" cy="1992628"/>
        </p:xfrm>
        <a:graphic>
          <a:graphicData uri="http://schemas.openxmlformats.org/presentationml/2006/ole">
            <mc:AlternateContent xmlns:mc="http://schemas.openxmlformats.org/markup-compatibility/2006">
              <mc:Choice xmlns:v="urn:schemas-microsoft-com:vml" Requires="v">
                <p:oleObj spid="_x0000_s69718" name="Equation" r:id="rId4" imgW="3314520" imgH="1104840" progId="Equation.DSMT4">
                  <p:embed/>
                </p:oleObj>
              </mc:Choice>
              <mc:Fallback>
                <p:oleObj name="Equation" r:id="rId4" imgW="3314520" imgH="1104840" progId="Equation.DSMT4">
                  <p:embed/>
                  <p:pic>
                    <p:nvPicPr>
                      <p:cNvPr id="12" name="Object 6"/>
                      <p:cNvPicPr>
                        <a:picLocks noChangeAspect="1" noChangeArrowheads="1"/>
                      </p:cNvPicPr>
                      <p:nvPr/>
                    </p:nvPicPr>
                    <p:blipFill>
                      <a:blip r:embed="rId5"/>
                      <a:srcRect/>
                      <a:stretch>
                        <a:fillRect/>
                      </a:stretch>
                    </p:blipFill>
                    <p:spPr bwMode="auto">
                      <a:xfrm>
                        <a:off x="870781" y="2098269"/>
                        <a:ext cx="5976551" cy="1992628"/>
                      </a:xfrm>
                      <a:prstGeom prst="rect">
                        <a:avLst/>
                      </a:prstGeom>
                      <a:noFill/>
                      <a:ln>
                        <a:noFill/>
                      </a:ln>
                      <a:effectLst/>
                      <a:extLst/>
                    </p:spPr>
                  </p:pic>
                </p:oleObj>
              </mc:Fallback>
            </mc:AlternateContent>
          </a:graphicData>
        </a:graphic>
      </p:graphicFrame>
      <p:sp>
        <p:nvSpPr>
          <p:cNvPr id="2" name="矩形 1"/>
          <p:cNvSpPr/>
          <p:nvPr/>
        </p:nvSpPr>
        <p:spPr>
          <a:xfrm>
            <a:off x="2041671" y="3444425"/>
            <a:ext cx="104177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 P</a:t>
            </a:r>
            <a:r>
              <a:rPr kumimoji="0" lang="en-US" altLang="zh-CN" sz="2400" b="0" i="0" u="none" strike="noStrike" kern="0" cap="none" spc="0" normalizeH="0" baseline="3000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2</a:t>
            </a:r>
            <a:r>
              <a:rPr kumimoji="0" lang="en-US" altLang="zh-CN" sz="2400" b="0" i="1" u="none" strike="noStrike" kern="0" cap="none" spc="0" normalizeH="0" baseline="-2500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ik</a:t>
            </a:r>
            <a:endParaRPr kumimoji="0" lang="zh-CN" altLang="en-US" sz="2400" b="0" i="0" u="none" strike="noStrike" kern="1200" cap="none" spc="0" normalizeH="0" baseline="0" noProof="0" dirty="0">
              <a:ln>
                <a:noFill/>
              </a:ln>
              <a:solidFill>
                <a:prstClr val="black"/>
              </a:solidFill>
              <a:effectLst/>
              <a:uLnTx/>
              <a:uFillTx/>
              <a:latin typeface="Tahoma"/>
              <a:ea typeface="黑体"/>
              <a:cs typeface="+mn-cs"/>
            </a:endParaRPr>
          </a:p>
        </p:txBody>
      </p:sp>
      <p:graphicFrame>
        <p:nvGraphicFramePr>
          <p:cNvPr id="3" name="表格 2"/>
          <p:cNvGraphicFramePr>
            <a:graphicFrameLocks noGrp="1"/>
          </p:cNvGraphicFramePr>
          <p:nvPr>
            <p:extLst/>
          </p:nvPr>
        </p:nvGraphicFramePr>
        <p:xfrm>
          <a:off x="1139190" y="4828032"/>
          <a:ext cx="3012186" cy="1669576"/>
        </p:xfrm>
        <a:graphic>
          <a:graphicData uri="http://schemas.openxmlformats.org/drawingml/2006/table">
            <a:tbl>
              <a:tblPr/>
              <a:tblGrid>
                <a:gridCol w="502031">
                  <a:extLst>
                    <a:ext uri="{9D8B030D-6E8A-4147-A177-3AD203B41FA5}">
                      <a16:colId xmlns:a16="http://schemas.microsoft.com/office/drawing/2014/main" val="1634934768"/>
                    </a:ext>
                  </a:extLst>
                </a:gridCol>
                <a:gridCol w="502031">
                  <a:extLst>
                    <a:ext uri="{9D8B030D-6E8A-4147-A177-3AD203B41FA5}">
                      <a16:colId xmlns:a16="http://schemas.microsoft.com/office/drawing/2014/main" val="2399039009"/>
                    </a:ext>
                  </a:extLst>
                </a:gridCol>
                <a:gridCol w="502031">
                  <a:extLst>
                    <a:ext uri="{9D8B030D-6E8A-4147-A177-3AD203B41FA5}">
                      <a16:colId xmlns:a16="http://schemas.microsoft.com/office/drawing/2014/main" val="619058100"/>
                    </a:ext>
                  </a:extLst>
                </a:gridCol>
                <a:gridCol w="502031">
                  <a:extLst>
                    <a:ext uri="{9D8B030D-6E8A-4147-A177-3AD203B41FA5}">
                      <a16:colId xmlns:a16="http://schemas.microsoft.com/office/drawing/2014/main" val="2314518464"/>
                    </a:ext>
                  </a:extLst>
                </a:gridCol>
                <a:gridCol w="502031">
                  <a:extLst>
                    <a:ext uri="{9D8B030D-6E8A-4147-A177-3AD203B41FA5}">
                      <a16:colId xmlns:a16="http://schemas.microsoft.com/office/drawing/2014/main" val="1992491542"/>
                    </a:ext>
                  </a:extLst>
                </a:gridCol>
                <a:gridCol w="502031">
                  <a:extLst>
                    <a:ext uri="{9D8B030D-6E8A-4147-A177-3AD203B41FA5}">
                      <a16:colId xmlns:a16="http://schemas.microsoft.com/office/drawing/2014/main" val="4272158582"/>
                    </a:ext>
                  </a:extLst>
                </a:gridCol>
              </a:tblGrid>
              <a:tr h="243480">
                <a:tc>
                  <a:txBody>
                    <a:bodyPr/>
                    <a:lstStyle/>
                    <a:p>
                      <a:r>
                        <a:rPr lang="en-US" altLang="zh-CN" sz="1200">
                          <a:effectLst/>
                        </a:rPr>
                        <a:t>0.4</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0.6</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357243"/>
                  </a:ext>
                </a:extLst>
              </a:tr>
              <a:tr h="243480">
                <a:tc>
                  <a:txBody>
                    <a:bodyPr/>
                    <a:lstStyle/>
                    <a:p>
                      <a:r>
                        <a:rPr lang="en-US" altLang="zh-CN" sz="1200">
                          <a:effectLst/>
                        </a:rPr>
                        <a:t>0.24</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0.76</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8104525"/>
                  </a:ext>
                </a:extLst>
              </a:tr>
              <a:tr h="452176">
                <a:tc>
                  <a:txBody>
                    <a:bodyPr/>
                    <a:lstStyle/>
                    <a:p>
                      <a:r>
                        <a:rPr lang="en-US" altLang="zh-CN" sz="1200">
                          <a:effectLst/>
                        </a:rPr>
                        <a:t>0.12</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0.3</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0.16</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0.19</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0.18</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dirty="0">
                          <a:effectLst/>
                        </a:rPr>
                        <a:t>0.05</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7767531"/>
                  </a:ext>
                </a:extLst>
              </a:tr>
              <a:tr h="243480">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0.44</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0.21</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0.35</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8379331"/>
                  </a:ext>
                </a:extLst>
              </a:tr>
              <a:tr h="243480">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0.3</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0.35</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0.35</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244946"/>
                  </a:ext>
                </a:extLst>
              </a:tr>
              <a:tr h="243480">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0.3</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0.21</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dirty="0">
                          <a:effectLst/>
                        </a:rPr>
                        <a:t>0.49</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0682888"/>
                  </a:ext>
                </a:extLst>
              </a:tr>
            </a:tbl>
          </a:graphicData>
        </a:graphic>
      </p:graphicFrame>
      <p:sp>
        <p:nvSpPr>
          <p:cNvPr id="4" name="矩形 3"/>
          <p:cNvSpPr/>
          <p:nvPr/>
        </p:nvSpPr>
        <p:spPr>
          <a:xfrm>
            <a:off x="583267" y="5478154"/>
            <a:ext cx="5581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a:cs typeface="+mn-cs"/>
              </a:rPr>
              <a:t>A</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黑体"/>
                <a:cs typeface="+mn-cs"/>
              </a:rPr>
              <a:t>2</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a:cs typeface="+mn-cs"/>
              </a:rPr>
              <a:t>=</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
        <p:nvSpPr>
          <p:cNvPr id="13" name="矩形 12"/>
          <p:cNvSpPr/>
          <p:nvPr/>
        </p:nvSpPr>
        <p:spPr>
          <a:xfrm>
            <a:off x="4384123" y="5365378"/>
            <a:ext cx="5581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a:cs typeface="+mn-cs"/>
              </a:rPr>
              <a:t>A</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黑体"/>
                <a:cs typeface="+mn-cs"/>
              </a:rPr>
              <a:t>3</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a:cs typeface="+mn-cs"/>
              </a:rPr>
              <a:t>=</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graphicFrame>
        <p:nvGraphicFramePr>
          <p:cNvPr id="7" name="表格 6"/>
          <p:cNvGraphicFramePr>
            <a:graphicFrameLocks noGrp="1"/>
          </p:cNvGraphicFramePr>
          <p:nvPr>
            <p:extLst/>
          </p:nvPr>
        </p:nvGraphicFramePr>
        <p:xfrm>
          <a:off x="4942289" y="4883902"/>
          <a:ext cx="3495294" cy="1371600"/>
        </p:xfrm>
        <a:graphic>
          <a:graphicData uri="http://schemas.openxmlformats.org/drawingml/2006/table">
            <a:tbl>
              <a:tblPr/>
              <a:tblGrid>
                <a:gridCol w="582549">
                  <a:extLst>
                    <a:ext uri="{9D8B030D-6E8A-4147-A177-3AD203B41FA5}">
                      <a16:colId xmlns:a16="http://schemas.microsoft.com/office/drawing/2014/main" val="1029986136"/>
                    </a:ext>
                  </a:extLst>
                </a:gridCol>
                <a:gridCol w="582549">
                  <a:extLst>
                    <a:ext uri="{9D8B030D-6E8A-4147-A177-3AD203B41FA5}">
                      <a16:colId xmlns:a16="http://schemas.microsoft.com/office/drawing/2014/main" val="3073511406"/>
                    </a:ext>
                  </a:extLst>
                </a:gridCol>
                <a:gridCol w="582549">
                  <a:extLst>
                    <a:ext uri="{9D8B030D-6E8A-4147-A177-3AD203B41FA5}">
                      <a16:colId xmlns:a16="http://schemas.microsoft.com/office/drawing/2014/main" val="2956733899"/>
                    </a:ext>
                  </a:extLst>
                </a:gridCol>
                <a:gridCol w="582549">
                  <a:extLst>
                    <a:ext uri="{9D8B030D-6E8A-4147-A177-3AD203B41FA5}">
                      <a16:colId xmlns:a16="http://schemas.microsoft.com/office/drawing/2014/main" val="1225244910"/>
                    </a:ext>
                  </a:extLst>
                </a:gridCol>
                <a:gridCol w="582549">
                  <a:extLst>
                    <a:ext uri="{9D8B030D-6E8A-4147-A177-3AD203B41FA5}">
                      <a16:colId xmlns:a16="http://schemas.microsoft.com/office/drawing/2014/main" val="2720800094"/>
                    </a:ext>
                  </a:extLst>
                </a:gridCol>
                <a:gridCol w="582549">
                  <a:extLst>
                    <a:ext uri="{9D8B030D-6E8A-4147-A177-3AD203B41FA5}">
                      <a16:colId xmlns:a16="http://schemas.microsoft.com/office/drawing/2014/main" val="263479177"/>
                    </a:ext>
                  </a:extLst>
                </a:gridCol>
              </a:tblGrid>
              <a:tr h="0">
                <a:tc>
                  <a:txBody>
                    <a:bodyPr/>
                    <a:lstStyle/>
                    <a:p>
                      <a:r>
                        <a:rPr lang="en-US" altLang="zh-CN" sz="1200">
                          <a:effectLst/>
                        </a:rPr>
                        <a:t>0.24</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0.76</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8590012"/>
                  </a:ext>
                </a:extLst>
              </a:tr>
              <a:tr h="0">
                <a:tc>
                  <a:txBody>
                    <a:bodyPr/>
                    <a:lstStyle/>
                    <a:p>
                      <a:r>
                        <a:rPr lang="en-US" altLang="zh-CN" sz="1200" dirty="0">
                          <a:effectLst/>
                        </a:rPr>
                        <a:t>0.304</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0.696</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7605845"/>
                  </a:ext>
                </a:extLst>
              </a:tr>
              <a:tr h="0">
                <a:tc>
                  <a:txBody>
                    <a:bodyPr/>
                    <a:lstStyle/>
                    <a:p>
                      <a:r>
                        <a:rPr lang="en-US" altLang="zh-CN" sz="1200">
                          <a:effectLst/>
                        </a:rPr>
                        <a:t>0.168</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0.3</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dirty="0">
                          <a:effectLst/>
                        </a:rPr>
                        <a:t>0.064</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0.194</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0.149</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0.125</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584493"/>
                  </a:ext>
                </a:extLst>
              </a:tr>
              <a:tr h="0">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0.342</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dirty="0">
                          <a:effectLst/>
                        </a:rPr>
                        <a:t>0.308</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0.35</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649894"/>
                  </a:ext>
                </a:extLst>
              </a:tr>
              <a:tr h="0">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0.37</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0.21</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0.42</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266157"/>
                  </a:ext>
                </a:extLst>
              </a:tr>
              <a:tr h="0">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0.342</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a:effectLst/>
                        </a:rPr>
                        <a:t>0.21</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ltLang="zh-CN" sz="1200" dirty="0">
                          <a:effectLst/>
                        </a:rPr>
                        <a:t>0.448</a:t>
                      </a:r>
                    </a:p>
                  </a:txBody>
                  <a:tcPr marL="22860" marR="22860" marT="22860" marB="2286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518406"/>
                  </a:ext>
                </a:extLst>
              </a:tr>
            </a:tbl>
          </a:graphicData>
        </a:graphic>
      </p:graphicFrame>
    </p:spTree>
    <p:extLst>
      <p:ext uri="{BB962C8B-B14F-4D97-AF65-F5344CB8AC3E}">
        <p14:creationId xmlns:p14="http://schemas.microsoft.com/office/powerpoint/2010/main" val="296908552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400"/>
              </a:spcBef>
              <a:spcAft>
                <a:spcPct val="0"/>
              </a:spcAft>
              <a:buClrTx/>
              <a:buSzTx/>
              <a:buFontTx/>
              <a:buNone/>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10" name="Rectangle 3"/>
          <p:cNvSpPr txBox="1">
            <a:spLocks noChangeArrowheads="1"/>
          </p:cNvSpPr>
          <p:nvPr/>
        </p:nvSpPr>
        <p:spPr>
          <a:xfrm>
            <a:off x="446087" y="1470414"/>
            <a:ext cx="8377883" cy="37355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20000"/>
              </a:lnSpc>
              <a:spcBef>
                <a:spcPts val="1200"/>
              </a:spcBef>
              <a:spcAft>
                <a:spcPct val="0"/>
              </a:spcAft>
              <a:buClrTx/>
              <a:buSzTx/>
              <a:buFontTx/>
              <a:buChar char="•"/>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Markov</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链的属性</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0" fontAlgn="base" latinLnBrk="0" hangingPunct="0">
              <a:lnSpc>
                <a:spcPct val="130000"/>
              </a:lnSpc>
              <a:spcBef>
                <a:spcPts val="600"/>
              </a:spcBef>
              <a:spcAft>
                <a:spcPct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不可约性（</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Irreducible</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所有的状态都是连通（</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Communicate</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）的；状态 </a:t>
            </a:r>
            <a:r>
              <a:rPr kumimoji="0" lang="en-US" altLang="zh-CN" sz="20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i</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j </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连通是指存在一个</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，使得</a:t>
            </a:r>
            <a:r>
              <a:rPr kumimoji="0" lang="en-US" altLang="zh-CN" sz="2000" b="0" i="1"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P</a:t>
            </a:r>
            <a:r>
              <a:rPr kumimoji="0" lang="en-US" altLang="zh-CN" sz="2000" b="0" i="1" u="none" strike="noStrike" kern="1200" cap="none" spc="0" normalizeH="0" baseline="30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en-US" altLang="zh-CN" sz="2000" b="0" i="1" u="none" strike="noStrike" kern="1200" cap="none" spc="0" normalizeH="0" baseline="-2500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ij</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&gt;0</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，也就是在演变过程中，随机变量可以在任意状态间转移</a:t>
            </a: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0" fontAlgn="base" latinLnBrk="0" hangingPunct="0">
              <a:lnSpc>
                <a:spcPct val="130000"/>
              </a:lnSpc>
              <a:spcBef>
                <a:spcPts val="600"/>
              </a:spcBef>
              <a:spcAft>
                <a:spcPct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重现性（</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Recurrence</a:t>
            </a: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若</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Markov</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链在到达一个状态后，在演变中能反复回到该状态，则该状态具有重现性。给定状态的返回时间是其所有可能返回时间的下确界（</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infimum</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0" fontAlgn="base" latinLnBrk="0" hangingPunct="0">
              <a:lnSpc>
                <a:spcPct val="130000"/>
              </a:lnSpc>
              <a:spcBef>
                <a:spcPts val="600"/>
              </a:spcBef>
              <a:spcAft>
                <a:spcPct val="0"/>
              </a:spcAft>
              <a:buClrTx/>
              <a:buSzTx/>
              <a:buFont typeface="Wingdings" panose="05000000000000000000" pitchFamily="2" charset="2"/>
              <a:buChar char="ü"/>
              <a:tabLst/>
              <a:defRPr/>
            </a:pP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0" fontAlgn="base" latinLnBrk="0" hangingPunct="0">
              <a:lnSpc>
                <a:spcPct val="130000"/>
              </a:lnSpc>
              <a:spcBef>
                <a:spcPts val="0"/>
              </a:spcBef>
              <a:spcAft>
                <a:spcPct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若            ，则该状态不存在重现性</a:t>
            </a: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7200" marR="0" lvl="1" indent="0" algn="l" defTabSz="914400" rtl="0" eaLnBrk="0" fontAlgn="base" latinLnBrk="0" hangingPunct="0">
              <a:lnSpc>
                <a:spcPct val="130000"/>
              </a:lnSpc>
              <a:spcBef>
                <a:spcPts val="600"/>
              </a:spcBef>
              <a:spcAft>
                <a:spcPct val="0"/>
              </a:spcAft>
              <a:buClrTx/>
              <a:buSzTx/>
              <a:buFontTx/>
              <a:buNone/>
              <a:tabLst/>
              <a:defRPr/>
            </a:pP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0" fontAlgn="base" latinLnBrk="0" hangingPunct="0">
              <a:lnSpc>
                <a:spcPct val="130000"/>
              </a:lnSpc>
              <a:spcBef>
                <a:spcPts val="600"/>
              </a:spcBef>
              <a:spcAft>
                <a:spcPct val="0"/>
              </a:spcAft>
              <a:buClrTx/>
              <a:buSzTx/>
              <a:buFont typeface="Wingdings" panose="05000000000000000000" pitchFamily="2" charset="2"/>
              <a:buChar char="ü"/>
              <a:tabLst/>
              <a:defRPr/>
            </a:pP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7200" marR="0" lvl="1" indent="0" algn="l" defTabSz="914400" rtl="0" eaLnBrk="0" fontAlgn="base" latinLnBrk="0" hangingPunct="0">
              <a:lnSpc>
                <a:spcPct val="130000"/>
              </a:lnSpc>
              <a:spcBef>
                <a:spcPts val="600"/>
              </a:spcBef>
              <a:spcAft>
                <a:spcPct val="0"/>
              </a:spcAft>
              <a:buClrTx/>
              <a:buSzTx/>
              <a:buFontTx/>
              <a:buNone/>
              <a:tabLst/>
              <a:defRPr/>
            </a:pP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6027569" y="5807505"/>
            <a:ext cx="313397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ahoma"/>
                <a:ea typeface="黑体"/>
                <a:cs typeface="+mn-cs"/>
                <a:hlinkClick r:id="rId3"/>
              </a:rPr>
              <a:t>https://baike.baidu.com/item/%E9%A9%AC%E5%B0%94%E5%8F%AF%E5%A4%AB%E9%93%BE/6171383?fr=aladdin#3_2</a:t>
            </a:r>
            <a:endParaRPr kumimoji="0" lang="zh-CN" altLang="en-US" sz="1200" b="0" i="0" u="none" strike="noStrike" kern="1200" cap="none" spc="0" normalizeH="0" baseline="0" noProof="0" dirty="0">
              <a:ln>
                <a:noFill/>
              </a:ln>
              <a:solidFill>
                <a:prstClr val="black"/>
              </a:solidFill>
              <a:effectLst/>
              <a:uLnTx/>
              <a:uFillTx/>
              <a:latin typeface="Tahoma"/>
              <a:ea typeface="黑体"/>
              <a:cs typeface="+mn-cs"/>
            </a:endParaRPr>
          </a:p>
        </p:txBody>
      </p:sp>
      <p:pic>
        <p:nvPicPr>
          <p:cNvPr id="4" name="图片 3"/>
          <p:cNvPicPr>
            <a:picLocks noChangeAspect="1"/>
          </p:cNvPicPr>
          <p:nvPr/>
        </p:nvPicPr>
        <p:blipFill>
          <a:blip r:embed="rId4"/>
          <a:stretch>
            <a:fillRect/>
          </a:stretch>
        </p:blipFill>
        <p:spPr>
          <a:xfrm>
            <a:off x="1274410" y="4585394"/>
            <a:ext cx="6806199" cy="269082"/>
          </a:xfrm>
          <a:prstGeom prst="rect">
            <a:avLst/>
          </a:prstGeom>
        </p:spPr>
      </p:pic>
      <p:sp>
        <p:nvSpPr>
          <p:cNvPr id="11" name="AutoShape 4" descr="https://gss0.bdstatic.com/-4o3dSag_xI4khGkpoWK1HF6hhy/baike/pic/item/9f510fb30f2442a7b597a730dc43ad4bd013028d.jpg"/>
          <p:cNvSpPr>
            <a:spLocks noChangeAspect="1" noChangeArrowheads="1"/>
          </p:cNvSpPr>
          <p:nvPr/>
        </p:nvSpPr>
        <p:spPr bwMode="auto">
          <a:xfrm>
            <a:off x="222250" y="-136525"/>
            <a:ext cx="447675" cy="142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ahoma"/>
              <a:ea typeface="黑体"/>
              <a:cs typeface="+mn-cs"/>
            </a:endParaRPr>
          </a:p>
        </p:txBody>
      </p:sp>
      <p:pic>
        <p:nvPicPr>
          <p:cNvPr id="12292" name="Picture 4" descr="https://gss0.bdstatic.com/-4o3dSag_xI4khGkpoWK1HF6hhy/baike/pic/item/9f510fb30f2442a7b597a730dc43ad4bd013028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3057" y="5072402"/>
            <a:ext cx="676039" cy="21575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6"/>
          <a:stretch>
            <a:fillRect/>
          </a:stretch>
        </p:blipFill>
        <p:spPr>
          <a:xfrm>
            <a:off x="1144079" y="5288159"/>
            <a:ext cx="2210034" cy="1294034"/>
          </a:xfrm>
          <a:prstGeom prst="rect">
            <a:avLst/>
          </a:prstGeom>
        </p:spPr>
      </p:pic>
      <p:pic>
        <p:nvPicPr>
          <p:cNvPr id="8" name="图片 7"/>
          <p:cNvPicPr>
            <a:picLocks noChangeAspect="1"/>
          </p:cNvPicPr>
          <p:nvPr/>
        </p:nvPicPr>
        <p:blipFill>
          <a:blip r:embed="rId7"/>
          <a:stretch>
            <a:fillRect/>
          </a:stretch>
        </p:blipFill>
        <p:spPr>
          <a:xfrm>
            <a:off x="3538664" y="5358352"/>
            <a:ext cx="2304354" cy="1152176"/>
          </a:xfrm>
          <a:prstGeom prst="rect">
            <a:avLst/>
          </a:prstGeom>
        </p:spPr>
      </p:pic>
    </p:spTree>
    <p:extLst>
      <p:ext uri="{BB962C8B-B14F-4D97-AF65-F5344CB8AC3E}">
        <p14:creationId xmlns:p14="http://schemas.microsoft.com/office/powerpoint/2010/main" val="42830415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400"/>
              </a:spcBef>
              <a:spcAft>
                <a:spcPct val="0"/>
              </a:spcAft>
              <a:buClrTx/>
              <a:buSzTx/>
              <a:buFontTx/>
              <a:buNone/>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11" name="Rectangle 3"/>
          <p:cNvSpPr txBox="1">
            <a:spLocks noChangeArrowheads="1"/>
          </p:cNvSpPr>
          <p:nvPr/>
        </p:nvSpPr>
        <p:spPr>
          <a:xfrm>
            <a:off x="383058" y="3823060"/>
            <a:ext cx="5322509" cy="28817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20000"/>
              </a:lnSpc>
              <a:spcBef>
                <a:spcPts val="1200"/>
              </a:spcBef>
              <a:spcAft>
                <a:spcPct val="0"/>
              </a:spcAft>
              <a:buClr>
                <a:srgbClr val="FF0000"/>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平稳分布（</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stationary distribution</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0" fontAlgn="base" latinLnBrk="0" hangingPunct="0">
              <a:lnSpc>
                <a:spcPct val="110000"/>
              </a:lnSpc>
              <a:spcBef>
                <a:spcPts val="600"/>
              </a:spcBef>
              <a:spcAft>
                <a:spcPct val="0"/>
              </a:spcAft>
              <a:buClr>
                <a:srgbClr val="1557AE"/>
              </a:buClr>
              <a:buSzTx/>
              <a:buFont typeface="Wingdings" panose="05000000000000000000" pitchFamily="2" charset="2"/>
              <a:buChar char="ü"/>
              <a:tabLst/>
              <a:defRPr/>
            </a:pP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分布</a:t>
            </a:r>
            <a:r>
              <a:rPr kumimoji="0" lang="en-US" altLang="zh-CN" sz="2400" b="0" i="0" u="none" strike="noStrike" kern="0" cap="none" spc="0" normalizeH="0" baseline="0" noProof="0" dirty="0">
                <a:ln>
                  <a:noFill/>
                </a:ln>
                <a:solidFill>
                  <a:srgbClr val="1557AE"/>
                </a:solidFill>
                <a:effectLst/>
                <a:uLnTx/>
                <a:uFillTx/>
                <a:latin typeface="Euclid Symbol" pitchFamily="18" charset="2"/>
                <a:ea typeface="黑体"/>
                <a:cs typeface="+mn-cs"/>
              </a:rPr>
              <a:t>P</a:t>
            </a:r>
            <a:r>
              <a:rPr kumimoji="0" lang="en-US" altLang="zh-CN" sz="2400" b="0" i="0" u="none" strike="noStrike" kern="0" cap="none" spc="0" normalizeH="0" baseline="0" noProof="0" dirty="0">
                <a:ln>
                  <a:noFill/>
                </a:ln>
                <a:solidFill>
                  <a:srgbClr val="1557AE"/>
                </a:solidFill>
                <a:effectLst/>
                <a:uLnTx/>
                <a:uFillTx/>
                <a:latin typeface="Comic Sans MS" panose="030F0702030302020204" pitchFamily="66" charset="0"/>
                <a:ea typeface="黑体"/>
                <a:cs typeface="+mn-cs"/>
              </a:rPr>
              <a:t> = (</a:t>
            </a:r>
            <a:r>
              <a:rPr kumimoji="0" lang="en-US" altLang="zh-CN" sz="2400" b="0" i="0" u="none" strike="noStrike" kern="0" cap="none" spc="0" normalizeH="0" baseline="0" noProof="0" dirty="0">
                <a:ln>
                  <a:noFill/>
                </a:ln>
                <a:solidFill>
                  <a:srgbClr val="1557AE"/>
                </a:solidFill>
                <a:effectLst/>
                <a:uLnTx/>
                <a:uFillTx/>
                <a:latin typeface="Euclid Symbol" pitchFamily="18" charset="2"/>
                <a:ea typeface="黑体"/>
                <a:cs typeface="+mn-cs"/>
              </a:rPr>
              <a:t>p</a:t>
            </a:r>
            <a:r>
              <a:rPr kumimoji="0" lang="en-US" altLang="zh-CN" sz="2400" b="0" i="0" u="none" strike="noStrike" kern="0" cap="none" spc="0" normalizeH="0" baseline="0" noProof="0" dirty="0">
                <a:ln>
                  <a:noFill/>
                </a:ln>
                <a:solidFill>
                  <a:srgbClr val="1557AE"/>
                </a:solidFill>
                <a:effectLst/>
                <a:uLnTx/>
                <a:uFillTx/>
                <a:latin typeface="Comic Sans MS" panose="030F0702030302020204" pitchFamily="66" charset="0"/>
                <a:ea typeface="黑体"/>
                <a:cs typeface="+mn-cs"/>
              </a:rPr>
              <a:t>1,…, </a:t>
            </a:r>
            <a:r>
              <a:rPr kumimoji="0" lang="en-US" altLang="zh-CN" sz="2400" b="0" i="0" u="none" strike="noStrike" kern="0" cap="none" spc="0" normalizeH="0" baseline="0" noProof="0" dirty="0">
                <a:ln>
                  <a:noFill/>
                </a:ln>
                <a:solidFill>
                  <a:srgbClr val="1557AE"/>
                </a:solidFill>
                <a:effectLst/>
                <a:uLnTx/>
                <a:uFillTx/>
                <a:latin typeface="Euclid Symbol" pitchFamily="18" charset="2"/>
                <a:ea typeface="黑体"/>
                <a:cs typeface="+mn-cs"/>
              </a:rPr>
              <a:t>p</a:t>
            </a:r>
            <a:r>
              <a:rPr kumimoji="0" lang="en-US" altLang="zh-CN" sz="2400" b="0" i="0" u="none" strike="noStrike" kern="0" cap="none" spc="0" normalizeH="0" baseline="0" noProof="0" dirty="0">
                <a:ln>
                  <a:noFill/>
                </a:ln>
                <a:solidFill>
                  <a:srgbClr val="1557AE"/>
                </a:solidFill>
                <a:effectLst/>
                <a:uLnTx/>
                <a:uFillTx/>
                <a:latin typeface="Comic Sans MS" panose="030F0702030302020204" pitchFamily="66" charset="0"/>
                <a:ea typeface="黑体"/>
                <a:cs typeface="+mn-cs"/>
              </a:rPr>
              <a:t>m)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是平稳的当</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en-US" altLang="zh-CN" sz="2400" b="0" i="0" u="none" strike="noStrike" kern="0" cap="none" spc="0" normalizeH="0" baseline="0" noProof="0" dirty="0">
                <a:ln>
                  <a:noFill/>
                </a:ln>
                <a:solidFill>
                  <a:srgbClr val="1557AE"/>
                </a:solidFill>
                <a:effectLst/>
                <a:uLnTx/>
                <a:uFillTx/>
                <a:latin typeface="Euclid Symbol" pitchFamily="18" charset="2"/>
                <a:ea typeface="黑体"/>
                <a:cs typeface="+mn-cs"/>
              </a:rPr>
              <a:t>P</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P</a:t>
            </a:r>
            <a:r>
              <a:rPr kumimoji="0" lang="en-US" altLang="zh-CN" sz="2400" b="0" i="0" u="none" strike="noStrike" kern="0" cap="none" spc="0" normalizeH="0" baseline="0" noProof="0" dirty="0">
                <a:ln>
                  <a:noFill/>
                </a:ln>
                <a:solidFill>
                  <a:srgbClr val="1557AE"/>
                </a:solidFill>
                <a:effectLst/>
                <a:uLnTx/>
                <a:uFillTx/>
                <a:latin typeface="Comic Sans MS" panose="030F0702030302020204" pitchFamily="66" charset="0"/>
                <a:ea typeface="黑体"/>
                <a:cs typeface="+mn-cs"/>
              </a:rPr>
              <a:t> = </a:t>
            </a:r>
            <a:r>
              <a:rPr kumimoji="0" lang="en-US" altLang="zh-CN" sz="2400" b="0" i="0" u="none" strike="noStrike" kern="0" cap="none" spc="0" normalizeH="0" baseline="0" noProof="0" dirty="0">
                <a:ln>
                  <a:noFill/>
                </a:ln>
                <a:solidFill>
                  <a:srgbClr val="1557AE"/>
                </a:solidFill>
                <a:effectLst/>
                <a:uLnTx/>
                <a:uFillTx/>
                <a:latin typeface="Euclid Symbol" pitchFamily="18" charset="2"/>
                <a:ea typeface="黑体"/>
                <a:cs typeface="+mn-cs"/>
              </a:rPr>
              <a:t>P</a:t>
            </a:r>
            <a:r>
              <a:rPr kumimoji="0" lang="zh-CN" altLang="en-US" sz="2400" b="0" i="0" u="none" strike="noStrike" kern="0" cap="none" spc="0" normalizeH="0" baseline="0" noProof="0" dirty="0">
                <a:ln>
                  <a:noFill/>
                </a:ln>
                <a:solidFill>
                  <a:srgbClr val="1557AE"/>
                </a:solidFill>
                <a:effectLst/>
                <a:uLnTx/>
                <a:uFillTx/>
                <a:latin typeface="Euclid Symbol" pitchFamily="18" charset="2"/>
                <a:ea typeface="黑体"/>
                <a:cs typeface="+mn-cs"/>
              </a:rPr>
              <a:t>且</a:t>
            </a:r>
            <a:r>
              <a:rPr kumimoji="0" lang="en-US" altLang="zh-CN" sz="2400" b="0" i="0" u="none" strike="noStrike" kern="0" cap="none" spc="0" normalizeH="0" baseline="0" noProof="0" dirty="0">
                <a:ln>
                  <a:noFill/>
                </a:ln>
                <a:solidFill>
                  <a:srgbClr val="1557AE"/>
                </a:solidFill>
                <a:effectLst/>
                <a:uLnTx/>
                <a:uFillTx/>
                <a:latin typeface="Euclid Symbol" pitchFamily="18" charset="2"/>
                <a:ea typeface="黑体"/>
                <a:cs typeface="+mn-cs"/>
              </a:rPr>
              <a:t>P</a:t>
            </a:r>
            <a:r>
              <a:rPr kumimoji="0" lang="zh-CN" altLang="en-US" sz="2400" b="0" i="0" u="none" strike="noStrike" kern="0" cap="none" spc="0" normalizeH="0" baseline="0" noProof="0" dirty="0">
                <a:ln>
                  <a:noFill/>
                </a:ln>
                <a:solidFill>
                  <a:srgbClr val="1557AE"/>
                </a:solidFill>
                <a:effectLst/>
                <a:uLnTx/>
                <a:uFillTx/>
                <a:latin typeface="Comic Sans MS" panose="030F0702030302020204" pitchFamily="66" charset="0"/>
                <a:ea typeface="黑体"/>
                <a:cs typeface="+mn-cs"/>
              </a:rPr>
              <a:t>是唯一时</a:t>
            </a:r>
            <a:endParaRPr kumimoji="0" lang="en-US" altLang="zh-CN" sz="2400" b="0" i="0" u="none" strike="noStrike" kern="0" cap="none" spc="0" normalizeH="0" baseline="0" noProof="0" dirty="0">
              <a:ln>
                <a:noFill/>
              </a:ln>
              <a:solidFill>
                <a:srgbClr val="1557AE"/>
              </a:solidFill>
              <a:effectLst/>
              <a:uLnTx/>
              <a:uFillTx/>
              <a:latin typeface="Comic Sans MS" panose="030F0702030302020204" pitchFamily="66" charset="0"/>
              <a:ea typeface="黑体"/>
              <a:cs typeface="+mn-cs"/>
            </a:endParaRPr>
          </a:p>
          <a:p>
            <a:pPr marL="742950" marR="0" lvl="1" indent="-285750" algn="l" defTabSz="914400" rtl="0" eaLnBrk="0" fontAlgn="base" latinLnBrk="0" hangingPunct="0">
              <a:lnSpc>
                <a:spcPct val="130000"/>
              </a:lnSpc>
              <a:spcBef>
                <a:spcPts val="600"/>
              </a:spcBef>
              <a:spcAft>
                <a:spcPct val="0"/>
              </a:spcAft>
              <a:buClr>
                <a:srgbClr val="1557AE"/>
              </a:buClr>
              <a:buSzTx/>
              <a:buFont typeface="Wingdings" panose="05000000000000000000" pitchFamily="2" charset="2"/>
              <a:buChar char="ü"/>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状态</a:t>
            </a:r>
            <a:r>
              <a:rPr kumimoji="0" lang="zh-CN" altLang="en-US" sz="2400" b="0" i="1"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en-US" altLang="zh-CN" sz="2400" b="0" i="0" u="none" strike="noStrike" kern="0" cap="none" spc="0" normalizeH="0" baseline="0" noProof="0" dirty="0">
                <a:ln>
                  <a:noFill/>
                </a:ln>
                <a:solidFill>
                  <a:srgbClr val="1557AE"/>
                </a:solidFill>
                <a:effectLst/>
                <a:uLnTx/>
                <a:uFillTx/>
                <a:latin typeface="Comic Sans MS" panose="030F0702030302020204" pitchFamily="66" charset="0"/>
                <a:ea typeface="黑体"/>
                <a:cs typeface="+mn-cs"/>
              </a:rPr>
              <a:t>j</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长期概率是</a:t>
            </a:r>
            <a:r>
              <a:rPr kumimoji="0" lang="en-US" altLang="zh-CN" sz="2400" b="0" i="0" u="none" strike="noStrike" kern="0" cap="none" spc="0" normalizeH="0" baseline="0" noProof="0" dirty="0" err="1">
                <a:ln>
                  <a:noFill/>
                </a:ln>
                <a:solidFill>
                  <a:srgbClr val="1557AE"/>
                </a:solidFill>
                <a:effectLst/>
                <a:uLnTx/>
                <a:uFillTx/>
                <a:latin typeface="Euclid Symbol" pitchFamily="18" charset="2"/>
                <a:ea typeface="黑体"/>
                <a:cs typeface="+mn-cs"/>
              </a:rPr>
              <a:t>P</a:t>
            </a:r>
            <a:r>
              <a:rPr kumimoji="0" lang="en-US" altLang="zh-CN" sz="2400" b="0" i="0" u="none" strike="noStrike" kern="0" cap="none" spc="0" normalizeH="0" baseline="0" noProof="0" dirty="0" err="1">
                <a:ln>
                  <a:noFill/>
                </a:ln>
                <a:solidFill>
                  <a:srgbClr val="1557AE"/>
                </a:solidFill>
                <a:effectLst/>
                <a:uLnTx/>
                <a:uFillTx/>
                <a:latin typeface="Comic Sans MS" panose="030F0702030302020204" pitchFamily="66" charset="0"/>
                <a:ea typeface="黑体"/>
                <a:cs typeface="+mn-cs"/>
              </a:rPr>
              <a:t>j</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与初始状态无关</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p>
          <a:p>
            <a:pPr marL="342900" marR="0" lvl="0" indent="-342900" algn="l" defTabSz="914400" rtl="0" eaLnBrk="0" fontAlgn="base" latinLnBrk="0" hangingPunct="0">
              <a:lnSpc>
                <a:spcPct val="110000"/>
              </a:lnSpc>
              <a:spcBef>
                <a:spcPct val="0"/>
              </a:spcBef>
              <a:spcAft>
                <a:spcPct val="0"/>
              </a:spcAft>
              <a:buClr>
                <a:prstClr val="white"/>
              </a:buClr>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Comic Sans MS" panose="030F0702030302020204" pitchFamily="66" charset="0"/>
              <a:ea typeface="黑体"/>
              <a:cs typeface="+mn-cs"/>
            </a:endParaRPr>
          </a:p>
          <a:p>
            <a:pPr marL="342900" marR="0" lvl="0" indent="-342900" algn="l" defTabSz="914400" rtl="0" eaLnBrk="0" fontAlgn="base" latinLnBrk="0" hangingPunct="0">
              <a:lnSpc>
                <a:spcPct val="110000"/>
              </a:lnSpc>
              <a:spcBef>
                <a:spcPct val="20000"/>
              </a:spcBef>
              <a:spcAft>
                <a:spcPct val="0"/>
              </a:spcAft>
              <a:buClrTx/>
              <a:buSzTx/>
              <a:buFontTx/>
              <a:buChar char="•"/>
              <a:tabLst/>
              <a:defRPr/>
            </a:pPr>
            <a:endParaRPr kumimoji="0" lang="en-US" altLang="zh-CN" sz="2400" b="0" i="0" u="none" strike="noStrike" kern="0" cap="none" spc="0" normalizeH="0" baseline="0" noProof="0" dirty="0">
              <a:ln>
                <a:noFill/>
              </a:ln>
              <a:solidFill>
                <a:prstClr val="black"/>
              </a:solidFill>
              <a:effectLst/>
              <a:uLnTx/>
              <a:uFillTx/>
              <a:latin typeface="Comic Sans MS" panose="030F0702030302020204" pitchFamily="66" charset="0"/>
              <a:ea typeface="黑体"/>
              <a:cs typeface="+mn-cs"/>
            </a:endParaRPr>
          </a:p>
        </p:txBody>
      </p:sp>
      <p:pic>
        <p:nvPicPr>
          <p:cNvPr id="3" name="图片 2"/>
          <p:cNvPicPr>
            <a:picLocks noChangeAspect="1"/>
          </p:cNvPicPr>
          <p:nvPr/>
        </p:nvPicPr>
        <p:blipFill>
          <a:blip r:embed="rId3"/>
          <a:stretch>
            <a:fillRect/>
          </a:stretch>
        </p:blipFill>
        <p:spPr>
          <a:xfrm>
            <a:off x="5504688" y="4518873"/>
            <a:ext cx="3560262" cy="1691335"/>
          </a:xfrm>
          <a:prstGeom prst="rect">
            <a:avLst/>
          </a:prstGeom>
        </p:spPr>
      </p:pic>
      <p:sp>
        <p:nvSpPr>
          <p:cNvPr id="8" name="Rectangle 3"/>
          <p:cNvSpPr txBox="1">
            <a:spLocks noChangeArrowheads="1"/>
          </p:cNvSpPr>
          <p:nvPr/>
        </p:nvSpPr>
        <p:spPr>
          <a:xfrm>
            <a:off x="383058" y="1561618"/>
            <a:ext cx="8377883" cy="144675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20000"/>
              </a:lnSpc>
              <a:spcBef>
                <a:spcPts val="1200"/>
              </a:spcBef>
              <a:spcAft>
                <a:spcPct val="0"/>
              </a:spcAft>
              <a:buClrTx/>
              <a:buSzTx/>
              <a:buFontTx/>
              <a:buChar char="•"/>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周期性（</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periodicity</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一个重现的</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Markov</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链可能具有周期性，能够按大于</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1</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的周期重现其状态。</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a:p>
            <a:pPr marL="342900" marR="0" lvl="0" indent="-342900" algn="l" defTabSz="914400" rtl="0" eaLnBrk="0" fontAlgn="base" latinLnBrk="0" hangingPunct="0">
              <a:lnSpc>
                <a:spcPct val="120000"/>
              </a:lnSpc>
              <a:spcBef>
                <a:spcPts val="1200"/>
              </a:spcBef>
              <a:spcAft>
                <a:spcPct val="0"/>
              </a:spcAft>
              <a:buClrTx/>
              <a:buSzTx/>
              <a:buFontTx/>
              <a:buChar char="•"/>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a:p>
            <a:pPr marL="342900" marR="0" lvl="0" indent="-342900" algn="l" defTabSz="914400" rtl="0" eaLnBrk="0" fontAlgn="base" latinLnBrk="0" hangingPunct="0">
              <a:lnSpc>
                <a:spcPct val="120000"/>
              </a:lnSpc>
              <a:spcBef>
                <a:spcPts val="1200"/>
              </a:spcBef>
              <a:spcAft>
                <a:spcPct val="0"/>
              </a:spcAft>
              <a:buClrTx/>
              <a:buSzTx/>
              <a:buFontTx/>
              <a:buChar char="•"/>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一个不可约且非周期的</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Markov</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链具有平稳分布</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a:p>
            <a:pPr marL="342900" marR="0" lvl="0" indent="-342900" algn="l" defTabSz="914400" rtl="0" eaLnBrk="0" fontAlgn="base" latinLnBrk="0" hangingPunct="0">
              <a:lnSpc>
                <a:spcPct val="120000"/>
              </a:lnSpc>
              <a:spcBef>
                <a:spcPts val="1200"/>
              </a:spcBef>
              <a:spcAft>
                <a:spcPct val="0"/>
              </a:spcAft>
              <a:buClrTx/>
              <a:buSzTx/>
              <a:buFontTx/>
              <a:buChar char="•"/>
              <a:tabLst/>
              <a:defRPr/>
            </a:pP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p:txBody>
      </p:sp>
      <p:pic>
        <p:nvPicPr>
          <p:cNvPr id="7188" name="Picture 20" descr="https://gss0.bdstatic.com/94o3dSag_xI4khGkpoWK1HF6hhy/baike/pic/item/dcc451da81cb39db4e9787cedd160924aa1830d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303" y="2618961"/>
            <a:ext cx="4992498" cy="34121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845645" y="1997885"/>
            <a:ext cx="3204261"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ahoma"/>
                <a:ea typeface="黑体"/>
                <a:cs typeface="+mn-cs"/>
                <a:hlinkClick r:id="rId5"/>
              </a:rPr>
              <a:t>https://baike.baidu.com/item/%E9%A9%AC%E5%B0%94%E5%8F%AF%E5%A4%AB%E9%93%BE/6171383?fr=aladdin#3_2</a:t>
            </a:r>
            <a:endParaRPr kumimoji="0" lang="zh-CN" altLang="en-US" sz="11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424520855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959465"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3.3.4 LDA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400"/>
              </a:spcBef>
              <a:buFont typeface="Wingdings" pitchFamily="2" charset="2"/>
              <a:buChar char="n"/>
              <a:defRPr/>
            </a:pPr>
            <a:r>
              <a:rPr lang="en-US" altLang="zh-CN"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Metropolis </a:t>
            </a:r>
            <a:r>
              <a:rPr lang="zh-CN" altLang="en-US"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采样</a:t>
            </a: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marL="0" indent="0" eaLnBrk="1" hangingPunct="1">
              <a:lnSpc>
                <a:spcPct val="130000"/>
              </a:lnSpc>
              <a:spcBef>
                <a:spcPts val="400"/>
              </a:spcBef>
              <a:buNone/>
              <a:defRPr/>
            </a:pP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p>
        </p:txBody>
      </p:sp>
      <p:sp>
        <p:nvSpPr>
          <p:cNvPr id="11" name="Rectangle 3"/>
          <p:cNvSpPr txBox="1">
            <a:spLocks noChangeArrowheads="1"/>
          </p:cNvSpPr>
          <p:nvPr/>
        </p:nvSpPr>
        <p:spPr>
          <a:xfrm>
            <a:off x="584025" y="1577197"/>
            <a:ext cx="5322509" cy="28817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lnSpc>
                <a:spcPct val="120000"/>
              </a:lnSpc>
              <a:spcBef>
                <a:spcPts val="1200"/>
              </a:spcBef>
              <a:buClr>
                <a:srgbClr val="FF0000"/>
              </a:buClr>
              <a:buFont typeface="Arial" panose="020B0604020202020204" pitchFamily="34" charset="0"/>
              <a:buChar char="•"/>
            </a:pPr>
            <a:r>
              <a:rPr lang="zh-CN" altLang="en-US" sz="240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分布</a:t>
            </a:r>
            <a:r>
              <a:rPr lang="en-US" altLang="zh-CN" sz="2400" b="1" kern="0" dirty="0">
                <a:solidFill>
                  <a:srgbClr val="FF0000"/>
                </a:solidFill>
                <a:latin typeface="Euclid Symbol" pitchFamily="18" charset="2"/>
                <a:ea typeface="方正兰亭中黑_GBK" panose="02000000000000000000" pitchFamily="2" charset="-122"/>
              </a:rPr>
              <a:t>P</a:t>
            </a:r>
            <a:r>
              <a:rPr lang="zh-CN" altLang="en-US" sz="2400" kern="0" dirty="0">
                <a:solidFill>
                  <a:srgbClr val="FF0000"/>
                </a:solidFill>
                <a:latin typeface="Euclid Symbol" pitchFamily="18" charset="2"/>
                <a:ea typeface="方正兰亭中黑_GBK" panose="02000000000000000000" pitchFamily="2" charset="-122"/>
              </a:rPr>
              <a:t>的含义？</a:t>
            </a:r>
            <a:endParaRPr lang="en-US" altLang="zh-CN" sz="2400" kern="0" dirty="0">
              <a:solidFill>
                <a:srgbClr val="FF0000"/>
              </a:solidFill>
              <a:latin typeface="Euclid Symbol" pitchFamily="18" charset="2"/>
              <a:ea typeface="方正兰亭中黑_GBK" panose="02000000000000000000" pitchFamily="2" charset="-122"/>
            </a:endParaRPr>
          </a:p>
          <a:p>
            <a:pPr>
              <a:lnSpc>
                <a:spcPct val="120000"/>
              </a:lnSpc>
              <a:spcBef>
                <a:spcPts val="1200"/>
              </a:spcBef>
              <a:buClr>
                <a:srgbClr val="FF0000"/>
              </a:buClr>
              <a:buFont typeface="Arial" panose="020B0604020202020204" pitchFamily="34" charset="0"/>
              <a:buChar char="•"/>
            </a:pPr>
            <a:r>
              <a:rPr lang="zh-CN" altLang="en-US" sz="240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如果分布是连续的？</a:t>
            </a:r>
            <a:endParaRPr lang="en-US" altLang="zh-CN" sz="240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nSpc>
                <a:spcPct val="110000"/>
              </a:lnSpc>
              <a:spcBef>
                <a:spcPct val="0"/>
              </a:spcBef>
              <a:buClr>
                <a:schemeClr val="bg1"/>
              </a:buClr>
              <a:buFontTx/>
              <a:buNone/>
            </a:pPr>
            <a:endParaRPr lang="en-US" altLang="zh-CN" sz="2400" kern="0" dirty="0">
              <a:latin typeface="Comic Sans MS" panose="030F0702030302020204" pitchFamily="66" charset="0"/>
              <a:ea typeface="方正兰亭中黑_GBK" panose="02000000000000000000" pitchFamily="2" charset="-122"/>
            </a:endParaRPr>
          </a:p>
          <a:p>
            <a:pPr>
              <a:lnSpc>
                <a:spcPct val="110000"/>
              </a:lnSpc>
            </a:pPr>
            <a:endParaRPr lang="en-US" altLang="zh-CN" sz="2400" kern="0" dirty="0">
              <a:latin typeface="Comic Sans MS" panose="030F0702030302020204" pitchFamily="66" charset="0"/>
              <a:ea typeface="方正兰亭中黑_GBK" panose="02000000000000000000" pitchFamily="2" charset="-122"/>
            </a:endParaRPr>
          </a:p>
        </p:txBody>
      </p:sp>
      <p:pic>
        <p:nvPicPr>
          <p:cNvPr id="12290" name="Picture 2" descr="enter image description here">
            <a:extLst>
              <a:ext uri="{FF2B5EF4-FFF2-40B4-BE49-F238E27FC236}">
                <a16:creationId xmlns:a16="http://schemas.microsoft.com/office/drawing/2014/main" id="{5DA71A3B-7BAE-466B-B9F5-0EBB9303A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499" y="2672873"/>
            <a:ext cx="5505494" cy="3711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87309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400"/>
              </a:spcBef>
              <a:spcAft>
                <a:spcPct val="0"/>
              </a:spcAft>
              <a:buClrTx/>
              <a:buSzTx/>
              <a:buFontTx/>
              <a:buNone/>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11" name="Rectangle 3"/>
          <p:cNvSpPr txBox="1">
            <a:spLocks noChangeArrowheads="1"/>
          </p:cNvSpPr>
          <p:nvPr/>
        </p:nvSpPr>
        <p:spPr>
          <a:xfrm>
            <a:off x="383058" y="3397937"/>
            <a:ext cx="5322509" cy="28817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20000"/>
              </a:lnSpc>
              <a:spcBef>
                <a:spcPts val="1200"/>
              </a:spcBef>
              <a:spcAft>
                <a:spcPct val="0"/>
              </a:spcAft>
              <a:buClr>
                <a:srgbClr val="FF0000"/>
              </a:buClr>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DBC</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是充分条件</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20000"/>
              </a:lnSpc>
              <a:spcBef>
                <a:spcPts val="1200"/>
              </a:spcBef>
              <a:spcAft>
                <a:spcPct val="0"/>
              </a:spcAft>
              <a:buClr>
                <a:srgbClr val="FF0000"/>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证明：</a:t>
            </a:r>
            <a:r>
              <a:rPr kumimoji="0" lang="zh-CN" altLang="en-US" sz="3200" b="0" i="0" u="none" strike="noStrike" kern="1200" cap="none" spc="0" normalizeH="0" baseline="0" noProof="0" dirty="0">
                <a:ln>
                  <a:noFill/>
                </a:ln>
                <a:solidFill>
                  <a:prstClr val="black"/>
                </a:solidFill>
                <a:effectLst/>
                <a:uLnTx/>
                <a:uFillTx/>
                <a:latin typeface="Tahoma"/>
                <a:ea typeface="黑体"/>
                <a:cs typeface="+mn-cs"/>
              </a:rPr>
              <a:t>∵</a:t>
            </a:r>
            <a:endParaRPr kumimoji="0" lang="en-US" altLang="zh-CN" sz="3200" b="0" i="0" u="none" strike="noStrike" kern="1200" cap="none" spc="0" normalizeH="0" baseline="0" noProof="0" dirty="0">
              <a:ln>
                <a:noFill/>
              </a:ln>
              <a:solidFill>
                <a:prstClr val="black"/>
              </a:solidFill>
              <a:effectLst/>
              <a:uLnTx/>
              <a:uFillTx/>
              <a:latin typeface="Tahoma"/>
              <a:ea typeface="黑体"/>
              <a:cs typeface="+mn-cs"/>
            </a:endParaRPr>
          </a:p>
          <a:p>
            <a:pPr marL="0" marR="0" lvl="0" indent="0" algn="l" defTabSz="914400" rtl="0" eaLnBrk="0" fontAlgn="base" latinLnBrk="0" hangingPunct="0">
              <a:lnSpc>
                <a:spcPct val="120000"/>
              </a:lnSpc>
              <a:spcBef>
                <a:spcPts val="1200"/>
              </a:spcBef>
              <a:spcAft>
                <a:spcPct val="0"/>
              </a:spcAft>
              <a:buClr>
                <a:srgbClr val="FF0000"/>
              </a:buClr>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3200" b="0" i="0" u="none" strike="noStrike" kern="1200" cap="none" spc="0" normalizeH="0" baseline="0" noProof="0" dirty="0">
                <a:ln>
                  <a:noFill/>
                </a:ln>
                <a:solidFill>
                  <a:prstClr val="black"/>
                </a:solidFill>
                <a:effectLst/>
                <a:uLnTx/>
                <a:uFillTx/>
                <a:latin typeface="Tahoma"/>
                <a:ea typeface="黑体"/>
                <a:cs typeface="+mn-cs"/>
              </a:rPr>
              <a:t>∴ </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10000"/>
              </a:lnSpc>
              <a:spcBef>
                <a:spcPct val="0"/>
              </a:spcBef>
              <a:spcAft>
                <a:spcPct val="0"/>
              </a:spcAft>
              <a:buClr>
                <a:prstClr val="white"/>
              </a:buClr>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Comic Sans MS" panose="030F0702030302020204" pitchFamily="66" charset="0"/>
              <a:ea typeface="黑体"/>
              <a:cs typeface="+mn-cs"/>
            </a:endParaRPr>
          </a:p>
          <a:p>
            <a:pPr marL="342900" marR="0" lvl="0" indent="-342900" algn="l" defTabSz="914400" rtl="0" eaLnBrk="0" fontAlgn="base" latinLnBrk="0" hangingPunct="0">
              <a:lnSpc>
                <a:spcPct val="110000"/>
              </a:lnSpc>
              <a:spcBef>
                <a:spcPct val="20000"/>
              </a:spcBef>
              <a:spcAft>
                <a:spcPct val="0"/>
              </a:spcAft>
              <a:buClrTx/>
              <a:buSzTx/>
              <a:buFontTx/>
              <a:buChar char="•"/>
              <a:tabLst/>
              <a:defRPr/>
            </a:pPr>
            <a:endParaRPr kumimoji="0" lang="en-US" altLang="zh-CN" sz="2400" b="0" i="0" u="none" strike="noStrike" kern="0" cap="none" spc="0" normalizeH="0" baseline="0" noProof="0" dirty="0">
              <a:ln>
                <a:noFill/>
              </a:ln>
              <a:solidFill>
                <a:prstClr val="black"/>
              </a:solidFill>
              <a:effectLst/>
              <a:uLnTx/>
              <a:uFillTx/>
              <a:latin typeface="Comic Sans MS" panose="030F0702030302020204" pitchFamily="66" charset="0"/>
              <a:ea typeface="黑体"/>
              <a:cs typeface="+mn-cs"/>
            </a:endParaRPr>
          </a:p>
        </p:txBody>
      </p:sp>
      <p:sp>
        <p:nvSpPr>
          <p:cNvPr id="8" name="Rectangle 3"/>
          <p:cNvSpPr txBox="1">
            <a:spLocks noChangeArrowheads="1"/>
          </p:cNvSpPr>
          <p:nvPr/>
        </p:nvSpPr>
        <p:spPr>
          <a:xfrm>
            <a:off x="383058" y="1561618"/>
            <a:ext cx="8377883" cy="144675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20000"/>
              </a:lnSpc>
              <a:spcBef>
                <a:spcPts val="1200"/>
              </a:spcBef>
              <a:spcAft>
                <a:spcPct val="0"/>
              </a:spcAft>
              <a:buClrTx/>
              <a:buSzTx/>
              <a:buFontTx/>
              <a:buChar char="•"/>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细致平衡条件（</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Detailed Balance Condition</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若</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Markov</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链具有唯一的分布</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π</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和转移</a:t>
            </a:r>
            <a:r>
              <a:rPr kumimoji="0" lang="zh-CN"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矩阵</a:t>
            </a:r>
            <a:r>
              <a:rPr kumimoji="0" lang="en-US" altLang="zh-CN" sz="2400" b="0" i="1"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P</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满足下式，则</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π</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为平稳分布</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2509283" y="2637101"/>
            <a:ext cx="4161604" cy="598287"/>
          </a:xfrm>
          <a:prstGeom prst="rect">
            <a:avLst/>
          </a:prstGeom>
        </p:spPr>
      </p:pic>
      <p:pic>
        <p:nvPicPr>
          <p:cNvPr id="9" name="图片 8"/>
          <p:cNvPicPr>
            <a:picLocks noChangeAspect="1"/>
          </p:cNvPicPr>
          <p:nvPr/>
        </p:nvPicPr>
        <p:blipFill>
          <a:blip r:embed="rId4"/>
          <a:stretch>
            <a:fillRect/>
          </a:stretch>
        </p:blipFill>
        <p:spPr>
          <a:xfrm>
            <a:off x="2160346" y="3936264"/>
            <a:ext cx="4476737" cy="787184"/>
          </a:xfrm>
          <a:prstGeom prst="rect">
            <a:avLst/>
          </a:prstGeom>
        </p:spPr>
      </p:pic>
      <p:pic>
        <p:nvPicPr>
          <p:cNvPr id="13" name="图片 12"/>
          <p:cNvPicPr>
            <a:picLocks noChangeAspect="1"/>
          </p:cNvPicPr>
          <p:nvPr/>
        </p:nvPicPr>
        <p:blipFill>
          <a:blip r:embed="rId5"/>
          <a:stretch>
            <a:fillRect/>
          </a:stretch>
        </p:blipFill>
        <p:spPr>
          <a:xfrm>
            <a:off x="2234775" y="4885997"/>
            <a:ext cx="1102730" cy="387267"/>
          </a:xfrm>
          <a:prstGeom prst="rect">
            <a:avLst/>
          </a:prstGeom>
        </p:spPr>
      </p:pic>
    </p:spTree>
    <p:extLst>
      <p:ext uri="{BB962C8B-B14F-4D97-AF65-F5344CB8AC3E}">
        <p14:creationId xmlns:p14="http://schemas.microsoft.com/office/powerpoint/2010/main" val="398100165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400"/>
              </a:spcBef>
              <a:spcAft>
                <a:spcPct val="0"/>
              </a:spcAft>
              <a:buClrTx/>
              <a:buSzTx/>
              <a:buFontTx/>
              <a:buNone/>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11" name="Rectangle 3"/>
          <p:cNvSpPr txBox="1">
            <a:spLocks noChangeArrowheads="1"/>
          </p:cNvSpPr>
          <p:nvPr/>
        </p:nvSpPr>
        <p:spPr>
          <a:xfrm>
            <a:off x="3412489" y="3013442"/>
            <a:ext cx="5359371" cy="28817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20000"/>
              </a:lnSpc>
              <a:spcBef>
                <a:spcPts val="1200"/>
              </a:spcBef>
              <a:spcAft>
                <a:spcPct val="0"/>
              </a:spcAft>
              <a:buClr>
                <a:srgbClr val="FF0000"/>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平稳分布是什么？</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20000"/>
              </a:lnSpc>
              <a:spcBef>
                <a:spcPts val="1200"/>
              </a:spcBef>
              <a:spcAft>
                <a:spcPct val="0"/>
              </a:spcAft>
              <a:buClr>
                <a:srgbClr val="FF0000"/>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符合</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DBC</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吗？</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20000"/>
              </a:lnSpc>
              <a:spcBef>
                <a:spcPts val="1200"/>
              </a:spcBef>
              <a:spcAft>
                <a:spcPct val="0"/>
              </a:spcAft>
              <a:buClr>
                <a:srgbClr val="FF0000"/>
              </a:buClr>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DBC</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是充要条件的条件是什么？</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10000"/>
              </a:lnSpc>
              <a:spcBef>
                <a:spcPct val="0"/>
              </a:spcBef>
              <a:spcAft>
                <a:spcPct val="0"/>
              </a:spcAft>
              <a:buClr>
                <a:prstClr val="white"/>
              </a:buClr>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Comic Sans MS" panose="030F0702030302020204" pitchFamily="66" charset="0"/>
              <a:ea typeface="黑体"/>
              <a:cs typeface="+mn-cs"/>
            </a:endParaRPr>
          </a:p>
          <a:p>
            <a:pPr marL="342900" marR="0" lvl="0" indent="-342900" algn="l" defTabSz="914400" rtl="0" eaLnBrk="0" fontAlgn="base" latinLnBrk="0" hangingPunct="0">
              <a:lnSpc>
                <a:spcPct val="110000"/>
              </a:lnSpc>
              <a:spcBef>
                <a:spcPct val="20000"/>
              </a:spcBef>
              <a:spcAft>
                <a:spcPct val="0"/>
              </a:spcAft>
              <a:buClrTx/>
              <a:buSzTx/>
              <a:buFontTx/>
              <a:buChar char="•"/>
              <a:tabLst/>
              <a:defRPr/>
            </a:pPr>
            <a:endParaRPr kumimoji="0" lang="en-US" altLang="zh-CN" sz="2400" b="0" i="0" u="none" strike="noStrike" kern="0" cap="none" spc="0" normalizeH="0" baseline="0" noProof="0" dirty="0">
              <a:ln>
                <a:noFill/>
              </a:ln>
              <a:solidFill>
                <a:prstClr val="black"/>
              </a:solidFill>
              <a:effectLst/>
              <a:uLnTx/>
              <a:uFillTx/>
              <a:latin typeface="Comic Sans MS" panose="030F0702030302020204" pitchFamily="66" charset="0"/>
              <a:ea typeface="黑体"/>
              <a:cs typeface="+mn-cs"/>
            </a:endParaRPr>
          </a:p>
        </p:txBody>
      </p:sp>
      <p:pic>
        <p:nvPicPr>
          <p:cNvPr id="15363" name="Picture 3" descr="https://t1.daumcdn.net/cfile/tistory/260C134451C18C3E1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455" y="2457642"/>
            <a:ext cx="2903939" cy="290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89879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pic>
        <p:nvPicPr>
          <p:cNvPr id="8" name="Picture 2" descr="Jupyter Notebook">
            <a:hlinkClick r:id="rId3" tooltip="dashboar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740" y="2544147"/>
            <a:ext cx="1981200" cy="5334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07169" y="3240215"/>
            <a:ext cx="2372765"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马尔科夫链</a:t>
            </a:r>
          </a:p>
        </p:txBody>
      </p:sp>
    </p:spTree>
    <p:extLst>
      <p:ext uri="{BB962C8B-B14F-4D97-AF65-F5344CB8AC3E}">
        <p14:creationId xmlns:p14="http://schemas.microsoft.com/office/powerpoint/2010/main" val="250870656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假设需要采集复杂分布          的样本，转移矩阵  </a:t>
            </a:r>
            <a:r>
              <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  </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以    </a:t>
            </a:r>
            <a:r>
              <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      </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为平稳分布。从一个已知的对称分布        中采样，转移矩阵 </a:t>
            </a:r>
            <a:r>
              <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    </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以   </a:t>
            </a:r>
            <a:r>
              <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     </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为平稳分布。从       </a:t>
            </a:r>
            <a:r>
              <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        </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中采样得到一个候选样本 </a:t>
            </a:r>
            <a:r>
              <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x^ </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以概率                                       接受     。当随机生成的概率值小于   ， </a:t>
            </a:r>
            <a:r>
              <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          </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 否则</a:t>
            </a:r>
            <a:endPar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Calibri" pitchFamily="34" charset="0"/>
                <a:ea typeface="黑体"/>
                <a:cs typeface="Calibri" pitchFamily="34" charset="0"/>
              </a:rPr>
              <a:t>解释：</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设随机变量从状态</a:t>
            </a:r>
            <a:r>
              <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     </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转移到   </a:t>
            </a:r>
            <a:r>
              <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 </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的接受概率为：   </a:t>
            </a:r>
            <a:endPar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endParaRPr>
          </a:p>
          <a:p>
            <a:pPr marL="342900" marR="0" lvl="0" indent="-342900" algn="l" defTabSz="914400" rtl="0" eaLnBrk="1" fontAlgn="base" latinLnBrk="0" hangingPunct="1">
              <a:lnSpc>
                <a:spcPct val="130000"/>
              </a:lnSpc>
              <a:spcBef>
                <a:spcPts val="400"/>
              </a:spcBef>
              <a:spcAft>
                <a:spcPct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endParaRPr>
          </a:p>
          <a:p>
            <a:pPr marL="0" marR="0" lvl="0" indent="0" algn="l" defTabSz="914400" rtl="0" eaLnBrk="1" fontAlgn="base" latinLnBrk="0" hangingPunct="1">
              <a:lnSpc>
                <a:spcPct val="130000"/>
              </a:lnSpc>
              <a:spcBef>
                <a:spcPts val="400"/>
              </a:spcBef>
              <a:spcAft>
                <a:spcPct val="0"/>
              </a:spcAft>
              <a:buClrTx/>
              <a:buSzTx/>
              <a:buFontTx/>
              <a:buNone/>
              <a:tabLst/>
              <a:defRPr/>
            </a:pP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     如果证明</a:t>
            </a:r>
            <a:r>
              <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    </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满足</a:t>
            </a:r>
            <a:r>
              <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DBC</a:t>
            </a:r>
            <a:r>
              <a:rPr kumimoji="0" lang="zh-CN" altLang="en-US"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，即                           ，则    的平稳分布为       </a:t>
            </a:r>
            <a:endParaRPr kumimoji="0" lang="en-US" altLang="zh-CN" sz="24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endParaRPr>
          </a:p>
        </p:txBody>
      </p:sp>
      <p:pic>
        <p:nvPicPr>
          <p:cNvPr id="2" name="图片 1"/>
          <p:cNvPicPr>
            <a:picLocks noChangeAspect="1"/>
          </p:cNvPicPr>
          <p:nvPr/>
        </p:nvPicPr>
        <p:blipFill>
          <a:blip r:embed="rId3"/>
          <a:stretch>
            <a:fillRect/>
          </a:stretch>
        </p:blipFill>
        <p:spPr>
          <a:xfrm>
            <a:off x="6428846" y="989265"/>
            <a:ext cx="697626" cy="465085"/>
          </a:xfrm>
          <a:prstGeom prst="rect">
            <a:avLst/>
          </a:prstGeom>
        </p:spPr>
      </p:pic>
      <p:pic>
        <p:nvPicPr>
          <p:cNvPr id="7" name="图片 6"/>
          <p:cNvPicPr>
            <a:picLocks noChangeAspect="1"/>
          </p:cNvPicPr>
          <p:nvPr/>
        </p:nvPicPr>
        <p:blipFill>
          <a:blip r:embed="rId3"/>
          <a:stretch>
            <a:fillRect/>
          </a:stretch>
        </p:blipFill>
        <p:spPr>
          <a:xfrm>
            <a:off x="1823542" y="1454350"/>
            <a:ext cx="697626" cy="465085"/>
          </a:xfrm>
          <a:prstGeom prst="rect">
            <a:avLst/>
          </a:prstGeom>
        </p:spPr>
      </p:pic>
      <p:pic>
        <p:nvPicPr>
          <p:cNvPr id="3" name="图片 2"/>
          <p:cNvPicPr>
            <a:picLocks noChangeAspect="1"/>
          </p:cNvPicPr>
          <p:nvPr/>
        </p:nvPicPr>
        <p:blipFill>
          <a:blip r:embed="rId4"/>
          <a:stretch>
            <a:fillRect/>
          </a:stretch>
        </p:blipFill>
        <p:spPr>
          <a:xfrm>
            <a:off x="1143799" y="1487314"/>
            <a:ext cx="243928" cy="399156"/>
          </a:xfrm>
          <a:prstGeom prst="rect">
            <a:avLst/>
          </a:prstGeom>
        </p:spPr>
      </p:pic>
      <p:pic>
        <p:nvPicPr>
          <p:cNvPr id="4" name="图片 3"/>
          <p:cNvPicPr>
            <a:picLocks noChangeAspect="1"/>
          </p:cNvPicPr>
          <p:nvPr/>
        </p:nvPicPr>
        <p:blipFill>
          <a:blip r:embed="rId5"/>
          <a:stretch>
            <a:fillRect/>
          </a:stretch>
        </p:blipFill>
        <p:spPr>
          <a:xfrm>
            <a:off x="7393399" y="1536524"/>
            <a:ext cx="505406" cy="372404"/>
          </a:xfrm>
          <a:prstGeom prst="rect">
            <a:avLst/>
          </a:prstGeom>
        </p:spPr>
      </p:pic>
      <p:pic>
        <p:nvPicPr>
          <p:cNvPr id="8" name="图片 7"/>
          <p:cNvPicPr>
            <a:picLocks noChangeAspect="1"/>
          </p:cNvPicPr>
          <p:nvPr/>
        </p:nvPicPr>
        <p:blipFill>
          <a:blip r:embed="rId5"/>
          <a:stretch>
            <a:fillRect/>
          </a:stretch>
        </p:blipFill>
        <p:spPr>
          <a:xfrm>
            <a:off x="2521168" y="2008093"/>
            <a:ext cx="505406" cy="372404"/>
          </a:xfrm>
          <a:prstGeom prst="rect">
            <a:avLst/>
          </a:prstGeom>
        </p:spPr>
      </p:pic>
      <p:pic>
        <p:nvPicPr>
          <p:cNvPr id="9" name="图片 8"/>
          <p:cNvPicPr>
            <a:picLocks noChangeAspect="1"/>
          </p:cNvPicPr>
          <p:nvPr/>
        </p:nvPicPr>
        <p:blipFill>
          <a:blip r:embed="rId6"/>
          <a:stretch>
            <a:fillRect/>
          </a:stretch>
        </p:blipFill>
        <p:spPr>
          <a:xfrm>
            <a:off x="1823542" y="1976358"/>
            <a:ext cx="314235" cy="435874"/>
          </a:xfrm>
          <a:prstGeom prst="rect">
            <a:avLst/>
          </a:prstGeom>
        </p:spPr>
      </p:pic>
      <p:pic>
        <p:nvPicPr>
          <p:cNvPr id="10" name="图片 9"/>
          <p:cNvPicPr>
            <a:picLocks noChangeAspect="1"/>
          </p:cNvPicPr>
          <p:nvPr/>
        </p:nvPicPr>
        <p:blipFill>
          <a:blip r:embed="rId7"/>
          <a:stretch>
            <a:fillRect/>
          </a:stretch>
        </p:blipFill>
        <p:spPr>
          <a:xfrm>
            <a:off x="5138412" y="1944026"/>
            <a:ext cx="1290434" cy="436471"/>
          </a:xfrm>
          <a:prstGeom prst="rect">
            <a:avLst/>
          </a:prstGeom>
        </p:spPr>
      </p:pic>
      <p:pic>
        <p:nvPicPr>
          <p:cNvPr id="11" name="图片 10"/>
          <p:cNvPicPr>
            <a:picLocks noChangeAspect="1"/>
          </p:cNvPicPr>
          <p:nvPr/>
        </p:nvPicPr>
        <p:blipFill>
          <a:blip r:embed="rId8"/>
          <a:stretch>
            <a:fillRect/>
          </a:stretch>
        </p:blipFill>
        <p:spPr>
          <a:xfrm>
            <a:off x="1164864" y="2435406"/>
            <a:ext cx="445725" cy="445725"/>
          </a:xfrm>
          <a:prstGeom prst="rect">
            <a:avLst/>
          </a:prstGeom>
        </p:spPr>
      </p:pic>
      <p:pic>
        <p:nvPicPr>
          <p:cNvPr id="15" name="图片 14"/>
          <p:cNvPicPr>
            <a:picLocks noChangeAspect="1"/>
          </p:cNvPicPr>
          <p:nvPr/>
        </p:nvPicPr>
        <p:blipFill>
          <a:blip r:embed="rId9"/>
          <a:stretch>
            <a:fillRect/>
          </a:stretch>
        </p:blipFill>
        <p:spPr>
          <a:xfrm>
            <a:off x="5872108" y="2412232"/>
            <a:ext cx="253454" cy="431810"/>
          </a:xfrm>
          <a:prstGeom prst="rect">
            <a:avLst/>
          </a:prstGeom>
        </p:spPr>
      </p:pic>
      <p:pic>
        <p:nvPicPr>
          <p:cNvPr id="16" name="图片 15"/>
          <p:cNvPicPr>
            <a:picLocks noChangeAspect="1"/>
          </p:cNvPicPr>
          <p:nvPr/>
        </p:nvPicPr>
        <p:blipFill>
          <a:blip r:embed="rId10"/>
          <a:stretch>
            <a:fillRect/>
          </a:stretch>
        </p:blipFill>
        <p:spPr>
          <a:xfrm>
            <a:off x="2645135" y="2374285"/>
            <a:ext cx="2427843" cy="581881"/>
          </a:xfrm>
          <a:prstGeom prst="rect">
            <a:avLst/>
          </a:prstGeom>
        </p:spPr>
      </p:pic>
      <p:pic>
        <p:nvPicPr>
          <p:cNvPr id="17" name="图片 16"/>
          <p:cNvPicPr>
            <a:picLocks noChangeAspect="1"/>
          </p:cNvPicPr>
          <p:nvPr/>
        </p:nvPicPr>
        <p:blipFill>
          <a:blip r:embed="rId11"/>
          <a:stretch>
            <a:fillRect/>
          </a:stretch>
        </p:blipFill>
        <p:spPr>
          <a:xfrm>
            <a:off x="1552618" y="2924323"/>
            <a:ext cx="166402" cy="416007"/>
          </a:xfrm>
          <a:prstGeom prst="rect">
            <a:avLst/>
          </a:prstGeom>
        </p:spPr>
      </p:pic>
      <p:pic>
        <p:nvPicPr>
          <p:cNvPr id="18" name="图片 17"/>
          <p:cNvPicPr>
            <a:picLocks noChangeAspect="1"/>
          </p:cNvPicPr>
          <p:nvPr/>
        </p:nvPicPr>
        <p:blipFill>
          <a:blip r:embed="rId12"/>
          <a:stretch>
            <a:fillRect/>
          </a:stretch>
        </p:blipFill>
        <p:spPr>
          <a:xfrm>
            <a:off x="1901645" y="2962736"/>
            <a:ext cx="849738" cy="366933"/>
          </a:xfrm>
          <a:prstGeom prst="rect">
            <a:avLst/>
          </a:prstGeom>
        </p:spPr>
      </p:pic>
      <p:pic>
        <p:nvPicPr>
          <p:cNvPr id="19" name="图片 18"/>
          <p:cNvPicPr>
            <a:picLocks noChangeAspect="1"/>
          </p:cNvPicPr>
          <p:nvPr/>
        </p:nvPicPr>
        <p:blipFill>
          <a:blip r:embed="rId13"/>
          <a:stretch>
            <a:fillRect/>
          </a:stretch>
        </p:blipFill>
        <p:spPr>
          <a:xfrm>
            <a:off x="3859056" y="2904117"/>
            <a:ext cx="1262226" cy="407795"/>
          </a:xfrm>
          <a:prstGeom prst="rect">
            <a:avLst/>
          </a:prstGeom>
        </p:spPr>
      </p:pic>
      <p:pic>
        <p:nvPicPr>
          <p:cNvPr id="25" name="图片 24"/>
          <p:cNvPicPr>
            <a:picLocks noChangeAspect="1"/>
          </p:cNvPicPr>
          <p:nvPr/>
        </p:nvPicPr>
        <p:blipFill>
          <a:blip r:embed="rId14"/>
          <a:stretch>
            <a:fillRect/>
          </a:stretch>
        </p:blipFill>
        <p:spPr>
          <a:xfrm>
            <a:off x="3963073" y="3457453"/>
            <a:ext cx="321847" cy="386216"/>
          </a:xfrm>
          <a:prstGeom prst="rect">
            <a:avLst/>
          </a:prstGeom>
        </p:spPr>
      </p:pic>
      <p:pic>
        <p:nvPicPr>
          <p:cNvPr id="26" name="图片 25"/>
          <p:cNvPicPr>
            <a:picLocks noChangeAspect="1"/>
          </p:cNvPicPr>
          <p:nvPr/>
        </p:nvPicPr>
        <p:blipFill>
          <a:blip r:embed="rId15"/>
          <a:stretch>
            <a:fillRect/>
          </a:stretch>
        </p:blipFill>
        <p:spPr>
          <a:xfrm>
            <a:off x="5242594" y="3547984"/>
            <a:ext cx="182062" cy="237473"/>
          </a:xfrm>
          <a:prstGeom prst="rect">
            <a:avLst/>
          </a:prstGeom>
        </p:spPr>
      </p:pic>
      <p:pic>
        <p:nvPicPr>
          <p:cNvPr id="27" name="图片 26"/>
          <p:cNvPicPr>
            <a:picLocks noChangeAspect="1"/>
          </p:cNvPicPr>
          <p:nvPr/>
        </p:nvPicPr>
        <p:blipFill>
          <a:blip r:embed="rId16"/>
          <a:stretch>
            <a:fillRect/>
          </a:stretch>
        </p:blipFill>
        <p:spPr>
          <a:xfrm>
            <a:off x="7352763" y="3551578"/>
            <a:ext cx="293339" cy="268894"/>
          </a:xfrm>
          <a:prstGeom prst="rect">
            <a:avLst/>
          </a:prstGeom>
        </p:spPr>
      </p:pic>
      <p:pic>
        <p:nvPicPr>
          <p:cNvPr id="28" name="图片 27"/>
          <p:cNvPicPr>
            <a:picLocks noChangeAspect="1"/>
          </p:cNvPicPr>
          <p:nvPr/>
        </p:nvPicPr>
        <p:blipFill>
          <a:blip r:embed="rId17"/>
          <a:stretch>
            <a:fillRect/>
          </a:stretch>
        </p:blipFill>
        <p:spPr>
          <a:xfrm>
            <a:off x="3337161" y="3969480"/>
            <a:ext cx="2056340" cy="501297"/>
          </a:xfrm>
          <a:prstGeom prst="rect">
            <a:avLst/>
          </a:prstGeom>
        </p:spPr>
      </p:pic>
      <p:pic>
        <p:nvPicPr>
          <p:cNvPr id="29" name="图片 28"/>
          <p:cNvPicPr>
            <a:picLocks noChangeAspect="1"/>
          </p:cNvPicPr>
          <p:nvPr/>
        </p:nvPicPr>
        <p:blipFill>
          <a:blip r:embed="rId4"/>
          <a:stretch>
            <a:fillRect/>
          </a:stretch>
        </p:blipFill>
        <p:spPr>
          <a:xfrm>
            <a:off x="1823542" y="4511232"/>
            <a:ext cx="214054" cy="350273"/>
          </a:xfrm>
          <a:prstGeom prst="rect">
            <a:avLst/>
          </a:prstGeom>
        </p:spPr>
      </p:pic>
      <p:pic>
        <p:nvPicPr>
          <p:cNvPr id="30" name="图片 29"/>
          <p:cNvPicPr>
            <a:picLocks noChangeAspect="1"/>
          </p:cNvPicPr>
          <p:nvPr/>
        </p:nvPicPr>
        <p:blipFill>
          <a:blip r:embed="rId3"/>
          <a:stretch>
            <a:fillRect/>
          </a:stretch>
        </p:blipFill>
        <p:spPr>
          <a:xfrm>
            <a:off x="8365019" y="4479613"/>
            <a:ext cx="697626" cy="465085"/>
          </a:xfrm>
          <a:prstGeom prst="rect">
            <a:avLst/>
          </a:prstGeom>
        </p:spPr>
      </p:pic>
      <p:sp>
        <p:nvSpPr>
          <p:cNvPr id="32" name="矩形 31"/>
          <p:cNvSpPr/>
          <p:nvPr/>
        </p:nvSpPr>
        <p:spPr>
          <a:xfrm>
            <a:off x="205278" y="6196164"/>
            <a:ext cx="7515590" cy="423321"/>
          </a:xfrm>
          <a:prstGeom prst="rect">
            <a:avLst/>
          </a:prstGeom>
        </p:spPr>
        <p:txBody>
          <a:bodyPr wrap="square">
            <a:spAutoFit/>
          </a:bodyPr>
          <a:lstStyle/>
          <a:p>
            <a:pPr marL="0" marR="0" lvl="0" indent="0" algn="l" defTabSz="914400" rtl="0" eaLnBrk="1" fontAlgn="auto" latinLnBrk="0" hangingPunct="1">
              <a:lnSpc>
                <a:spcPct val="130000"/>
              </a:lnSpc>
              <a:spcBef>
                <a:spcPts val="400"/>
              </a:spcBef>
              <a:spcAft>
                <a:spcPts val="0"/>
              </a:spcAft>
              <a:buClrTx/>
              <a:buSzTx/>
              <a:buFontTx/>
              <a:buNone/>
              <a:tabLst/>
              <a:defRPr/>
            </a:pPr>
            <a:r>
              <a:rPr kumimoji="0" lang="en-US" altLang="zh-CN" sz="18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https://blog.csdn.net/jingjishisi/article/details/79291258</a:t>
            </a:r>
          </a:p>
        </p:txBody>
      </p:sp>
      <p:pic>
        <p:nvPicPr>
          <p:cNvPr id="34" name="图片 33"/>
          <p:cNvPicPr>
            <a:picLocks noChangeAspect="1"/>
          </p:cNvPicPr>
          <p:nvPr/>
        </p:nvPicPr>
        <p:blipFill>
          <a:blip r:embed="rId4"/>
          <a:stretch>
            <a:fillRect/>
          </a:stretch>
        </p:blipFill>
        <p:spPr>
          <a:xfrm>
            <a:off x="6321819" y="4537020"/>
            <a:ext cx="214054" cy="350273"/>
          </a:xfrm>
          <a:prstGeom prst="rect">
            <a:avLst/>
          </a:prstGeom>
        </p:spPr>
      </p:pic>
      <p:pic>
        <p:nvPicPr>
          <p:cNvPr id="35" name="图片 34"/>
          <p:cNvPicPr>
            <a:picLocks noChangeAspect="1"/>
          </p:cNvPicPr>
          <p:nvPr/>
        </p:nvPicPr>
        <p:blipFill rotWithShape="1">
          <a:blip r:embed="rId18"/>
          <a:srcRect l="3135"/>
          <a:stretch/>
        </p:blipFill>
        <p:spPr>
          <a:xfrm>
            <a:off x="3859056" y="4511004"/>
            <a:ext cx="1755107" cy="402307"/>
          </a:xfrm>
          <a:prstGeom prst="rect">
            <a:avLst/>
          </a:prstGeom>
        </p:spPr>
      </p:pic>
      <p:pic>
        <p:nvPicPr>
          <p:cNvPr id="36" name="图片 35"/>
          <p:cNvPicPr>
            <a:picLocks noChangeAspect="1"/>
          </p:cNvPicPr>
          <p:nvPr/>
        </p:nvPicPr>
        <p:blipFill>
          <a:blip r:embed="rId19"/>
          <a:stretch>
            <a:fillRect/>
          </a:stretch>
        </p:blipFill>
        <p:spPr>
          <a:xfrm>
            <a:off x="1677525" y="5076296"/>
            <a:ext cx="5554016" cy="589181"/>
          </a:xfrm>
          <a:prstGeom prst="rect">
            <a:avLst/>
          </a:prstGeom>
        </p:spPr>
      </p:pic>
    </p:spTree>
    <p:extLst>
      <p:ext uri="{BB962C8B-B14F-4D97-AF65-F5344CB8AC3E}">
        <p14:creationId xmlns:p14="http://schemas.microsoft.com/office/powerpoint/2010/main" val="313770072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矩形 31"/>
          <p:cNvSpPr/>
          <p:nvPr/>
        </p:nvSpPr>
        <p:spPr>
          <a:xfrm>
            <a:off x="205278" y="6196164"/>
            <a:ext cx="7515590" cy="423321"/>
          </a:xfrm>
          <a:prstGeom prst="rect">
            <a:avLst/>
          </a:prstGeom>
        </p:spPr>
        <p:txBody>
          <a:bodyPr wrap="square">
            <a:spAutoFit/>
          </a:bodyPr>
          <a:lstStyle/>
          <a:p>
            <a:pPr marL="0" marR="0" lvl="0" indent="0" algn="l" defTabSz="914400" rtl="0" eaLnBrk="1" fontAlgn="auto" latinLnBrk="0" hangingPunct="1">
              <a:lnSpc>
                <a:spcPct val="130000"/>
              </a:lnSpc>
              <a:spcBef>
                <a:spcPts val="400"/>
              </a:spcBef>
              <a:spcAft>
                <a:spcPts val="0"/>
              </a:spcAft>
              <a:buClrTx/>
              <a:buSzTx/>
              <a:buFontTx/>
              <a:buNone/>
              <a:tabLst/>
              <a:defRPr/>
            </a:pPr>
            <a:r>
              <a:rPr kumimoji="0" lang="en-US" altLang="zh-CN" sz="18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https://blog.csdn.net/jingjishisi/article/details/79291258</a:t>
            </a:r>
          </a:p>
        </p:txBody>
      </p:sp>
      <p:pic>
        <p:nvPicPr>
          <p:cNvPr id="12" name="图片 11"/>
          <p:cNvPicPr>
            <a:picLocks noChangeAspect="1"/>
          </p:cNvPicPr>
          <p:nvPr/>
        </p:nvPicPr>
        <p:blipFill>
          <a:blip r:embed="rId3"/>
          <a:stretch>
            <a:fillRect/>
          </a:stretch>
        </p:blipFill>
        <p:spPr>
          <a:xfrm>
            <a:off x="1774419" y="1630743"/>
            <a:ext cx="4598672" cy="818169"/>
          </a:xfrm>
          <a:prstGeom prst="rect">
            <a:avLst/>
          </a:prstGeom>
        </p:spPr>
      </p:pic>
      <p:sp>
        <p:nvSpPr>
          <p:cNvPr id="13" name="矩形标注 12"/>
          <p:cNvSpPr/>
          <p:nvPr/>
        </p:nvSpPr>
        <p:spPr bwMode="auto">
          <a:xfrm>
            <a:off x="6225309" y="1630743"/>
            <a:ext cx="1495559" cy="549039"/>
          </a:xfrm>
          <a:prstGeom prst="wedgeRectCallout">
            <a:avLst>
              <a:gd name="adj1" fmla="val -61444"/>
              <a:gd name="adj2" fmla="val 20443"/>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2000" b="0"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rPr>
              <a:t>对称分布</a:t>
            </a:r>
          </a:p>
        </p:txBody>
      </p:sp>
      <p:pic>
        <p:nvPicPr>
          <p:cNvPr id="20" name="图片 19"/>
          <p:cNvPicPr>
            <a:picLocks noChangeAspect="1"/>
          </p:cNvPicPr>
          <p:nvPr/>
        </p:nvPicPr>
        <p:blipFill>
          <a:blip r:embed="rId4"/>
          <a:stretch>
            <a:fillRect/>
          </a:stretch>
        </p:blipFill>
        <p:spPr>
          <a:xfrm>
            <a:off x="808460" y="2320309"/>
            <a:ext cx="7632833" cy="962778"/>
          </a:xfrm>
          <a:prstGeom prst="rect">
            <a:avLst/>
          </a:prstGeom>
        </p:spPr>
      </p:pic>
      <p:pic>
        <p:nvPicPr>
          <p:cNvPr id="21" name="图片 20"/>
          <p:cNvPicPr>
            <a:picLocks noChangeAspect="1"/>
          </p:cNvPicPr>
          <p:nvPr/>
        </p:nvPicPr>
        <p:blipFill>
          <a:blip r:embed="rId5"/>
          <a:stretch>
            <a:fillRect/>
          </a:stretch>
        </p:blipFill>
        <p:spPr>
          <a:xfrm>
            <a:off x="2259250" y="3210782"/>
            <a:ext cx="4483295" cy="701404"/>
          </a:xfrm>
          <a:prstGeom prst="rect">
            <a:avLst/>
          </a:prstGeom>
        </p:spPr>
      </p:pic>
    </p:spTree>
    <p:extLst>
      <p:ext uri="{BB962C8B-B14F-4D97-AF65-F5344CB8AC3E}">
        <p14:creationId xmlns:p14="http://schemas.microsoft.com/office/powerpoint/2010/main" val="34966513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4294967295"/>
          </p:nvPr>
        </p:nvSpPr>
        <p:spPr>
          <a:xfrm>
            <a:off x="407680" y="1412776"/>
            <a:ext cx="8208962" cy="4267200"/>
          </a:xfrm>
        </p:spPr>
        <p:txBody>
          <a:bodyPr/>
          <a:lstStyle/>
          <a:p>
            <a:pPr eaLnBrk="1" hangingPunct="1">
              <a:lnSpc>
                <a:spcPct val="120000"/>
              </a:lnSpc>
              <a:spcBef>
                <a:spcPts val="600"/>
              </a:spcBef>
              <a:buFont typeface="Wingdings" panose="05000000000000000000" pitchFamily="2" charset="2"/>
              <a:buChar char="n"/>
            </a:pPr>
            <a:r>
              <a:rPr lang="zh-CN" altLang="en-US" sz="28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文本挖掘的基本问题</a:t>
            </a:r>
          </a:p>
          <a:p>
            <a:pPr eaLnBrk="1" hangingPunct="1">
              <a:lnSpc>
                <a:spcPct val="120000"/>
              </a:lnSpc>
              <a:spcBef>
                <a:spcPts val="600"/>
              </a:spcBef>
              <a:buFont typeface="Wingdings" panose="05000000000000000000" pitchFamily="2" charset="2"/>
              <a:buChar char="n"/>
            </a:pPr>
            <a:r>
              <a:rPr lang="zh-CN" altLang="en-US" sz="28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自然语言特性</a:t>
            </a:r>
          </a:p>
          <a:p>
            <a:pPr eaLnBrk="1" hangingPunct="1">
              <a:lnSpc>
                <a:spcPct val="120000"/>
              </a:lnSpc>
              <a:spcBef>
                <a:spcPts val="600"/>
              </a:spcBef>
              <a:buFont typeface="Wingdings" panose="05000000000000000000" pitchFamily="2" charset="2"/>
              <a:buChar char="n"/>
            </a:pPr>
            <a:r>
              <a:rPr lang="en-US" altLang="zh-CN" sz="28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28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模型</a:t>
            </a:r>
            <a:endParaRPr lang="en-US" altLang="zh-CN" sz="28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ts val="600"/>
              </a:spcBef>
              <a:buFont typeface="Wingdings" panose="05000000000000000000" pitchFamily="2" charset="2"/>
              <a:buChar char="n"/>
            </a:pPr>
            <a:r>
              <a:rPr lang="zh-CN" altLang="en-US" sz="28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主题模型</a:t>
            </a:r>
            <a:endParaRPr lang="zh-CN" altLang="zh-CN" sz="28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圆角矩形 3"/>
          <p:cNvSpPr/>
          <p:nvPr/>
        </p:nvSpPr>
        <p:spPr bwMode="auto">
          <a:xfrm>
            <a:off x="587861" y="4077072"/>
            <a:ext cx="7848600" cy="1944687"/>
          </a:xfrm>
          <a:prstGeom prst="roundRect">
            <a:avLst/>
          </a:prstGeom>
          <a:solidFill>
            <a:srgbClr val="FFFFE7"/>
          </a:solidFill>
          <a:ln w="25400" cap="flat" cmpd="sng" algn="ctr">
            <a:solidFill>
              <a:srgbClr val="FF9933"/>
            </a:solidFill>
            <a:prstDash val="solid"/>
            <a:round/>
            <a:headEnd type="none" w="med" len="med"/>
            <a:tailEnd type="triangle" w="lg" len="lg"/>
          </a:ln>
          <a:effectLst>
            <a:outerShdw blurRad="50800" dist="38100" dir="2700000" algn="tl" rotWithShape="0">
              <a:prstClr val="black">
                <a:alpha val="40000"/>
              </a:prstClr>
            </a:outerShdw>
          </a:effectLst>
        </p:spPr>
        <p:txBody>
          <a:bodyPr tIns="72000" bIns="108000"/>
          <a:lstStyle/>
          <a:p>
            <a:pPr algn="l" eaLnBrk="0" hangingPunct="0">
              <a:lnSpc>
                <a:spcPct val="130000"/>
              </a:lnSpc>
              <a:spcBef>
                <a:spcPts val="600"/>
              </a:spcBef>
              <a:spcAft>
                <a:spcPts val="600"/>
              </a:spcAft>
              <a:buClr>
                <a:srgbClr val="CC0000"/>
              </a:buClr>
              <a:defRPr/>
            </a:pPr>
            <a:r>
              <a:rPr lang="zh-CN" altLang="en-US" sz="2800" dirty="0">
                <a:solidFill>
                  <a:srgbClr val="FF0000"/>
                </a:solidFill>
                <a:latin typeface="黑体" panose="02010609060101010101" pitchFamily="49" charset="-122"/>
                <a:ea typeface="黑体" panose="02010609060101010101" pitchFamily="49" charset="-122"/>
              </a:rPr>
              <a:t>基本要求</a:t>
            </a:r>
            <a:r>
              <a:rPr lang="zh-CN" altLang="en-US" sz="2800" b="0" dirty="0">
                <a:latin typeface="黑体" panose="02010609060101010101" pitchFamily="49" charset="-122"/>
                <a:ea typeface="黑体" panose="02010609060101010101" pitchFamily="49" charset="-122"/>
              </a:rPr>
              <a:t>：</a:t>
            </a:r>
            <a:r>
              <a:rPr lang="zh-CN" altLang="zh-CN" sz="2800" b="0" dirty="0">
                <a:latin typeface="黑体" panose="02010609060101010101" pitchFamily="49" charset="-122"/>
                <a:ea typeface="黑体" panose="02010609060101010101" pitchFamily="49" charset="-122"/>
              </a:rPr>
              <a:t>了解</a:t>
            </a:r>
            <a:r>
              <a:rPr lang="zh-CN" altLang="en-US" sz="2800" b="0" dirty="0">
                <a:solidFill>
                  <a:srgbClr val="FF0000"/>
                </a:solidFill>
                <a:latin typeface="黑体" panose="02010609060101010101" pitchFamily="49" charset="-122"/>
                <a:ea typeface="黑体" panose="02010609060101010101" pitchFamily="49" charset="-122"/>
              </a:rPr>
              <a:t>文本</a:t>
            </a:r>
            <a:r>
              <a:rPr lang="zh-CN" altLang="zh-CN" sz="2800" b="0" dirty="0">
                <a:solidFill>
                  <a:srgbClr val="FF0000"/>
                </a:solidFill>
                <a:latin typeface="黑体" panose="02010609060101010101" pitchFamily="49" charset="-122"/>
                <a:ea typeface="黑体" panose="02010609060101010101" pitchFamily="49" charset="-122"/>
              </a:rPr>
              <a:t>数据的特点</a:t>
            </a:r>
            <a:r>
              <a:rPr lang="zh-CN" altLang="en-US" sz="2800" b="0" dirty="0">
                <a:solidFill>
                  <a:srgbClr val="FF0000"/>
                </a:solidFill>
                <a:latin typeface="黑体" panose="02010609060101010101" pitchFamily="49" charset="-122"/>
                <a:ea typeface="黑体" panose="02010609060101010101" pitchFamily="49" charset="-122"/>
              </a:rPr>
              <a:t>、挖掘任务</a:t>
            </a:r>
            <a:r>
              <a:rPr lang="zh-CN" altLang="zh-CN" sz="2800" b="0" dirty="0">
                <a:latin typeface="黑体" panose="02010609060101010101" pitchFamily="49" charset="-122"/>
                <a:ea typeface="黑体" panose="02010609060101010101" pitchFamily="49" charset="-122"/>
              </a:rPr>
              <a:t>及其</a:t>
            </a:r>
            <a:r>
              <a:rPr lang="zh-CN" altLang="en-US" sz="2800" b="0" dirty="0">
                <a:latin typeface="黑体" panose="02010609060101010101" pitchFamily="49" charset="-122"/>
                <a:ea typeface="黑体" panose="02010609060101010101" pitchFamily="49" charset="-122"/>
              </a:rPr>
              <a:t>挑战</a:t>
            </a:r>
            <a:r>
              <a:rPr lang="zh-CN" altLang="zh-CN" sz="2800" b="0" dirty="0">
                <a:latin typeface="黑体" panose="02010609060101010101" pitchFamily="49" charset="-122"/>
                <a:ea typeface="黑体" panose="02010609060101010101" pitchFamily="49" charset="-122"/>
              </a:rPr>
              <a:t>，重点介绍</a:t>
            </a:r>
            <a:r>
              <a:rPr lang="en-US" altLang="zh-CN" sz="2800" b="0" dirty="0">
                <a:solidFill>
                  <a:srgbClr val="FF0000"/>
                </a:solidFill>
                <a:latin typeface="黑体" panose="02010609060101010101" pitchFamily="49" charset="-122"/>
                <a:ea typeface="黑体" panose="02010609060101010101" pitchFamily="49" charset="-122"/>
              </a:rPr>
              <a:t>BOW</a:t>
            </a:r>
            <a:r>
              <a:rPr lang="zh-CN" altLang="zh-CN" sz="2800" b="0" dirty="0">
                <a:latin typeface="黑体" panose="02010609060101010101" pitchFamily="49" charset="-122"/>
                <a:ea typeface="黑体" panose="02010609060101010101" pitchFamily="49" charset="-122"/>
              </a:rPr>
              <a:t>、</a:t>
            </a:r>
            <a:r>
              <a:rPr lang="zh-CN" altLang="en-US" sz="2800" b="0" dirty="0">
                <a:solidFill>
                  <a:srgbClr val="FF0000"/>
                </a:solidFill>
                <a:latin typeface="黑体" panose="02010609060101010101" pitchFamily="49" charset="-122"/>
                <a:ea typeface="黑体" panose="02010609060101010101" pitchFamily="49" charset="-122"/>
              </a:rPr>
              <a:t>主题模型</a:t>
            </a:r>
            <a:r>
              <a:rPr lang="zh-CN" altLang="zh-CN" sz="2800" b="0" dirty="0">
                <a:latin typeface="黑体" panose="02010609060101010101" pitchFamily="49" charset="-122"/>
                <a:ea typeface="黑体" panose="02010609060101010101" pitchFamily="49" charset="-122"/>
              </a:rPr>
              <a:t>中的基本原理与方法。</a:t>
            </a:r>
          </a:p>
          <a:p>
            <a:pPr algn="l" eaLnBrk="0" hangingPunct="0">
              <a:lnSpc>
                <a:spcPct val="130000"/>
              </a:lnSpc>
              <a:spcBef>
                <a:spcPts val="600"/>
              </a:spcBef>
              <a:spcAft>
                <a:spcPts val="600"/>
              </a:spcAft>
              <a:buClr>
                <a:srgbClr val="CC0000"/>
              </a:buClr>
              <a:defRPr/>
            </a:pPr>
            <a:endParaRPr lang="zh-CN" altLang="zh-CN" sz="2800" b="0" dirty="0">
              <a:solidFill>
                <a:srgbClr val="000000"/>
              </a:solidFill>
              <a:latin typeface="黑体" pitchFamily="49" charset="-122"/>
              <a:ea typeface="黑体" pitchFamily="49" charset="-122"/>
            </a:endParaRPr>
          </a:p>
        </p:txBody>
      </p:sp>
      <p:sp>
        <p:nvSpPr>
          <p:cNvPr id="10" name="矩形 9"/>
          <p:cNvSpPr/>
          <p:nvPr/>
        </p:nvSpPr>
        <p:spPr>
          <a:xfrm>
            <a:off x="899592" y="188640"/>
            <a:ext cx="1935145" cy="615553"/>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400" b="1" i="0" u="none" strike="noStrike" kern="1200" cap="none" spc="0" normalizeH="0" baseline="0" noProof="0" dirty="0">
                <a:ln>
                  <a:noFill/>
                </a:ln>
                <a:solidFill>
                  <a:srgbClr val="31589C"/>
                </a:solidFill>
                <a:effectLst/>
                <a:uLnTx/>
                <a:uFillTx/>
                <a:latin typeface="Times New Roman" panose="02020603050405020304" pitchFamily="18" charset="0"/>
                <a:ea typeface="黑体" panose="02010609060101010101" pitchFamily="49" charset="-122"/>
                <a:cs typeface="Times New Roman" panose="02020603050405020304" pitchFamily="18" charset="0"/>
              </a:rPr>
              <a:t>本章内容</a:t>
            </a:r>
            <a:endParaRPr kumimoji="0" lang="zh-CN" altLang="en-US" sz="3400" b="0" i="0" u="none" strike="noStrike" kern="1200" cap="none" spc="0" normalizeH="0" baseline="0" noProof="0" dirty="0">
              <a:ln>
                <a:noFill/>
              </a:ln>
              <a:solidFill>
                <a:srgbClr val="31589C"/>
              </a:solidFill>
              <a:effectLst/>
              <a:uLnTx/>
              <a:uFillTx/>
              <a:latin typeface="黑体" panose="02010609060101010101" pitchFamily="49" charset="-122"/>
              <a:ea typeface="黑体" panose="02010609060101010101" pitchFamily="49"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1" y="188640"/>
            <a:ext cx="8203567" cy="1323439"/>
          </a:xfrm>
          <a:prstGeom prst="rect">
            <a:avLst/>
          </a:prstGeom>
        </p:spPr>
        <p:txBody>
          <a:bodyPr wrap="square">
            <a:spAutoFit/>
          </a:bodyPr>
          <a:lstStyle/>
          <a:p>
            <a:pPr marL="0" marR="0" lvl="0" indent="0" algn="l" defTabSz="914400" eaLnBrk="0" latinLnBrk="0" hangingPunct="0">
              <a:lnSpc>
                <a:spcPct val="100000"/>
              </a:lnSpc>
              <a:buClrTx/>
              <a:buSzTx/>
              <a:buFontTx/>
              <a:buNone/>
              <a:tabLst/>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情感分析</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Sentiment analysis</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31589C"/>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31589C"/>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内容占位符 2"/>
          <p:cNvSpPr txBox="1"/>
          <p:nvPr/>
        </p:nvSpPr>
        <p:spPr bwMode="auto">
          <a:xfrm>
            <a:off x="369276" y="989157"/>
            <a:ext cx="8351938"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508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情感分析：</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识别文本（商品评论、微博发帖等）中的情感状态（悲伤、忧郁、快乐</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）、主观评价（积极、消极、中立）等信息</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1" fontAlgn="base" latinLnBrk="0" hangingPunct="1">
              <a:lnSpc>
                <a:spcPct val="12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倾向性分析、观点挖掘（</a:t>
            </a:r>
            <a:r>
              <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Opinion Mining </a:t>
            </a: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69276" y="3783143"/>
            <a:ext cx="8243794" cy="1314206"/>
          </a:xfrm>
          <a:prstGeom prst="rect">
            <a:avLst/>
          </a:prstGeom>
          <a:noFill/>
        </p:spPr>
        <p:txBody>
          <a:bodyPr wrap="square" rtlCol="0">
            <a:spAutoFit/>
          </a:bodyPr>
          <a:lstStyle/>
          <a:p>
            <a:pPr marL="450850" marR="0" lvl="0"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基本方法：</a:t>
            </a:r>
          </a:p>
          <a:p>
            <a:pPr marL="742950" marR="0" lvl="1" indent="-28575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情感词库（</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happy, sad, bored... </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统计方法：</a:t>
            </a: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LSA</a:t>
            </a:r>
            <a:r>
              <a:rPr kumimoji="0" lang="zh-CN" altLang="en-US"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SVM</a:t>
            </a:r>
            <a:r>
              <a:rPr kumimoji="0" lang="zh-CN" altLang="en-US"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endParaRPr kumimoji="0" lang="zh-CN" altLang="en-US"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p:cNvSpPr txBox="1"/>
          <p:nvPr/>
        </p:nvSpPr>
        <p:spPr>
          <a:xfrm>
            <a:off x="369276" y="5197463"/>
            <a:ext cx="8351938" cy="1314206"/>
          </a:xfrm>
          <a:prstGeom prst="rect">
            <a:avLst/>
          </a:prstGeom>
          <a:noFill/>
        </p:spPr>
        <p:txBody>
          <a:bodyPr wrap="square" rtlCol="0">
            <a:spAutoFit/>
          </a:bodyPr>
          <a:lstStyle/>
          <a:p>
            <a:pPr marL="450850" marR="0" lvl="0"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难题：</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多样性的修辞手段，如反语，讽刺；</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分面观点。商品：数码相机；新闻事件：雷公太极被徐晓冬</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KO</a:t>
            </a:r>
            <a:endPar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p:nvPr/>
        </p:nvSpPr>
        <p:spPr>
          <a:xfrm>
            <a:off x="899591" y="2474016"/>
            <a:ext cx="7978938" cy="1228221"/>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300"/>
              </a:spcBef>
              <a:spcAft>
                <a:spcPts val="0"/>
              </a:spcAft>
              <a:buClrTx/>
              <a:buSzTx/>
              <a:buFont typeface="Wingdings" panose="05000000000000000000" pitchFamily="2" charset="2"/>
              <a:buChar char="ü"/>
              <a:tabLst/>
              <a:defRPr/>
            </a:pPr>
            <a:r>
              <a:rPr kumimoji="0" lang="en-US" altLang="zh-CN"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复联</a:t>
            </a:r>
            <a:r>
              <a:rPr kumimoji="0" lang="en-US" altLang="zh-CN"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是一部史无前例的电影</a:t>
            </a:r>
            <a:endParaRPr kumimoji="0" lang="en-US" altLang="zh-CN"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20000"/>
              </a:lnSpc>
              <a:spcBef>
                <a:spcPts val="300"/>
              </a:spcBef>
              <a:spcAft>
                <a:spcPts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让人有些绝望的电影结局</a:t>
            </a:r>
            <a:endParaRPr kumimoji="0" lang="en-US" altLang="zh-CN"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20000"/>
              </a:lnSpc>
              <a:spcBef>
                <a:spcPts val="300"/>
              </a:spcBef>
              <a:spcAft>
                <a:spcPts val="0"/>
              </a:spcAft>
              <a:buClrTx/>
              <a:buSzTx/>
              <a:buFont typeface="Wingdings" panose="05000000000000000000" pitchFamily="2" charset="2"/>
              <a:buChar char="ü"/>
              <a:tabLst/>
              <a:defRPr/>
            </a:pPr>
            <a:r>
              <a:rPr kumimoji="0" lang="en-US" altLang="zh-CN"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MIUI8</a:t>
            </a:r>
            <a:r>
              <a:rPr kumimoji="0" lang="zh-CN" altLang="en-US"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系统还算流畅，功能多，人性化，但是广告不能完全关闭</a:t>
            </a:r>
          </a:p>
        </p:txBody>
      </p:sp>
    </p:spTree>
    <p:extLst>
      <p:ext uri="{BB962C8B-B14F-4D97-AF65-F5344CB8AC3E}">
        <p14:creationId xmlns:p14="http://schemas.microsoft.com/office/powerpoint/2010/main" val="308272847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400"/>
              </a:spcBef>
              <a:spcAft>
                <a:spcPct val="0"/>
              </a:spcAft>
              <a:buClrTx/>
              <a:buSzTx/>
              <a:buFont typeface="Wingdings" pitchFamily="2" charset="2"/>
              <a:buChar char="n"/>
              <a:tabLst/>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矩形 31"/>
          <p:cNvSpPr/>
          <p:nvPr/>
        </p:nvSpPr>
        <p:spPr>
          <a:xfrm>
            <a:off x="205278" y="6196164"/>
            <a:ext cx="7515590" cy="423321"/>
          </a:xfrm>
          <a:prstGeom prst="rect">
            <a:avLst/>
          </a:prstGeom>
        </p:spPr>
        <p:txBody>
          <a:bodyPr wrap="square">
            <a:spAutoFit/>
          </a:bodyPr>
          <a:lstStyle/>
          <a:p>
            <a:pPr marL="0" marR="0" lvl="0" indent="0" algn="l" defTabSz="914400" rtl="0" eaLnBrk="1" fontAlgn="auto" latinLnBrk="0" hangingPunct="1">
              <a:lnSpc>
                <a:spcPct val="130000"/>
              </a:lnSpc>
              <a:spcBef>
                <a:spcPts val="400"/>
              </a:spcBef>
              <a:spcAft>
                <a:spcPts val="0"/>
              </a:spcAft>
              <a:buClrTx/>
              <a:buSzTx/>
              <a:buFontTx/>
              <a:buNone/>
              <a:tabLst/>
              <a:defRPr/>
            </a:pPr>
            <a:r>
              <a:rPr kumimoji="0" lang="en-US" altLang="zh-CN" sz="1800" b="0" i="0" u="none" strike="noStrike" kern="1200" cap="none" spc="0" normalizeH="0" baseline="0" noProof="0" dirty="0">
                <a:ln>
                  <a:noFill/>
                </a:ln>
                <a:solidFill>
                  <a:srgbClr val="1557AE"/>
                </a:solidFill>
                <a:effectLst/>
                <a:uLnTx/>
                <a:uFillTx/>
                <a:latin typeface="Calibri" pitchFamily="34" charset="0"/>
                <a:ea typeface="黑体"/>
                <a:cs typeface="Calibri" pitchFamily="34" charset="0"/>
              </a:rPr>
              <a:t>https://blog.csdn.net/jingjishisi/article/details/79291258</a:t>
            </a:r>
          </a:p>
        </p:txBody>
      </p:sp>
      <p:pic>
        <p:nvPicPr>
          <p:cNvPr id="2" name="图片 1"/>
          <p:cNvPicPr>
            <a:picLocks noChangeAspect="1"/>
          </p:cNvPicPr>
          <p:nvPr/>
        </p:nvPicPr>
        <p:blipFill>
          <a:blip r:embed="rId3"/>
          <a:stretch>
            <a:fillRect/>
          </a:stretch>
        </p:blipFill>
        <p:spPr>
          <a:xfrm>
            <a:off x="1009515" y="1551165"/>
            <a:ext cx="7266267" cy="3501617"/>
          </a:xfrm>
          <a:prstGeom prst="rect">
            <a:avLst/>
          </a:prstGeom>
        </p:spPr>
      </p:pic>
      <p:sp>
        <p:nvSpPr>
          <p:cNvPr id="4" name="矩形 3"/>
          <p:cNvSpPr/>
          <p:nvPr/>
        </p:nvSpPr>
        <p:spPr>
          <a:xfrm>
            <a:off x="205278" y="5272834"/>
            <a:ext cx="880017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算法停止后，生成样本序列                                     ，根据需要截取尾部的</a:t>
            </a:r>
            <a:r>
              <a:rPr kumimoji="0" lang="zh-CN" altLang="en-US" sz="2000" b="0" i="1" u="none" strike="noStrike" kern="1200" cap="none" spc="0" normalizeH="0" baseline="0" noProof="0" dirty="0">
                <a:ln>
                  <a:noFill/>
                </a:ln>
                <a:solidFill>
                  <a:srgbClr val="1557AE"/>
                </a:solidFill>
                <a:effectLst/>
                <a:uLnTx/>
                <a:uFillTx/>
                <a:latin typeface="Tahoma"/>
                <a:ea typeface="黑体"/>
                <a:cs typeface="+mn-cs"/>
              </a:rPr>
              <a:t>n </a:t>
            </a:r>
            <a:r>
              <a:rPr kumimoji="0" lang="zh-CN" altLang="en-US" sz="2000" b="0" i="0" u="none" strike="noStrike" kern="1200" cap="none" spc="0" normalizeH="0" baseline="0" noProof="0" dirty="0">
                <a:ln>
                  <a:noFill/>
                </a:ln>
                <a:solidFill>
                  <a:srgbClr val="1557AE"/>
                </a:solidFill>
                <a:effectLst/>
                <a:uLnTx/>
                <a:uFillTx/>
                <a:latin typeface="Tahoma"/>
                <a:ea typeface="黑体"/>
                <a:cs typeface="+mn-cs"/>
              </a:rPr>
              <a:t>个样本                                        ，可近似地认为从分布      中采样得到。</a:t>
            </a:r>
          </a:p>
        </p:txBody>
      </p:sp>
      <p:pic>
        <p:nvPicPr>
          <p:cNvPr id="7" name="图片 6"/>
          <p:cNvPicPr>
            <a:picLocks noChangeAspect="1"/>
          </p:cNvPicPr>
          <p:nvPr/>
        </p:nvPicPr>
        <p:blipFill>
          <a:blip r:embed="rId4"/>
          <a:stretch>
            <a:fillRect/>
          </a:stretch>
        </p:blipFill>
        <p:spPr>
          <a:xfrm>
            <a:off x="3554257" y="5198943"/>
            <a:ext cx="2627485" cy="454015"/>
          </a:xfrm>
          <a:prstGeom prst="rect">
            <a:avLst/>
          </a:prstGeom>
        </p:spPr>
      </p:pic>
      <p:pic>
        <p:nvPicPr>
          <p:cNvPr id="8" name="图片 7"/>
          <p:cNvPicPr>
            <a:picLocks noChangeAspect="1"/>
          </p:cNvPicPr>
          <p:nvPr/>
        </p:nvPicPr>
        <p:blipFill>
          <a:blip r:embed="rId5"/>
          <a:stretch>
            <a:fillRect/>
          </a:stretch>
        </p:blipFill>
        <p:spPr>
          <a:xfrm>
            <a:off x="1405654" y="5652958"/>
            <a:ext cx="2969140" cy="658986"/>
          </a:xfrm>
          <a:prstGeom prst="rect">
            <a:avLst/>
          </a:prstGeom>
        </p:spPr>
      </p:pic>
      <p:pic>
        <p:nvPicPr>
          <p:cNvPr id="9" name="图片 8"/>
          <p:cNvPicPr>
            <a:picLocks noChangeAspect="1"/>
          </p:cNvPicPr>
          <p:nvPr/>
        </p:nvPicPr>
        <p:blipFill>
          <a:blip r:embed="rId6"/>
          <a:stretch>
            <a:fillRect/>
          </a:stretch>
        </p:blipFill>
        <p:spPr>
          <a:xfrm>
            <a:off x="6979086" y="5624917"/>
            <a:ext cx="471251" cy="309017"/>
          </a:xfrm>
          <a:prstGeom prst="rect">
            <a:avLst/>
          </a:prstGeom>
        </p:spPr>
      </p:pic>
    </p:spTree>
    <p:extLst>
      <p:ext uri="{BB962C8B-B14F-4D97-AF65-F5344CB8AC3E}">
        <p14:creationId xmlns:p14="http://schemas.microsoft.com/office/powerpoint/2010/main" val="194326767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43608" y="188640"/>
            <a:ext cx="2324929" cy="615553"/>
          </a:xfrm>
          <a:prstGeom prst="rect">
            <a:avLst/>
          </a:prstGeom>
        </p:spPr>
        <p:txBody>
          <a:bodyPr wrap="squar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6" name="内容占位符 2"/>
          <p:cNvSpPr txBox="1">
            <a:spLocks/>
          </p:cNvSpPr>
          <p:nvPr/>
        </p:nvSpPr>
        <p:spPr>
          <a:xfrm>
            <a:off x="152202" y="868873"/>
            <a:ext cx="8991798"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400"/>
              </a:spcBef>
              <a:buFont typeface="Wingdings" pitchFamily="2" charset="2"/>
              <a:buChar char="n"/>
              <a:defRPr/>
            </a:pPr>
            <a:r>
              <a:rPr lang="en-US" altLang="zh-CN"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Metropolis </a:t>
            </a:r>
            <a:r>
              <a:rPr lang="zh-CN" altLang="en-US"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采样</a:t>
            </a:r>
            <a:endParaRPr lang="en-US" altLang="zh-CN"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4642A082-13F7-466A-8BD6-0DC10AD3E965}"/>
              </a:ext>
            </a:extLst>
          </p:cNvPr>
          <p:cNvSpPr/>
          <p:nvPr/>
        </p:nvSpPr>
        <p:spPr>
          <a:xfrm>
            <a:off x="318407" y="1588069"/>
            <a:ext cx="5339443" cy="4494628"/>
          </a:xfrm>
          <a:prstGeom prst="rect">
            <a:avLst/>
          </a:prstGeom>
        </p:spPr>
        <p:txBody>
          <a:bodyPr wrap="square">
            <a:spAutoFit/>
          </a:bodyPr>
          <a:lstStyle/>
          <a:p>
            <a:pPr algn="l">
              <a:lnSpc>
                <a:spcPct val="120000"/>
              </a:lnSpc>
              <a:spcBef>
                <a:spcPts val="600"/>
              </a:spcBef>
            </a:pPr>
            <a:r>
              <a:rPr lang="zh-CN" altLang="en-US" sz="2400" b="0" dirty="0">
                <a:solidFill>
                  <a:srgbClr val="1557AE"/>
                </a:solidFill>
                <a:latin typeface="Calibri" pitchFamily="34" charset="0"/>
                <a:ea typeface="方正兰亭中黑_GBK" panose="02000000000000000000" pitchFamily="2" charset="-122"/>
                <a:cs typeface="Calibri" pitchFamily="34" charset="0"/>
              </a:rPr>
              <a:t>一个政客访问一些岛屿以争取支持，他使用一个简单规则来决定下一个访问的岛屿：每天选择一个邻近的岛屿，并将邻岛人口与当前岛人口进行比较。如果邻岛人口较多就过去。如果邻岛人口较少，就以</a:t>
            </a:r>
            <a:r>
              <a:rPr lang="zh-CN" altLang="en-US" sz="2400" b="0" dirty="0">
                <a:solidFill>
                  <a:srgbClr val="FF0000"/>
                </a:solidFill>
                <a:latin typeface="Calibri" pitchFamily="34" charset="0"/>
                <a:ea typeface="方正兰亭中黑_GBK" panose="02000000000000000000" pitchFamily="2" charset="-122"/>
                <a:cs typeface="Calibri" pitchFamily="34" charset="0"/>
              </a:rPr>
              <a:t>p=邻岛人口数/当前岛人口数</a:t>
            </a:r>
            <a:r>
              <a:rPr lang="zh-CN" altLang="en-US" sz="2400" b="0" dirty="0">
                <a:solidFill>
                  <a:srgbClr val="1557AE"/>
                </a:solidFill>
                <a:latin typeface="Calibri" pitchFamily="34" charset="0"/>
                <a:ea typeface="方正兰亭中黑_GBK" panose="02000000000000000000" pitchFamily="2" charset="-122"/>
                <a:cs typeface="Calibri" pitchFamily="34" charset="0"/>
              </a:rPr>
              <a:t>的概率进行访问。这样多天之后，政客最终在每个岛上的时间与每个岛的人口成正比。</a:t>
            </a:r>
            <a:r>
              <a:rPr lang="zh-CN" altLang="en-US" sz="2400" b="0" dirty="0">
                <a:solidFill>
                  <a:srgbClr val="FF0000"/>
                </a:solidFill>
                <a:latin typeface="Calibri" pitchFamily="34" charset="0"/>
                <a:ea typeface="方正兰亭中黑_GBK" panose="02000000000000000000" pitchFamily="2" charset="-122"/>
                <a:cs typeface="Calibri" pitchFamily="34" charset="0"/>
              </a:rPr>
              <a:t>即估计了岛屿人口的分布。</a:t>
            </a:r>
          </a:p>
        </p:txBody>
      </p:sp>
      <p:pic>
        <p:nvPicPr>
          <p:cNvPr id="10" name="图片 9">
            <a:extLst>
              <a:ext uri="{FF2B5EF4-FFF2-40B4-BE49-F238E27FC236}">
                <a16:creationId xmlns:a16="http://schemas.microsoft.com/office/drawing/2014/main" id="{E84AE2D1-D28F-4896-AE06-AA91B7D7FD58}"/>
              </a:ext>
            </a:extLst>
          </p:cNvPr>
          <p:cNvPicPr>
            <a:picLocks noChangeAspect="1"/>
          </p:cNvPicPr>
          <p:nvPr/>
        </p:nvPicPr>
        <p:blipFill>
          <a:blip r:embed="rId3"/>
          <a:stretch>
            <a:fillRect/>
          </a:stretch>
        </p:blipFill>
        <p:spPr>
          <a:xfrm>
            <a:off x="5633357" y="1639913"/>
            <a:ext cx="3192236" cy="4243679"/>
          </a:xfrm>
          <a:prstGeom prst="rect">
            <a:avLst/>
          </a:prstGeom>
        </p:spPr>
      </p:pic>
      <p:sp>
        <p:nvSpPr>
          <p:cNvPr id="11" name="矩形 10">
            <a:extLst>
              <a:ext uri="{FF2B5EF4-FFF2-40B4-BE49-F238E27FC236}">
                <a16:creationId xmlns:a16="http://schemas.microsoft.com/office/drawing/2014/main" id="{327FE533-5796-4ADD-AE9E-A7093D17F4F0}"/>
              </a:ext>
            </a:extLst>
          </p:cNvPr>
          <p:cNvSpPr/>
          <p:nvPr/>
        </p:nvSpPr>
        <p:spPr>
          <a:xfrm>
            <a:off x="152202" y="6008605"/>
            <a:ext cx="8915400" cy="646331"/>
          </a:xfrm>
          <a:prstGeom prst="rect">
            <a:avLst/>
          </a:prstGeom>
        </p:spPr>
        <p:txBody>
          <a:bodyPr wrap="square">
            <a:spAutoFit/>
          </a:bodyPr>
          <a:lstStyle/>
          <a:p>
            <a:pPr algn="l"/>
            <a:r>
              <a:rPr lang="zh-CN" altLang="en-US" dirty="0">
                <a:solidFill>
                  <a:srgbClr val="222222"/>
                </a:solidFill>
                <a:latin typeface="Arial" panose="020B0604020202020204" pitchFamily="34" charset="0"/>
                <a:ea typeface="+mn-ea"/>
              </a:rPr>
              <a:t>例子来源：</a:t>
            </a:r>
            <a:r>
              <a:rPr lang="en-US" altLang="zh-CN" dirty="0" err="1">
                <a:solidFill>
                  <a:srgbClr val="222222"/>
                </a:solidFill>
                <a:latin typeface="Arial" panose="020B0604020202020204" pitchFamily="34" charset="0"/>
                <a:ea typeface="+mn-ea"/>
              </a:rPr>
              <a:t>Kruschke</a:t>
            </a:r>
            <a:r>
              <a:rPr lang="en-US" altLang="zh-CN" dirty="0">
                <a:solidFill>
                  <a:srgbClr val="222222"/>
                </a:solidFill>
                <a:latin typeface="Arial" panose="020B0604020202020204" pitchFamily="34" charset="0"/>
                <a:ea typeface="+mn-ea"/>
              </a:rPr>
              <a:t>, J. (2014). Doing Bayesian data analysis: A tutorial with R, JAGS, and Stan.</a:t>
            </a:r>
            <a:endParaRPr lang="zh-CN" altLang="en-US" dirty="0">
              <a:solidFill>
                <a:srgbClr val="222222"/>
              </a:solidFill>
              <a:latin typeface="Arial" panose="020B0604020202020204" pitchFamily="34" charset="0"/>
              <a:ea typeface="+mn-ea"/>
            </a:endParaRPr>
          </a:p>
        </p:txBody>
      </p:sp>
    </p:spTree>
    <p:extLst>
      <p:ext uri="{BB962C8B-B14F-4D97-AF65-F5344CB8AC3E}">
        <p14:creationId xmlns:p14="http://schemas.microsoft.com/office/powerpoint/2010/main" val="189855532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19784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LDA</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pic>
        <p:nvPicPr>
          <p:cNvPr id="8" name="Picture 2" descr="Jupyter Notebook">
            <a:hlinkClick r:id="rId3" tooltip="dashboar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740" y="2544147"/>
            <a:ext cx="1981200" cy="5334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082296" y="3387997"/>
            <a:ext cx="3206327"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Metropolis </a:t>
            </a:r>
            <a:r>
              <a:rPr kumimoji="0" lang="zh-CN" altLang="en-US"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a:t>
            </a:r>
          </a:p>
        </p:txBody>
      </p:sp>
    </p:spTree>
    <p:extLst>
      <p:ext uri="{BB962C8B-B14F-4D97-AF65-F5344CB8AC3E}">
        <p14:creationId xmlns:p14="http://schemas.microsoft.com/office/powerpoint/2010/main" val="417094989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90111" y="188640"/>
            <a:ext cx="1978426"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pic>
        <p:nvPicPr>
          <p:cNvPr id="8" name="Picture 2" descr="Jupyter Notebook">
            <a:hlinkClick r:id="rId3" tooltip="dashboar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740" y="2544147"/>
            <a:ext cx="1981200" cy="5334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097219" y="3355339"/>
            <a:ext cx="5743880" cy="1138773"/>
          </a:xfrm>
          <a:prstGeom prst="rect">
            <a:avLst/>
          </a:prstGeom>
        </p:spPr>
        <p:txBody>
          <a:bodyPr wrap="none">
            <a:spAutoFit/>
          </a:bodyPr>
          <a:lstStyle/>
          <a:p>
            <a:pPr algn="ct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采用</a:t>
            </a:r>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Metropolis-Hastings</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算法</a:t>
            </a:r>
            <a:endPar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估计硬币偏差</a:t>
            </a:r>
          </a:p>
        </p:txBody>
      </p:sp>
    </p:spTree>
    <p:extLst>
      <p:ext uri="{BB962C8B-B14F-4D97-AF65-F5344CB8AC3E}">
        <p14:creationId xmlns:p14="http://schemas.microsoft.com/office/powerpoint/2010/main" val="110350530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70B6880D-71FC-4CF8-A784-19FE66D7A4D9}"/>
              </a:ext>
            </a:extLst>
          </p:cNvPr>
          <p:cNvPicPr>
            <a:picLocks noChangeAspect="1"/>
          </p:cNvPicPr>
          <p:nvPr/>
        </p:nvPicPr>
        <p:blipFill>
          <a:blip r:embed="rId3"/>
          <a:stretch>
            <a:fillRect/>
          </a:stretch>
        </p:blipFill>
        <p:spPr>
          <a:xfrm>
            <a:off x="2329964" y="5970510"/>
            <a:ext cx="3352377" cy="671256"/>
          </a:xfrm>
          <a:prstGeom prst="rect">
            <a:avLst/>
          </a:prstGeom>
        </p:spPr>
      </p:pic>
      <p:sp>
        <p:nvSpPr>
          <p:cNvPr id="5" name="矩形 4"/>
          <p:cNvSpPr/>
          <p:nvPr/>
        </p:nvSpPr>
        <p:spPr>
          <a:xfrm>
            <a:off x="1390111" y="188640"/>
            <a:ext cx="1978426"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6" name="内容占位符 2"/>
          <p:cNvSpPr txBox="1">
            <a:spLocks/>
          </p:cNvSpPr>
          <p:nvPr/>
        </p:nvSpPr>
        <p:spPr>
          <a:xfrm>
            <a:off x="408584" y="3952698"/>
            <a:ext cx="8735416"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400"/>
              </a:spcBef>
              <a:buFont typeface="Wingdings" pitchFamily="2" charset="2"/>
              <a:buChar char="n"/>
              <a:defRPr/>
            </a:pPr>
            <a:r>
              <a:rPr lang="zh-CN" altLang="en-US"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满条件分布</a:t>
            </a:r>
            <a:r>
              <a:rPr lang="en-US" altLang="zh-CN"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a:t>
            </a:r>
            <a:r>
              <a:rPr lang="zh-CN" altLang="en-US" sz="2400" dirty="0">
                <a:solidFill>
                  <a:srgbClr val="1557AE"/>
                </a:solidFill>
                <a:latin typeface="Calibri" pitchFamily="34" charset="0"/>
                <a:ea typeface="方正兰亭中黑_GBK" panose="02000000000000000000" pitchFamily="2" charset="-122"/>
                <a:cs typeface="Calibri" pitchFamily="34" charset="0"/>
              </a:rPr>
              <a:t>如果条件概率分布</a:t>
            </a:r>
            <a:r>
              <a:rPr lang="en-US" altLang="zh-CN" sz="2400" i="1"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p</a:t>
            </a:r>
            <a:r>
              <a:rPr lang="en-US" altLang="zh-CN" sz="2400" dirty="0">
                <a:solidFill>
                  <a:srgbClr val="1557AE"/>
                </a:solidFill>
                <a:latin typeface="Calibri" pitchFamily="34" charset="0"/>
                <a:ea typeface="方正兰亭中黑_GBK" panose="02000000000000000000" pitchFamily="2" charset="-122"/>
                <a:cs typeface="Calibri" pitchFamily="34" charset="0"/>
              </a:rPr>
              <a:t>(</a:t>
            </a:r>
            <a:r>
              <a:rPr lang="en-US" altLang="zh-CN" sz="2400" i="1" dirty="0" err="1">
                <a:solidFill>
                  <a:srgbClr val="1557AE"/>
                </a:solidFill>
                <a:latin typeface="Calibri" pitchFamily="34" charset="0"/>
                <a:ea typeface="方正兰亭中黑_GBK" panose="02000000000000000000" pitchFamily="2" charset="-122"/>
                <a:cs typeface="Calibri" pitchFamily="34" charset="0"/>
              </a:rPr>
              <a:t>x</a:t>
            </a:r>
            <a:r>
              <a:rPr lang="en-US" altLang="zh-CN" sz="2400" baseline="-2500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I</a:t>
            </a:r>
            <a:r>
              <a:rPr lang="en-US" altLang="zh-CN" sz="2400" dirty="0" err="1">
                <a:solidFill>
                  <a:srgbClr val="1557AE"/>
                </a:solidFill>
                <a:latin typeface="Calibri" pitchFamily="34" charset="0"/>
                <a:ea typeface="方正兰亭中黑_GBK" panose="02000000000000000000" pitchFamily="2" charset="-122"/>
                <a:cs typeface="Calibri" pitchFamily="34" charset="0"/>
              </a:rPr>
              <a:t>|</a:t>
            </a:r>
            <a:r>
              <a:rPr lang="en-US" altLang="zh-CN" sz="2400" i="1" dirty="0" err="1">
                <a:solidFill>
                  <a:srgbClr val="1557AE"/>
                </a:solidFill>
                <a:latin typeface="Calibri" pitchFamily="34" charset="0"/>
                <a:ea typeface="方正兰亭中黑_GBK" panose="02000000000000000000" pitchFamily="2" charset="-122"/>
                <a:cs typeface="Calibri" pitchFamily="34" charset="0"/>
              </a:rPr>
              <a:t>x</a:t>
            </a:r>
            <a:r>
              <a:rPr lang="en-US" altLang="zh-CN" sz="2400" i="1" baseline="-25000" dirty="0" err="1">
                <a:solidFill>
                  <a:srgbClr val="1557AE"/>
                </a:solidFill>
                <a:latin typeface="Calibri" pitchFamily="34" charset="0"/>
                <a:ea typeface="方正兰亭中黑_GBK" panose="02000000000000000000" pitchFamily="2" charset="-122"/>
                <a:cs typeface="Calibri" pitchFamily="34" charset="0"/>
              </a:rPr>
              <a:t>-</a:t>
            </a:r>
            <a:r>
              <a:rPr lang="en-US" altLang="zh-CN" sz="2400" baseline="-2500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I</a:t>
            </a:r>
            <a:r>
              <a:rPr lang="en-US" altLang="zh-CN" sz="2400" dirty="0">
                <a:solidFill>
                  <a:srgbClr val="1557AE"/>
                </a:solidFill>
                <a:latin typeface="Calibri" pitchFamily="34" charset="0"/>
                <a:ea typeface="方正兰亭中黑_GBK" panose="02000000000000000000" pitchFamily="2" charset="-122"/>
                <a:cs typeface="Calibri" pitchFamily="34" charset="0"/>
              </a:rPr>
              <a:t>)</a:t>
            </a:r>
            <a:r>
              <a:rPr lang="zh-CN" altLang="en-US" sz="2400" dirty="0">
                <a:solidFill>
                  <a:srgbClr val="1557AE"/>
                </a:solidFill>
                <a:latin typeface="Calibri" pitchFamily="34" charset="0"/>
                <a:ea typeface="方正兰亭中黑_GBK" panose="02000000000000000000" pitchFamily="2" charset="-122"/>
                <a:cs typeface="Calibri" pitchFamily="34" charset="0"/>
              </a:rPr>
              <a:t>中出现了以上所有</a:t>
            </a:r>
            <a:r>
              <a:rPr lang="en-US" altLang="zh-CN" sz="2400" i="1" dirty="0">
                <a:solidFill>
                  <a:srgbClr val="1557AE"/>
                </a:solidFill>
                <a:latin typeface="Calibri" pitchFamily="34" charset="0"/>
                <a:ea typeface="方正兰亭中黑_GBK" panose="02000000000000000000" pitchFamily="2" charset="-122"/>
                <a:cs typeface="Calibri" pitchFamily="34" charset="0"/>
              </a:rPr>
              <a:t>n</a:t>
            </a:r>
            <a:r>
              <a:rPr lang="zh-CN" altLang="en-US" sz="2400" dirty="0">
                <a:solidFill>
                  <a:srgbClr val="1557AE"/>
                </a:solidFill>
                <a:latin typeface="Calibri" pitchFamily="34" charset="0"/>
                <a:ea typeface="方正兰亭中黑_GBK" panose="02000000000000000000" pitchFamily="2" charset="-122"/>
                <a:cs typeface="Calibri" pitchFamily="34" charset="0"/>
              </a:rPr>
              <a:t>个变量，就被称作满条件分布</a:t>
            </a:r>
            <a:r>
              <a:rPr lang="en-US" altLang="zh-CN" sz="2400" b="1" dirty="0">
                <a:solidFill>
                  <a:srgbClr val="1557AE"/>
                </a:solidFill>
                <a:latin typeface="Calibri" pitchFamily="34" charset="0"/>
                <a:ea typeface="方正兰亭中黑_GBK" panose="02000000000000000000" pitchFamily="2" charset="-122"/>
                <a:cs typeface="Calibri" pitchFamily="34" charset="0"/>
              </a:rPr>
              <a:t>(full conditional distribution)</a:t>
            </a:r>
          </a:p>
        </p:txBody>
      </p:sp>
      <p:sp>
        <p:nvSpPr>
          <p:cNvPr id="8" name="内容占位符 2">
            <a:extLst>
              <a:ext uri="{FF2B5EF4-FFF2-40B4-BE49-F238E27FC236}">
                <a16:creationId xmlns:a16="http://schemas.microsoft.com/office/drawing/2014/main" id="{81FE3E63-AF91-4F8A-9F99-54AAE1C7C9B5}"/>
              </a:ext>
            </a:extLst>
          </p:cNvPr>
          <p:cNvSpPr txBox="1">
            <a:spLocks/>
          </p:cNvSpPr>
          <p:nvPr/>
        </p:nvSpPr>
        <p:spPr>
          <a:xfrm>
            <a:off x="367089" y="887490"/>
            <a:ext cx="8735416"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400"/>
              </a:spcBef>
              <a:buFont typeface="Wingdings" pitchFamily="2" charset="2"/>
              <a:buChar char="n"/>
              <a:defRPr/>
            </a:pPr>
            <a:r>
              <a:rPr lang="en-US" altLang="zh-CN"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Gibbs</a:t>
            </a:r>
            <a:r>
              <a:rPr lang="zh-CN" altLang="en-US"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采样</a:t>
            </a:r>
            <a:r>
              <a:rPr lang="en-US" altLang="zh-CN"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Metropolis</a:t>
            </a:r>
            <a:r>
              <a:rPr lang="zh-CN" altLang="en-US" sz="2400" dirty="0">
                <a:solidFill>
                  <a:srgbClr val="1557AE"/>
                </a:solidFill>
                <a:latin typeface="Calibri" pitchFamily="34" charset="0"/>
                <a:ea typeface="方正兰亭中黑_GBK" panose="02000000000000000000" pitchFamily="2" charset="-122"/>
                <a:cs typeface="Calibri" pitchFamily="34" charset="0"/>
              </a:rPr>
              <a:t>算法在逐个元素基础上的特例，适用于采样多元联合概率分布</a:t>
            </a:r>
            <a:r>
              <a:rPr lang="en-US" altLang="zh-CN" sz="2400" i="1"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p</a:t>
            </a:r>
            <a:r>
              <a:rPr lang="en-US" altLang="zh-CN" sz="24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a:t>
            </a:r>
            <a:r>
              <a:rPr lang="en-US" altLang="zh-CN" sz="2400" i="1" dirty="0">
                <a:solidFill>
                  <a:srgbClr val="1557AE"/>
                </a:solidFill>
                <a:latin typeface="Calibri" pitchFamily="34" charset="0"/>
                <a:ea typeface="方正兰亭中黑_GBK" panose="02000000000000000000" pitchFamily="2" charset="-122"/>
                <a:cs typeface="Calibri" pitchFamily="34" charset="0"/>
              </a:rPr>
              <a:t>x</a:t>
            </a:r>
            <a:r>
              <a:rPr lang="en-US" altLang="zh-CN" sz="24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a:t>
            </a:r>
            <a:r>
              <a:rPr lang="en-US" altLang="zh-CN" sz="2400" i="1"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p</a:t>
            </a:r>
            <a:r>
              <a:rPr lang="en-US" altLang="zh-CN" sz="24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a:t>
            </a:r>
            <a:r>
              <a:rPr lang="en-US" altLang="zh-CN" sz="2400" i="1" dirty="0">
                <a:solidFill>
                  <a:srgbClr val="1557AE"/>
                </a:solidFill>
                <a:latin typeface="Calibri" pitchFamily="34" charset="0"/>
                <a:ea typeface="方正兰亭中黑_GBK" panose="02000000000000000000" pitchFamily="2" charset="-122"/>
                <a:cs typeface="Calibri" pitchFamily="34" charset="0"/>
              </a:rPr>
              <a:t>x</a:t>
            </a:r>
            <a:r>
              <a:rPr lang="en-US" altLang="zh-CN" sz="2400" baseline="-250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1</a:t>
            </a:r>
            <a:r>
              <a:rPr lang="en-US" altLang="zh-CN" sz="24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a:t>
            </a:r>
            <a:r>
              <a:rPr lang="en-US" altLang="zh-CN" sz="2400" i="1" dirty="0">
                <a:solidFill>
                  <a:srgbClr val="1557AE"/>
                </a:solidFill>
                <a:latin typeface="Calibri" pitchFamily="34" charset="0"/>
                <a:ea typeface="方正兰亭中黑_GBK" panose="02000000000000000000" pitchFamily="2" charset="-122"/>
                <a:cs typeface="Calibri" pitchFamily="34" charset="0"/>
              </a:rPr>
              <a:t> x</a:t>
            </a:r>
            <a:r>
              <a:rPr lang="en-US" altLang="zh-CN" sz="2400" baseline="-250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2</a:t>
            </a:r>
            <a:r>
              <a:rPr lang="en-US" altLang="zh-CN" sz="24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a:t>
            </a:r>
            <a:r>
              <a:rPr lang="en-US" altLang="zh-CN" sz="2400" i="1" dirty="0">
                <a:solidFill>
                  <a:srgbClr val="1557AE"/>
                </a:solidFill>
                <a:latin typeface="Calibri" pitchFamily="34" charset="0"/>
                <a:ea typeface="方正兰亭中黑_GBK" panose="02000000000000000000" pitchFamily="2" charset="-122"/>
                <a:cs typeface="Calibri" pitchFamily="34" charset="0"/>
              </a:rPr>
              <a:t> </a:t>
            </a:r>
            <a:r>
              <a:rPr lang="en-US" altLang="zh-CN" sz="2400" i="1" dirty="0" err="1">
                <a:solidFill>
                  <a:srgbClr val="1557AE"/>
                </a:solidFill>
                <a:latin typeface="Calibri" pitchFamily="34" charset="0"/>
                <a:ea typeface="方正兰亭中黑_GBK" panose="02000000000000000000" pitchFamily="2" charset="-122"/>
                <a:cs typeface="Calibri" pitchFamily="34" charset="0"/>
              </a:rPr>
              <a:t>x</a:t>
            </a:r>
            <a:r>
              <a:rPr lang="en-US" altLang="zh-CN" sz="2400" baseline="-25000" dirty="0" err="1">
                <a:solidFill>
                  <a:srgbClr val="1557AE"/>
                </a:solidFill>
                <a:latin typeface="Arial" panose="020B0604020202020204" pitchFamily="34" charset="0"/>
                <a:ea typeface="方正兰亭中黑_GBK" panose="02000000000000000000" pitchFamily="2" charset="-122"/>
                <a:cs typeface="Arial" panose="020B0604020202020204" pitchFamily="34" charset="0"/>
              </a:rPr>
              <a:t>n</a:t>
            </a:r>
            <a:r>
              <a:rPr lang="en-US" altLang="zh-CN" sz="24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a:t>
            </a:r>
            <a:r>
              <a:rPr lang="zh-CN" altLang="en-US" sz="2400" dirty="0">
                <a:solidFill>
                  <a:srgbClr val="1557AE"/>
                </a:solidFill>
                <a:latin typeface="Calibri" pitchFamily="34" charset="0"/>
                <a:ea typeface="方正兰亭中黑_GBK" panose="02000000000000000000" pitchFamily="2" charset="-122"/>
                <a:cs typeface="Calibri" pitchFamily="34" charset="0"/>
              </a:rPr>
              <a:t>其中</a:t>
            </a:r>
            <a:r>
              <a:rPr lang="en-US" altLang="zh-CN" sz="2400" i="1" dirty="0">
                <a:solidFill>
                  <a:srgbClr val="1557AE"/>
                </a:solidFill>
                <a:latin typeface="Calibri" pitchFamily="34" charset="0"/>
                <a:ea typeface="方正兰亭中黑_GBK" panose="02000000000000000000" pitchFamily="2" charset="-122"/>
                <a:cs typeface="Calibri" pitchFamily="34" charset="0"/>
              </a:rPr>
              <a:t>x</a:t>
            </a:r>
            <a:r>
              <a:rPr lang="en-US" altLang="zh-CN" sz="2400" dirty="0">
                <a:solidFill>
                  <a:srgbClr val="1557AE"/>
                </a:solidFill>
                <a:latin typeface="Calibri" pitchFamily="34" charset="0"/>
                <a:ea typeface="方正兰亭中黑_GBK" panose="02000000000000000000" pitchFamily="2" charset="-122"/>
                <a:cs typeface="Calibri" pitchFamily="34" charset="0"/>
              </a:rPr>
              <a:t>=(</a:t>
            </a:r>
            <a:r>
              <a:rPr lang="en-US" altLang="zh-CN" sz="2400" i="1" dirty="0">
                <a:solidFill>
                  <a:srgbClr val="1557AE"/>
                </a:solidFill>
                <a:latin typeface="Calibri" pitchFamily="34" charset="0"/>
                <a:ea typeface="方正兰亭中黑_GBK" panose="02000000000000000000" pitchFamily="2" charset="-122"/>
                <a:cs typeface="Calibri" pitchFamily="34" charset="0"/>
              </a:rPr>
              <a:t>x</a:t>
            </a:r>
            <a:r>
              <a:rPr lang="en-US" altLang="zh-CN" sz="2400" baseline="-250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1</a:t>
            </a:r>
            <a:r>
              <a:rPr lang="en-US" altLang="zh-CN" sz="24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a:t>
            </a:r>
            <a:r>
              <a:rPr lang="en-US" altLang="zh-CN" sz="2400" i="1" dirty="0">
                <a:solidFill>
                  <a:srgbClr val="1557AE"/>
                </a:solidFill>
                <a:latin typeface="Calibri" pitchFamily="34" charset="0"/>
                <a:ea typeface="方正兰亭中黑_GBK" panose="02000000000000000000" pitchFamily="2" charset="-122"/>
                <a:cs typeface="Calibri" pitchFamily="34" charset="0"/>
              </a:rPr>
              <a:t> x</a:t>
            </a:r>
            <a:r>
              <a:rPr lang="en-US" altLang="zh-CN" sz="2400" baseline="-250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2</a:t>
            </a:r>
            <a:r>
              <a:rPr lang="en-US" altLang="zh-CN" sz="2400" dirty="0">
                <a:solidFill>
                  <a:srgbClr val="1557AE"/>
                </a:solidFill>
                <a:latin typeface="Arial" panose="020B0604020202020204" pitchFamily="34" charset="0"/>
                <a:ea typeface="方正兰亭中黑_GBK" panose="02000000000000000000" pitchFamily="2" charset="-122"/>
                <a:cs typeface="Arial" panose="020B0604020202020204" pitchFamily="34" charset="0"/>
              </a:rPr>
              <a:t>,…,</a:t>
            </a:r>
            <a:r>
              <a:rPr lang="en-US" altLang="zh-CN" sz="2400" i="1" dirty="0">
                <a:solidFill>
                  <a:srgbClr val="1557AE"/>
                </a:solidFill>
                <a:latin typeface="Calibri" pitchFamily="34" charset="0"/>
                <a:ea typeface="方正兰亭中黑_GBK" panose="02000000000000000000" pitchFamily="2" charset="-122"/>
                <a:cs typeface="Calibri" pitchFamily="34" charset="0"/>
              </a:rPr>
              <a:t> </a:t>
            </a:r>
            <a:r>
              <a:rPr lang="en-US" altLang="zh-CN" sz="2400" i="1" dirty="0" err="1">
                <a:solidFill>
                  <a:srgbClr val="1557AE"/>
                </a:solidFill>
                <a:latin typeface="Calibri" pitchFamily="34" charset="0"/>
                <a:ea typeface="方正兰亭中黑_GBK" panose="02000000000000000000" pitchFamily="2" charset="-122"/>
                <a:cs typeface="Calibri" pitchFamily="34" charset="0"/>
              </a:rPr>
              <a:t>x</a:t>
            </a:r>
            <a:r>
              <a:rPr lang="en-US" altLang="zh-CN" sz="2400" baseline="-25000" dirty="0" err="1">
                <a:solidFill>
                  <a:srgbClr val="1557AE"/>
                </a:solidFill>
                <a:latin typeface="Arial" panose="020B0604020202020204" pitchFamily="34" charset="0"/>
                <a:ea typeface="方正兰亭中黑_GBK" panose="02000000000000000000" pitchFamily="2" charset="-122"/>
                <a:cs typeface="Arial" panose="020B0604020202020204" pitchFamily="34" charset="0"/>
              </a:rPr>
              <a:t>n</a:t>
            </a:r>
            <a:r>
              <a:rPr lang="en-US" altLang="zh-CN" sz="2400" dirty="0">
                <a:solidFill>
                  <a:srgbClr val="1557AE"/>
                </a:solidFill>
                <a:latin typeface="Calibri" pitchFamily="34" charset="0"/>
                <a:ea typeface="方正兰亭中黑_GBK" panose="02000000000000000000" pitchFamily="2" charset="-122"/>
                <a:cs typeface="Calibri" pitchFamily="34" charset="0"/>
              </a:rPr>
              <a:t>) </a:t>
            </a:r>
            <a:r>
              <a:rPr lang="zh-CN" altLang="en-US" sz="2400" dirty="0">
                <a:solidFill>
                  <a:srgbClr val="1557AE"/>
                </a:solidFill>
                <a:latin typeface="Calibri" pitchFamily="34" charset="0"/>
                <a:ea typeface="方正兰亭中黑_GBK" panose="02000000000000000000" pitchFamily="2" charset="-122"/>
                <a:cs typeface="Calibri" pitchFamily="34" charset="0"/>
              </a:rPr>
              <a:t>为</a:t>
            </a:r>
            <a:r>
              <a:rPr lang="en-US" altLang="zh-CN" sz="2400" i="1" dirty="0">
                <a:solidFill>
                  <a:srgbClr val="1557AE"/>
                </a:solidFill>
                <a:latin typeface="Calibri" pitchFamily="34" charset="0"/>
                <a:ea typeface="方正兰亭中黑_GBK" panose="02000000000000000000" pitchFamily="2" charset="-122"/>
                <a:cs typeface="Calibri" pitchFamily="34" charset="0"/>
              </a:rPr>
              <a:t>n</a:t>
            </a:r>
            <a:r>
              <a:rPr lang="zh-CN" altLang="en-US" sz="2400" dirty="0">
                <a:solidFill>
                  <a:srgbClr val="1557AE"/>
                </a:solidFill>
                <a:latin typeface="Calibri" pitchFamily="34" charset="0"/>
                <a:ea typeface="方正兰亭中黑_GBK" panose="02000000000000000000" pitchFamily="2" charset="-122"/>
                <a:cs typeface="Calibri" pitchFamily="34" charset="0"/>
              </a:rPr>
              <a:t>维随机变量。</a:t>
            </a:r>
            <a:endParaRPr lang="en-US" altLang="zh-CN" sz="2400" dirty="0">
              <a:solidFill>
                <a:srgbClr val="1557AE"/>
              </a:solidFill>
              <a:latin typeface="Calibri" pitchFamily="34" charset="0"/>
              <a:ea typeface="方正兰亭中黑_GBK" panose="02000000000000000000" pitchFamily="2" charset="-122"/>
              <a:cs typeface="Calibri" pitchFamily="34" charset="0"/>
            </a:endParaRPr>
          </a:p>
          <a:p>
            <a:pPr lvl="1" indent="-384175" eaLnBrk="1" hangingPunct="1">
              <a:lnSpc>
                <a:spcPct val="130000"/>
              </a:lnSpc>
              <a:spcBef>
                <a:spcPts val="0"/>
              </a:spcBef>
              <a:buFont typeface="Arial" panose="020B0604020202020204" pitchFamily="34" charset="0"/>
              <a:buChar char="•"/>
              <a:defRPr/>
            </a:pPr>
            <a:r>
              <a:rPr lang="zh-CN" altLang="en-US" sz="2400" dirty="0">
                <a:solidFill>
                  <a:srgbClr val="1557AE"/>
                </a:solidFill>
                <a:latin typeface="Calibri" pitchFamily="34" charset="0"/>
                <a:ea typeface="方正兰亭中黑_GBK" panose="02000000000000000000" pitchFamily="2" charset="-122"/>
                <a:cs typeface="Calibri" pitchFamily="34" charset="0"/>
              </a:rPr>
              <a:t>基于</a:t>
            </a:r>
            <a:r>
              <a:rPr lang="zh-CN" altLang="en-US" sz="2400" dirty="0">
                <a:solidFill>
                  <a:srgbClr val="FF0000"/>
                </a:solidFill>
                <a:latin typeface="Calibri" pitchFamily="34" charset="0"/>
                <a:ea typeface="方正兰亭中黑_GBK" panose="02000000000000000000" pitchFamily="2" charset="-122"/>
                <a:cs typeface="Calibri" pitchFamily="34" charset="0"/>
              </a:rPr>
              <a:t>满条件分布 </a:t>
            </a:r>
            <a:r>
              <a:rPr lang="zh-CN" altLang="en-US" sz="2400" dirty="0">
                <a:solidFill>
                  <a:srgbClr val="1557AE"/>
                </a:solidFill>
                <a:latin typeface="Calibri" pitchFamily="34" charset="0"/>
                <a:ea typeface="方正兰亭中黑_GBK" panose="02000000000000000000" pitchFamily="2" charset="-122"/>
                <a:cs typeface="Calibri" pitchFamily="34" charset="0"/>
              </a:rPr>
              <a:t>：第</a:t>
            </a:r>
            <a:r>
              <a:rPr lang="en-US" altLang="zh-CN" sz="2400" i="1" dirty="0" err="1">
                <a:solidFill>
                  <a:srgbClr val="1557AE"/>
                </a:solidFill>
                <a:latin typeface="Calibri" pitchFamily="34" charset="0"/>
                <a:ea typeface="方正兰亭中黑_GBK" panose="02000000000000000000" pitchFamily="2" charset="-122"/>
                <a:cs typeface="Calibri" pitchFamily="34" charset="0"/>
              </a:rPr>
              <a:t>i</a:t>
            </a:r>
            <a:r>
              <a:rPr lang="zh-CN" altLang="en-US" sz="2400" dirty="0">
                <a:solidFill>
                  <a:srgbClr val="1557AE"/>
                </a:solidFill>
                <a:latin typeface="Calibri" pitchFamily="34" charset="0"/>
                <a:ea typeface="方正兰亭中黑_GBK" panose="02000000000000000000" pitchFamily="2" charset="-122"/>
                <a:cs typeface="Calibri" pitchFamily="34" charset="0"/>
              </a:rPr>
              <a:t>个满条件分布是</a:t>
            </a:r>
            <a:r>
              <a:rPr lang="en-US" altLang="zh-CN" sz="2400" i="1" dirty="0">
                <a:solidFill>
                  <a:srgbClr val="1557AE"/>
                </a:solidFill>
                <a:latin typeface="Calibri" pitchFamily="34" charset="0"/>
                <a:ea typeface="方正兰亭中黑_GBK" panose="02000000000000000000" pitchFamily="2" charset="-122"/>
                <a:cs typeface="Calibri" pitchFamily="34" charset="0"/>
              </a:rPr>
              <a:t>x</a:t>
            </a:r>
            <a:r>
              <a:rPr lang="zh-CN" altLang="en-US" sz="2400" dirty="0">
                <a:solidFill>
                  <a:srgbClr val="1557AE"/>
                </a:solidFill>
                <a:latin typeface="Calibri" pitchFamily="34" charset="0"/>
                <a:ea typeface="方正兰亭中黑_GBK" panose="02000000000000000000" pitchFamily="2" charset="-122"/>
                <a:cs typeface="Calibri" pitchFamily="34" charset="0"/>
              </a:rPr>
              <a:t>的第</a:t>
            </a:r>
            <a:r>
              <a:rPr lang="en-US" altLang="zh-CN" sz="2400" i="1" dirty="0" err="1">
                <a:solidFill>
                  <a:srgbClr val="1557AE"/>
                </a:solidFill>
                <a:latin typeface="Calibri" pitchFamily="34" charset="0"/>
                <a:ea typeface="方正兰亭中黑_GBK" panose="02000000000000000000" pitchFamily="2" charset="-122"/>
                <a:cs typeface="Calibri" pitchFamily="34" charset="0"/>
              </a:rPr>
              <a:t>i</a:t>
            </a:r>
            <a:r>
              <a:rPr lang="zh-CN" altLang="en-US" sz="2400" dirty="0">
                <a:solidFill>
                  <a:srgbClr val="1557AE"/>
                </a:solidFill>
                <a:latin typeface="Calibri" pitchFamily="34" charset="0"/>
                <a:ea typeface="方正兰亭中黑_GBK" panose="02000000000000000000" pitchFamily="2" charset="-122"/>
                <a:cs typeface="Calibri" pitchFamily="34" charset="0"/>
              </a:rPr>
              <a:t>个成分的条件分布，以</a:t>
            </a:r>
            <a:r>
              <a:rPr lang="en-US" altLang="zh-CN" sz="2400" i="1" dirty="0">
                <a:solidFill>
                  <a:srgbClr val="1557AE"/>
                </a:solidFill>
                <a:latin typeface="Calibri" pitchFamily="34" charset="0"/>
                <a:ea typeface="方正兰亭中黑_GBK" panose="02000000000000000000" pitchFamily="2" charset="-122"/>
                <a:cs typeface="Calibri" pitchFamily="34" charset="0"/>
              </a:rPr>
              <a:t>x</a:t>
            </a:r>
            <a:r>
              <a:rPr lang="zh-CN" altLang="en-US" sz="2400" dirty="0">
                <a:solidFill>
                  <a:srgbClr val="1557AE"/>
                </a:solidFill>
                <a:latin typeface="Calibri" pitchFamily="34" charset="0"/>
                <a:ea typeface="方正兰亭中黑_GBK" panose="02000000000000000000" pitchFamily="2" charset="-122"/>
                <a:cs typeface="Calibri" pitchFamily="34" charset="0"/>
              </a:rPr>
              <a:t>的所有其它成分的最近值为条件；</a:t>
            </a:r>
          </a:p>
          <a:p>
            <a:pPr lvl="1" indent="-384175" eaLnBrk="1" hangingPunct="1">
              <a:lnSpc>
                <a:spcPct val="130000"/>
              </a:lnSpc>
              <a:spcBef>
                <a:spcPts val="400"/>
              </a:spcBef>
              <a:buFont typeface="Arial" panose="020B0604020202020204" pitchFamily="34" charset="0"/>
              <a:buChar char="•"/>
              <a:defRPr/>
            </a:pP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Gibbs</a:t>
            </a:r>
            <a:r>
              <a:rPr lang="zh-CN" altLang="en-US"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采样</a:t>
            </a:r>
            <a:r>
              <a:rPr lang="zh-CN" altLang="en-US" sz="2400" dirty="0">
                <a:solidFill>
                  <a:srgbClr val="1557AE"/>
                </a:solidFill>
                <a:latin typeface="Calibri" pitchFamily="34" charset="0"/>
                <a:ea typeface="方正兰亭中黑_GBK" panose="02000000000000000000" pitchFamily="2" charset="-122"/>
                <a:cs typeface="Calibri" pitchFamily="34" charset="0"/>
              </a:rPr>
              <a:t>是一次一次地更新</a:t>
            </a:r>
            <a:r>
              <a:rPr lang="en-US" altLang="zh-CN" sz="2400" i="1" dirty="0">
                <a:solidFill>
                  <a:srgbClr val="1557AE"/>
                </a:solidFill>
                <a:latin typeface="Calibri" pitchFamily="34" charset="0"/>
                <a:ea typeface="方正兰亭中黑_GBK" panose="02000000000000000000" pitchFamily="2" charset="-122"/>
                <a:cs typeface="Calibri" pitchFamily="34" charset="0"/>
              </a:rPr>
              <a:t>x</a:t>
            </a:r>
            <a:r>
              <a:rPr lang="zh-CN" altLang="en-US" sz="2400" dirty="0">
                <a:solidFill>
                  <a:srgbClr val="1557AE"/>
                </a:solidFill>
                <a:latin typeface="Calibri" pitchFamily="34" charset="0"/>
                <a:ea typeface="方正兰亭中黑_GBK" panose="02000000000000000000" pitchFamily="2" charset="-122"/>
                <a:cs typeface="Calibri" pitchFamily="34" charset="0"/>
              </a:rPr>
              <a:t>的组成部分。</a:t>
            </a:r>
            <a:endParaRPr lang="en-US" altLang="zh-CN" sz="2400" dirty="0">
              <a:solidFill>
                <a:srgbClr val="1557AE"/>
              </a:solidFill>
              <a:latin typeface="Calibri" pitchFamily="34" charset="0"/>
              <a:ea typeface="方正兰亭中黑_GBK" panose="02000000000000000000" pitchFamily="2" charset="-122"/>
              <a:cs typeface="Calibri" pitchFamily="34" charset="0"/>
            </a:endParaRPr>
          </a:p>
        </p:txBody>
      </p:sp>
      <p:pic>
        <p:nvPicPr>
          <p:cNvPr id="13" name="图片 12">
            <a:extLst>
              <a:ext uri="{FF2B5EF4-FFF2-40B4-BE49-F238E27FC236}">
                <a16:creationId xmlns:a16="http://schemas.microsoft.com/office/drawing/2014/main" id="{BB9666AF-4134-40D0-B7F9-B2D6B245647F}"/>
              </a:ext>
            </a:extLst>
          </p:cNvPr>
          <p:cNvPicPr>
            <a:picLocks noChangeAspect="1"/>
          </p:cNvPicPr>
          <p:nvPr/>
        </p:nvPicPr>
        <p:blipFill rotWithShape="1">
          <a:blip r:embed="rId4"/>
          <a:srcRect b="36209"/>
          <a:stretch/>
        </p:blipFill>
        <p:spPr>
          <a:xfrm>
            <a:off x="2375866" y="5161296"/>
            <a:ext cx="3342843" cy="891409"/>
          </a:xfrm>
          <a:prstGeom prst="rect">
            <a:avLst/>
          </a:prstGeom>
        </p:spPr>
      </p:pic>
    </p:spTree>
    <p:extLst>
      <p:ext uri="{BB962C8B-B14F-4D97-AF65-F5344CB8AC3E}">
        <p14:creationId xmlns:p14="http://schemas.microsoft.com/office/powerpoint/2010/main" val="41779935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90111" y="188640"/>
            <a:ext cx="1978426"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6" name="内容占位符 2"/>
          <p:cNvSpPr txBox="1">
            <a:spLocks/>
          </p:cNvSpPr>
          <p:nvPr/>
        </p:nvSpPr>
        <p:spPr>
          <a:xfrm>
            <a:off x="344576" y="1083185"/>
            <a:ext cx="8735416" cy="117095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400"/>
              </a:spcBef>
              <a:buFont typeface="Wingdings" pitchFamily="2" charset="2"/>
              <a:buChar char="n"/>
              <a:defRPr/>
            </a:pPr>
            <a:r>
              <a:rPr lang="en-US" altLang="zh-CN"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Gibbs</a:t>
            </a:r>
            <a:r>
              <a:rPr lang="zh-CN" altLang="en-US"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采样</a:t>
            </a:r>
            <a:r>
              <a:rPr lang="en-US" altLang="zh-CN"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800" b="1" i="1" kern="0" dirty="0">
                <a:solidFill>
                  <a:srgbClr val="1557AE"/>
                </a:solidFill>
                <a:latin typeface="Calibri" pitchFamily="34" charset="0"/>
                <a:ea typeface="方正兰亭中黑_GBK" panose="02000000000000000000" pitchFamily="2" charset="-122"/>
                <a:cs typeface="Calibri" pitchFamily="34" charset="0"/>
              </a:rPr>
              <a:t>n</a:t>
            </a:r>
            <a:r>
              <a:rPr lang="zh-CN" altLang="en-US" sz="2800" dirty="0">
                <a:solidFill>
                  <a:srgbClr val="1557AE"/>
                </a:solidFill>
                <a:latin typeface="Calibri" pitchFamily="34" charset="0"/>
                <a:ea typeface="方正兰亭中黑_GBK" panose="02000000000000000000" pitchFamily="2" charset="-122"/>
                <a:cs typeface="Calibri" pitchFamily="34" charset="0"/>
              </a:rPr>
              <a:t>维样本可以分解为解为 </a:t>
            </a:r>
            <a:r>
              <a:rPr lang="en-US" altLang="zh-CN" sz="2800" i="1" dirty="0">
                <a:solidFill>
                  <a:srgbClr val="1557AE"/>
                </a:solidFill>
                <a:latin typeface="Calibri" pitchFamily="34" charset="0"/>
                <a:ea typeface="方正兰亭中黑_GBK" panose="02000000000000000000" pitchFamily="2" charset="-122"/>
                <a:cs typeface="Calibri" pitchFamily="34" charset="0"/>
              </a:rPr>
              <a:t>n</a:t>
            </a:r>
            <a:r>
              <a:rPr lang="zh-CN" altLang="en-US" sz="2800" dirty="0">
                <a:solidFill>
                  <a:srgbClr val="1557AE"/>
                </a:solidFill>
                <a:latin typeface="Calibri" pitchFamily="34" charset="0"/>
                <a:ea typeface="方正兰亭中黑_GBK" panose="02000000000000000000" pitchFamily="2" charset="-122"/>
                <a:cs typeface="Calibri" pitchFamily="34" charset="0"/>
              </a:rPr>
              <a:t>个子过程</a:t>
            </a:r>
            <a:endParaRPr lang="en-US" altLang="zh-CN" sz="28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7" name="图片 6"/>
          <p:cNvPicPr>
            <a:picLocks noChangeAspect="1"/>
          </p:cNvPicPr>
          <p:nvPr/>
        </p:nvPicPr>
        <p:blipFill rotWithShape="1">
          <a:blip r:embed="rId3"/>
          <a:srcRect l="12613" t="29941" r="14925" b="14724"/>
          <a:stretch/>
        </p:blipFill>
        <p:spPr>
          <a:xfrm>
            <a:off x="858403" y="1881781"/>
            <a:ext cx="5704098" cy="3266914"/>
          </a:xfrm>
          <a:prstGeom prst="rect">
            <a:avLst/>
          </a:prstGeom>
        </p:spPr>
      </p:pic>
      <p:sp>
        <p:nvSpPr>
          <p:cNvPr id="9" name="矩形 8"/>
          <p:cNvSpPr/>
          <p:nvPr/>
        </p:nvSpPr>
        <p:spPr>
          <a:xfrm>
            <a:off x="6085440" y="2824205"/>
            <a:ext cx="2308917"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solidFill>
                  <a:srgbClr val="1557AE"/>
                </a:solidFill>
                <a:ea typeface="方正兰亭中黑_GBK" panose="02000000000000000000" pitchFamily="2" charset="-122"/>
              </a:rPr>
              <a:t>基于坐标轴轮换，每次只更新一个维度</a:t>
            </a:r>
          </a:p>
        </p:txBody>
      </p:sp>
      <p:sp>
        <p:nvSpPr>
          <p:cNvPr id="10" name="矩形 9"/>
          <p:cNvSpPr/>
          <p:nvPr/>
        </p:nvSpPr>
        <p:spPr>
          <a:xfrm>
            <a:off x="720194" y="5534453"/>
            <a:ext cx="7752422" cy="784830"/>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en-US" sz="2000" dirty="0">
                <a:solidFill>
                  <a:srgbClr val="FF0000"/>
                </a:solidFill>
                <a:latin typeface="Calibri" pitchFamily="34" charset="0"/>
                <a:ea typeface="方正兰亭中黑_GBK" panose="02000000000000000000" pitchFamily="2" charset="-122"/>
                <a:cs typeface="Calibri" pitchFamily="34" charset="0"/>
              </a:rPr>
              <a:t>相同：</a:t>
            </a:r>
            <a:r>
              <a:rPr lang="zh-CN" altLang="en-US" sz="2000" dirty="0">
                <a:solidFill>
                  <a:srgbClr val="1557AE"/>
                </a:solidFill>
                <a:latin typeface="Calibri" pitchFamily="34" charset="0"/>
                <a:ea typeface="方正兰亭中黑_GBK" panose="02000000000000000000" pitchFamily="2" charset="-122"/>
                <a:cs typeface="Calibri" pitchFamily="34" charset="0"/>
              </a:rPr>
              <a:t>也满足</a:t>
            </a:r>
            <a:r>
              <a:rPr lang="en-US" altLang="zh-CN" sz="2000" dirty="0">
                <a:solidFill>
                  <a:srgbClr val="1557AE"/>
                </a:solidFill>
                <a:latin typeface="Calibri" pitchFamily="34" charset="0"/>
                <a:ea typeface="方正兰亭中黑_GBK" panose="02000000000000000000" pitchFamily="2" charset="-122"/>
                <a:cs typeface="Calibri" pitchFamily="34" charset="0"/>
              </a:rPr>
              <a:t>DBC</a:t>
            </a:r>
            <a:r>
              <a:rPr lang="zh-CN" altLang="en-US" sz="2000" dirty="0">
                <a:solidFill>
                  <a:srgbClr val="1557AE"/>
                </a:solidFill>
                <a:latin typeface="Calibri" pitchFamily="34" charset="0"/>
                <a:ea typeface="方正兰亭中黑_GBK" panose="02000000000000000000" pitchFamily="2" charset="-122"/>
                <a:cs typeface="Calibri" pitchFamily="34" charset="0"/>
              </a:rPr>
              <a:t>，需要</a:t>
            </a:r>
            <a:r>
              <a:rPr lang="en-US" altLang="zh-CN" sz="2000" dirty="0">
                <a:solidFill>
                  <a:srgbClr val="1557AE"/>
                </a:solidFill>
                <a:latin typeface="Calibri" pitchFamily="34" charset="0"/>
                <a:ea typeface="方正兰亭中黑_GBK" panose="02000000000000000000" pitchFamily="2" charset="-122"/>
                <a:cs typeface="Calibri" pitchFamily="34" charset="0"/>
              </a:rPr>
              <a:t>burn-in</a:t>
            </a:r>
            <a:r>
              <a:rPr lang="zh-CN" altLang="en-US" sz="2000" dirty="0">
                <a:solidFill>
                  <a:srgbClr val="1557AE"/>
                </a:solidFill>
                <a:latin typeface="Calibri" pitchFamily="34" charset="0"/>
                <a:ea typeface="方正兰亭中黑_GBK" panose="02000000000000000000" pitchFamily="2" charset="-122"/>
                <a:cs typeface="Calibri" pitchFamily="34" charset="0"/>
              </a:rPr>
              <a:t>过程，适合高维空间的采样</a:t>
            </a:r>
            <a:endParaRPr lang="en-US" altLang="zh-CN" sz="2000" dirty="0">
              <a:solidFill>
                <a:srgbClr val="1557AE"/>
              </a:solidFill>
              <a:latin typeface="Calibri" pitchFamily="34" charset="0"/>
              <a:ea typeface="方正兰亭中黑_GBK" panose="02000000000000000000" pitchFamily="2" charset="-122"/>
              <a:cs typeface="Calibri" pitchFamily="34" charset="0"/>
            </a:endParaRPr>
          </a:p>
          <a:p>
            <a:pPr marL="285750" indent="-285750">
              <a:spcBef>
                <a:spcPts val="600"/>
              </a:spcBef>
              <a:buFont typeface="Arial" panose="020B0604020202020204" pitchFamily="34" charset="0"/>
              <a:buChar char="•"/>
            </a:pPr>
            <a:r>
              <a:rPr lang="zh-CN" altLang="en-US" sz="2000" dirty="0">
                <a:solidFill>
                  <a:srgbClr val="FF0000"/>
                </a:solidFill>
                <a:latin typeface="Calibri" pitchFamily="34" charset="0"/>
                <a:ea typeface="方正兰亭中黑_GBK" panose="02000000000000000000" pitchFamily="2" charset="-122"/>
                <a:cs typeface="Calibri" pitchFamily="34" charset="0"/>
              </a:rPr>
              <a:t>不同：</a:t>
            </a:r>
            <a:r>
              <a:rPr lang="zh-CN" altLang="en-US" sz="2000" dirty="0">
                <a:solidFill>
                  <a:srgbClr val="1557AE"/>
                </a:solidFill>
                <a:latin typeface="Calibri" pitchFamily="34" charset="0"/>
                <a:ea typeface="方正兰亭中黑_GBK" panose="02000000000000000000" pitchFamily="2" charset="-122"/>
                <a:cs typeface="Calibri" pitchFamily="34" charset="0"/>
              </a:rPr>
              <a:t>高维数据，条件概率分布较容易获得，联合分布不好求</a:t>
            </a:r>
          </a:p>
        </p:txBody>
      </p:sp>
    </p:spTree>
    <p:extLst>
      <p:ext uri="{BB962C8B-B14F-4D97-AF65-F5344CB8AC3E}">
        <p14:creationId xmlns:p14="http://schemas.microsoft.com/office/powerpoint/2010/main" val="281122670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468945" cy="615553"/>
          </a:xfrm>
          <a:prstGeom prst="rect">
            <a:avLst/>
          </a:prstGeom>
        </p:spPr>
        <p:txBody>
          <a:bodyPr wrap="squar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pic>
        <p:nvPicPr>
          <p:cNvPr id="8" name="Picture 2" descr="Jupyter Notebook">
            <a:hlinkClick r:id="rId3" tooltip="dashboar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740" y="2544147"/>
            <a:ext cx="1981200" cy="5334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753029" y="3330846"/>
            <a:ext cx="3926075" cy="1138773"/>
          </a:xfrm>
          <a:prstGeom prst="rect">
            <a:avLst/>
          </a:prstGeom>
        </p:spPr>
        <p:txBody>
          <a:bodyPr wrap="none">
            <a:spAutoFit/>
          </a:bodyPr>
          <a:lstStyle/>
          <a:p>
            <a:pPr algn="ct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采用</a:t>
            </a:r>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Gibbs</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采样算法</a:t>
            </a:r>
            <a:endPar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采样</a:t>
            </a:r>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2D</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正态分布</a:t>
            </a:r>
          </a:p>
        </p:txBody>
      </p:sp>
    </p:spTree>
    <p:extLst>
      <p:ext uri="{BB962C8B-B14F-4D97-AF65-F5344CB8AC3E}">
        <p14:creationId xmlns:p14="http://schemas.microsoft.com/office/powerpoint/2010/main" val="934269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344574" y="1007396"/>
            <a:ext cx="8701101" cy="68030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400"/>
              </a:spcBef>
              <a:buFont typeface="Wingdings" pitchFamily="2" charset="2"/>
              <a:buChar char="n"/>
              <a:defRPr/>
            </a:pPr>
            <a:r>
              <a:rPr lang="zh-CN" altLang="en-US"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用</a:t>
            </a: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Gibbs</a:t>
            </a:r>
            <a:r>
              <a:rPr lang="zh-CN" altLang="en-US"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采样训练</a:t>
            </a: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模型</a:t>
            </a:r>
            <a:endPar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400"/>
              </a:spcBef>
              <a:buFont typeface="Arial" panose="020B0604020202020204" pitchFamily="34" charset="0"/>
              <a:buChar char="•"/>
              <a:defRPr/>
            </a:pPr>
            <a:r>
              <a:rPr lang="zh-CN" altLang="en-US" sz="2200" dirty="0">
                <a:solidFill>
                  <a:srgbClr val="1557AE"/>
                </a:solidFill>
                <a:ea typeface="方正兰亭中黑_GBK" panose="02000000000000000000" pitchFamily="2" charset="-122"/>
              </a:rPr>
              <a:t>求解联合概率分布</a:t>
            </a:r>
            <a:endParaRPr lang="en-US" altLang="zh-CN" sz="2200" dirty="0">
              <a:solidFill>
                <a:srgbClr val="1557AE"/>
              </a:solidFill>
              <a:ea typeface="方正兰亭中黑_GBK" panose="02000000000000000000" pitchFamily="2" charset="-122"/>
            </a:endParaRPr>
          </a:p>
          <a:p>
            <a:pPr eaLnBrk="1" hangingPunct="1">
              <a:lnSpc>
                <a:spcPct val="130000"/>
              </a:lnSpc>
              <a:spcBef>
                <a:spcPts val="400"/>
              </a:spcBef>
              <a:buFont typeface="Wingdings" pitchFamily="2" charset="2"/>
              <a:buChar char="n"/>
              <a:defRPr/>
            </a:pP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AD1A948C-95D8-479E-A718-D45B36C0CBE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94531" y="1599969"/>
            <a:ext cx="3182880" cy="432033"/>
          </a:xfrm>
          <a:prstGeom prst="rect">
            <a:avLst/>
          </a:prstGeom>
        </p:spPr>
      </p:pic>
      <p:pic>
        <p:nvPicPr>
          <p:cNvPr id="9" name="图片 8">
            <a:extLst>
              <a:ext uri="{FF2B5EF4-FFF2-40B4-BE49-F238E27FC236}">
                <a16:creationId xmlns:a16="http://schemas.microsoft.com/office/drawing/2014/main" id="{73E9E561-9370-42C8-9DDF-B70B616479B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1923" r="37539" b="7776"/>
          <a:stretch/>
        </p:blipFill>
        <p:spPr>
          <a:xfrm>
            <a:off x="4803171" y="2672985"/>
            <a:ext cx="3834123" cy="620727"/>
          </a:xfrm>
          <a:prstGeom prst="rect">
            <a:avLst/>
          </a:prstGeom>
        </p:spPr>
      </p:pic>
      <p:sp>
        <p:nvSpPr>
          <p:cNvPr id="12" name="箭头: 下 11">
            <a:extLst>
              <a:ext uri="{FF2B5EF4-FFF2-40B4-BE49-F238E27FC236}">
                <a16:creationId xmlns:a16="http://schemas.microsoft.com/office/drawing/2014/main" id="{C0725F3C-B02B-400E-98E3-D38DD5F85FC7}"/>
              </a:ext>
            </a:extLst>
          </p:cNvPr>
          <p:cNvSpPr/>
          <p:nvPr/>
        </p:nvSpPr>
        <p:spPr bwMode="auto">
          <a:xfrm rot="19612649">
            <a:off x="5948395" y="2010479"/>
            <a:ext cx="264017" cy="523253"/>
          </a:xfrm>
          <a:prstGeom prst="down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pic>
        <p:nvPicPr>
          <p:cNvPr id="14" name="图片 13">
            <a:extLst>
              <a:ext uri="{FF2B5EF4-FFF2-40B4-BE49-F238E27FC236}">
                <a16:creationId xmlns:a16="http://schemas.microsoft.com/office/drawing/2014/main" id="{81F1C8A8-DAFE-4EC8-BC74-81C5921922F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590066" y="1696922"/>
            <a:ext cx="756118" cy="238125"/>
          </a:xfrm>
          <a:prstGeom prst="rect">
            <a:avLst/>
          </a:prstGeom>
        </p:spPr>
      </p:pic>
      <p:pic>
        <p:nvPicPr>
          <p:cNvPr id="15" name="图片 14">
            <a:extLst>
              <a:ext uri="{FF2B5EF4-FFF2-40B4-BE49-F238E27FC236}">
                <a16:creationId xmlns:a16="http://schemas.microsoft.com/office/drawing/2014/main" id="{436C4697-AC6E-4991-9A9F-D91F1E545AF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519315" y="1687618"/>
            <a:ext cx="703280" cy="238125"/>
          </a:xfrm>
          <a:prstGeom prst="rect">
            <a:avLst/>
          </a:prstGeom>
        </p:spPr>
      </p:pic>
      <p:sp>
        <p:nvSpPr>
          <p:cNvPr id="16" name="椭圆 15">
            <a:extLst>
              <a:ext uri="{FF2B5EF4-FFF2-40B4-BE49-F238E27FC236}">
                <a16:creationId xmlns:a16="http://schemas.microsoft.com/office/drawing/2014/main" id="{D88C8842-9384-4A49-B876-F07267BF1093}"/>
              </a:ext>
            </a:extLst>
          </p:cNvPr>
          <p:cNvSpPr/>
          <p:nvPr/>
        </p:nvSpPr>
        <p:spPr bwMode="auto">
          <a:xfrm>
            <a:off x="6042672" y="2628711"/>
            <a:ext cx="835682" cy="752135"/>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17" name="矩形 16">
            <a:extLst>
              <a:ext uri="{FF2B5EF4-FFF2-40B4-BE49-F238E27FC236}">
                <a16:creationId xmlns:a16="http://schemas.microsoft.com/office/drawing/2014/main" id="{799838AA-482C-4866-ACAD-9EB3BB330FED}"/>
              </a:ext>
            </a:extLst>
          </p:cNvPr>
          <p:cNvSpPr/>
          <p:nvPr/>
        </p:nvSpPr>
        <p:spPr>
          <a:xfrm>
            <a:off x="5042451" y="3723407"/>
            <a:ext cx="1669174" cy="646331"/>
          </a:xfrm>
          <a:prstGeom prst="rect">
            <a:avLst/>
          </a:prstGeom>
          <a:noFill/>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第</a:t>
            </a:r>
            <a:r>
              <a:rPr lang="en-US" altLang="zh-CN" i="1"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m</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篇文档的主题概率分布</a:t>
            </a:r>
          </a:p>
        </p:txBody>
      </p:sp>
      <p:cxnSp>
        <p:nvCxnSpPr>
          <p:cNvPr id="19" name="直接箭头连接符 18">
            <a:extLst>
              <a:ext uri="{FF2B5EF4-FFF2-40B4-BE49-F238E27FC236}">
                <a16:creationId xmlns:a16="http://schemas.microsoft.com/office/drawing/2014/main" id="{67A69AFD-672C-4454-8381-58F7F7B86B09}"/>
              </a:ext>
            </a:extLst>
          </p:cNvPr>
          <p:cNvCxnSpPr>
            <a:cxnSpLocks/>
            <a:stCxn id="16" idx="3"/>
            <a:endCxn id="17" idx="0"/>
          </p:cNvCxnSpPr>
          <p:nvPr/>
        </p:nvCxnSpPr>
        <p:spPr bwMode="auto">
          <a:xfrm flipH="1">
            <a:off x="5877038" y="3270698"/>
            <a:ext cx="288017" cy="452709"/>
          </a:xfrm>
          <a:prstGeom prst="straightConnector1">
            <a:avLst/>
          </a:prstGeom>
          <a:noFill/>
          <a:ln w="9525" cap="flat" cmpd="sng" algn="ctr">
            <a:solidFill>
              <a:srgbClr val="FF0000"/>
            </a:solidFill>
            <a:prstDash val="dash"/>
            <a:round/>
            <a:headEnd type="none" w="med" len="med"/>
            <a:tailEnd type="triangle" w="lg" len="lg"/>
          </a:ln>
          <a:effectLst/>
        </p:spPr>
      </p:cxnSp>
      <p:pic>
        <p:nvPicPr>
          <p:cNvPr id="21" name="图片 20">
            <a:extLst>
              <a:ext uri="{FF2B5EF4-FFF2-40B4-BE49-F238E27FC236}">
                <a16:creationId xmlns:a16="http://schemas.microsoft.com/office/drawing/2014/main" id="{D38B1BDE-D3D0-4531-A808-C3DEF9CFAFE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04555" y="2592129"/>
            <a:ext cx="3680561" cy="825297"/>
          </a:xfrm>
          <a:prstGeom prst="rect">
            <a:avLst/>
          </a:prstGeom>
        </p:spPr>
      </p:pic>
      <p:sp>
        <p:nvSpPr>
          <p:cNvPr id="22" name="箭头: 下 21">
            <a:extLst>
              <a:ext uri="{FF2B5EF4-FFF2-40B4-BE49-F238E27FC236}">
                <a16:creationId xmlns:a16="http://schemas.microsoft.com/office/drawing/2014/main" id="{7580BEF5-C719-4DB0-B4BD-62022F02D5EF}"/>
              </a:ext>
            </a:extLst>
          </p:cNvPr>
          <p:cNvSpPr/>
          <p:nvPr/>
        </p:nvSpPr>
        <p:spPr bwMode="auto">
          <a:xfrm rot="2556260">
            <a:off x="4430837" y="2032624"/>
            <a:ext cx="264017" cy="523253"/>
          </a:xfrm>
          <a:prstGeom prst="down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23" name="椭圆 22">
            <a:extLst>
              <a:ext uri="{FF2B5EF4-FFF2-40B4-BE49-F238E27FC236}">
                <a16:creationId xmlns:a16="http://schemas.microsoft.com/office/drawing/2014/main" id="{76B500D4-5C37-495B-9B22-8C19F938574B}"/>
              </a:ext>
            </a:extLst>
          </p:cNvPr>
          <p:cNvSpPr/>
          <p:nvPr/>
        </p:nvSpPr>
        <p:spPr bwMode="auto">
          <a:xfrm>
            <a:off x="2157468" y="2656653"/>
            <a:ext cx="821532" cy="752135"/>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cxnSp>
        <p:nvCxnSpPr>
          <p:cNvPr id="24" name="直接箭头连接符 23">
            <a:extLst>
              <a:ext uri="{FF2B5EF4-FFF2-40B4-BE49-F238E27FC236}">
                <a16:creationId xmlns:a16="http://schemas.microsoft.com/office/drawing/2014/main" id="{0E5631C3-1A03-47BD-8352-85548B73C272}"/>
              </a:ext>
            </a:extLst>
          </p:cNvPr>
          <p:cNvCxnSpPr>
            <a:cxnSpLocks/>
            <a:stCxn id="23" idx="3"/>
          </p:cNvCxnSpPr>
          <p:nvPr/>
        </p:nvCxnSpPr>
        <p:spPr bwMode="auto">
          <a:xfrm flipH="1">
            <a:off x="1832577" y="3298640"/>
            <a:ext cx="445202" cy="452709"/>
          </a:xfrm>
          <a:prstGeom prst="straightConnector1">
            <a:avLst/>
          </a:prstGeom>
          <a:noFill/>
          <a:ln w="9525" cap="flat" cmpd="sng" algn="ctr">
            <a:solidFill>
              <a:srgbClr val="FF0000"/>
            </a:solidFill>
            <a:prstDash val="dash"/>
            <a:round/>
            <a:headEnd type="none" w="med" len="med"/>
            <a:tailEnd type="triangle" w="lg" len="lg"/>
          </a:ln>
          <a:effectLst/>
        </p:spPr>
      </p:cxnSp>
      <p:sp>
        <p:nvSpPr>
          <p:cNvPr id="25" name="矩形 24">
            <a:extLst>
              <a:ext uri="{FF2B5EF4-FFF2-40B4-BE49-F238E27FC236}">
                <a16:creationId xmlns:a16="http://schemas.microsoft.com/office/drawing/2014/main" id="{66B8BE8E-39CE-4BC4-98EF-B3960A7ED98C}"/>
              </a:ext>
            </a:extLst>
          </p:cNvPr>
          <p:cNvSpPr/>
          <p:nvPr/>
        </p:nvSpPr>
        <p:spPr>
          <a:xfrm>
            <a:off x="860435" y="3736247"/>
            <a:ext cx="1669174" cy="646331"/>
          </a:xfrm>
          <a:prstGeom prst="rect">
            <a:avLst/>
          </a:prstGeom>
          <a:noFill/>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第</a:t>
            </a:r>
            <a:r>
              <a:rPr lang="en-US" altLang="zh-CN" i="1"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k</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个主题的词概率分布</a:t>
            </a:r>
          </a:p>
        </p:txBody>
      </p:sp>
      <p:sp>
        <p:nvSpPr>
          <p:cNvPr id="28" name="椭圆 27">
            <a:extLst>
              <a:ext uri="{FF2B5EF4-FFF2-40B4-BE49-F238E27FC236}">
                <a16:creationId xmlns:a16="http://schemas.microsoft.com/office/drawing/2014/main" id="{E36869FF-EB99-410B-B7B2-D3796842263C}"/>
              </a:ext>
            </a:extLst>
          </p:cNvPr>
          <p:cNvSpPr/>
          <p:nvPr/>
        </p:nvSpPr>
        <p:spPr bwMode="auto">
          <a:xfrm>
            <a:off x="8084779" y="2587261"/>
            <a:ext cx="480978" cy="500012"/>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cxnSp>
        <p:nvCxnSpPr>
          <p:cNvPr id="29" name="直接箭头连接符 28">
            <a:extLst>
              <a:ext uri="{FF2B5EF4-FFF2-40B4-BE49-F238E27FC236}">
                <a16:creationId xmlns:a16="http://schemas.microsoft.com/office/drawing/2014/main" id="{C435082F-C60B-42B2-80B5-18D47D0F3417}"/>
              </a:ext>
            </a:extLst>
          </p:cNvPr>
          <p:cNvCxnSpPr>
            <a:cxnSpLocks/>
            <a:endCxn id="31" idx="0"/>
          </p:cNvCxnSpPr>
          <p:nvPr/>
        </p:nvCxnSpPr>
        <p:spPr bwMode="auto">
          <a:xfrm flipH="1">
            <a:off x="7968046" y="3111757"/>
            <a:ext cx="511800" cy="620727"/>
          </a:xfrm>
          <a:prstGeom prst="straightConnector1">
            <a:avLst/>
          </a:prstGeom>
          <a:noFill/>
          <a:ln w="9525" cap="flat" cmpd="sng" algn="ctr">
            <a:solidFill>
              <a:srgbClr val="FF0000"/>
            </a:solidFill>
            <a:prstDash val="dash"/>
            <a:round/>
            <a:headEnd type="none" w="med" len="med"/>
            <a:tailEnd type="triangle" w="lg" len="lg"/>
          </a:ln>
          <a:effectLst/>
        </p:spPr>
      </p:cxnSp>
      <p:sp>
        <p:nvSpPr>
          <p:cNvPr id="31" name="矩形 30">
            <a:extLst>
              <a:ext uri="{FF2B5EF4-FFF2-40B4-BE49-F238E27FC236}">
                <a16:creationId xmlns:a16="http://schemas.microsoft.com/office/drawing/2014/main" id="{FA438870-03CA-4713-B49B-9B8461BA2D88}"/>
              </a:ext>
            </a:extLst>
          </p:cNvPr>
          <p:cNvSpPr/>
          <p:nvPr/>
        </p:nvSpPr>
        <p:spPr>
          <a:xfrm>
            <a:off x="7027560" y="3732484"/>
            <a:ext cx="1880971" cy="646331"/>
          </a:xfrm>
          <a:prstGeom prst="rect">
            <a:avLst/>
          </a:prstGeom>
          <a:noFill/>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第</a:t>
            </a:r>
            <a:r>
              <a:rPr lang="en-US" altLang="zh-CN" i="1"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m</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篇文档不同主题出现的次数</a:t>
            </a:r>
          </a:p>
        </p:txBody>
      </p:sp>
      <p:sp>
        <p:nvSpPr>
          <p:cNvPr id="32" name="椭圆 31">
            <a:extLst>
              <a:ext uri="{FF2B5EF4-FFF2-40B4-BE49-F238E27FC236}">
                <a16:creationId xmlns:a16="http://schemas.microsoft.com/office/drawing/2014/main" id="{333579C3-CA30-4BBF-810F-C878E8952A88}"/>
              </a:ext>
            </a:extLst>
          </p:cNvPr>
          <p:cNvSpPr/>
          <p:nvPr/>
        </p:nvSpPr>
        <p:spPr bwMode="auto">
          <a:xfrm>
            <a:off x="3978617" y="2532897"/>
            <a:ext cx="480978" cy="500012"/>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cxnSp>
        <p:nvCxnSpPr>
          <p:cNvPr id="33" name="直接箭头连接符 32">
            <a:extLst>
              <a:ext uri="{FF2B5EF4-FFF2-40B4-BE49-F238E27FC236}">
                <a16:creationId xmlns:a16="http://schemas.microsoft.com/office/drawing/2014/main" id="{C18403A9-631C-456D-8808-B4684551ECA9}"/>
              </a:ext>
            </a:extLst>
          </p:cNvPr>
          <p:cNvCxnSpPr>
            <a:cxnSpLocks/>
          </p:cNvCxnSpPr>
          <p:nvPr/>
        </p:nvCxnSpPr>
        <p:spPr bwMode="auto">
          <a:xfrm flipH="1">
            <a:off x="3835335" y="3019217"/>
            <a:ext cx="453065" cy="611662"/>
          </a:xfrm>
          <a:prstGeom prst="straightConnector1">
            <a:avLst/>
          </a:prstGeom>
          <a:noFill/>
          <a:ln w="9525" cap="flat" cmpd="sng" algn="ctr">
            <a:solidFill>
              <a:srgbClr val="FF0000"/>
            </a:solidFill>
            <a:prstDash val="dash"/>
            <a:round/>
            <a:headEnd type="none" w="med" len="med"/>
            <a:tailEnd type="triangle" w="lg" len="lg"/>
          </a:ln>
          <a:effectLst/>
        </p:spPr>
      </p:cxnSp>
      <p:sp>
        <p:nvSpPr>
          <p:cNvPr id="35" name="矩形 34">
            <a:extLst>
              <a:ext uri="{FF2B5EF4-FFF2-40B4-BE49-F238E27FC236}">
                <a16:creationId xmlns:a16="http://schemas.microsoft.com/office/drawing/2014/main" id="{EB8BFF69-BD33-4177-95F4-2E0E26E495CF}"/>
              </a:ext>
            </a:extLst>
          </p:cNvPr>
          <p:cNvSpPr/>
          <p:nvPr/>
        </p:nvSpPr>
        <p:spPr>
          <a:xfrm>
            <a:off x="2951443" y="3727609"/>
            <a:ext cx="1669174" cy="646331"/>
          </a:xfrm>
          <a:prstGeom prst="rect">
            <a:avLst/>
          </a:prstGeom>
          <a:noFill/>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第</a:t>
            </a:r>
            <a:r>
              <a:rPr lang="en-US" altLang="zh-CN" i="1"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k</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个主题中不同词的个数</a:t>
            </a:r>
          </a:p>
        </p:txBody>
      </p:sp>
      <p:sp>
        <p:nvSpPr>
          <p:cNvPr id="45" name="箭头: 下 44">
            <a:extLst>
              <a:ext uri="{FF2B5EF4-FFF2-40B4-BE49-F238E27FC236}">
                <a16:creationId xmlns:a16="http://schemas.microsoft.com/office/drawing/2014/main" id="{E18F1E53-A4EF-4613-ABCD-B4DBBC95E00C}"/>
              </a:ext>
            </a:extLst>
          </p:cNvPr>
          <p:cNvSpPr/>
          <p:nvPr/>
        </p:nvSpPr>
        <p:spPr bwMode="auto">
          <a:xfrm>
            <a:off x="5657145" y="4422496"/>
            <a:ext cx="264017" cy="325859"/>
          </a:xfrm>
          <a:prstGeom prst="down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pic>
        <p:nvPicPr>
          <p:cNvPr id="46" name="图片 45">
            <a:extLst>
              <a:ext uri="{FF2B5EF4-FFF2-40B4-BE49-F238E27FC236}">
                <a16:creationId xmlns:a16="http://schemas.microsoft.com/office/drawing/2014/main" id="{EF5924C4-04D7-42D3-B8FE-D8000D7D347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543952" y="5025954"/>
            <a:ext cx="1465936" cy="652730"/>
          </a:xfrm>
          <a:prstGeom prst="rect">
            <a:avLst/>
          </a:prstGeom>
        </p:spPr>
      </p:pic>
      <p:pic>
        <p:nvPicPr>
          <p:cNvPr id="47" name="图片 46">
            <a:extLst>
              <a:ext uri="{FF2B5EF4-FFF2-40B4-BE49-F238E27FC236}">
                <a16:creationId xmlns:a16="http://schemas.microsoft.com/office/drawing/2014/main" id="{FA1CC9CD-FDA5-41C8-A3EE-581BA941A2CC}"/>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943110" y="4913639"/>
            <a:ext cx="3054204" cy="852911"/>
          </a:xfrm>
          <a:prstGeom prst="rect">
            <a:avLst/>
          </a:prstGeom>
        </p:spPr>
      </p:pic>
      <p:sp>
        <p:nvSpPr>
          <p:cNvPr id="10" name="矩形 9">
            <a:extLst>
              <a:ext uri="{FF2B5EF4-FFF2-40B4-BE49-F238E27FC236}">
                <a16:creationId xmlns:a16="http://schemas.microsoft.com/office/drawing/2014/main" id="{16EDEB80-141C-497A-98F0-10057AE82F3F}"/>
              </a:ext>
            </a:extLst>
          </p:cNvPr>
          <p:cNvSpPr/>
          <p:nvPr/>
        </p:nvSpPr>
        <p:spPr>
          <a:xfrm>
            <a:off x="2520164" y="5879293"/>
            <a:ext cx="1338828" cy="369332"/>
          </a:xfrm>
          <a:prstGeom prst="rect">
            <a:avLst/>
          </a:prstGeom>
        </p:spPr>
        <p:txBody>
          <a:bodyPr wrap="none">
            <a:spAutoFit/>
          </a:bodyPr>
          <a:lstStyle/>
          <a:p>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归一化参数</a:t>
            </a:r>
            <a:endParaRPr lang="zh-CN" altLang="en-US" dirty="0"/>
          </a:p>
        </p:txBody>
      </p:sp>
      <p:pic>
        <p:nvPicPr>
          <p:cNvPr id="11" name="图片 10">
            <a:extLst>
              <a:ext uri="{FF2B5EF4-FFF2-40B4-BE49-F238E27FC236}">
                <a16:creationId xmlns:a16="http://schemas.microsoft.com/office/drawing/2014/main" id="{AFDF898B-6600-47AE-8ECD-3FDD85CD4B10}"/>
              </a:ext>
            </a:extLst>
          </p:cNvPr>
          <p:cNvPicPr>
            <a:picLocks noChangeAspect="1"/>
          </p:cNvPicPr>
          <p:nvPr/>
        </p:nvPicPr>
        <p:blipFill>
          <a:blip r:embed="rId10"/>
          <a:stretch>
            <a:fillRect/>
          </a:stretch>
        </p:blipFill>
        <p:spPr>
          <a:xfrm>
            <a:off x="-65" y="4896370"/>
            <a:ext cx="4417642" cy="852911"/>
          </a:xfrm>
          <a:prstGeom prst="rect">
            <a:avLst/>
          </a:prstGeom>
        </p:spPr>
      </p:pic>
      <p:sp>
        <p:nvSpPr>
          <p:cNvPr id="39" name="椭圆 38">
            <a:extLst>
              <a:ext uri="{FF2B5EF4-FFF2-40B4-BE49-F238E27FC236}">
                <a16:creationId xmlns:a16="http://schemas.microsoft.com/office/drawing/2014/main" id="{72DC45AE-195F-4D67-A03F-8574F3F60422}"/>
              </a:ext>
            </a:extLst>
          </p:cNvPr>
          <p:cNvSpPr/>
          <p:nvPr/>
        </p:nvSpPr>
        <p:spPr bwMode="auto">
          <a:xfrm>
            <a:off x="3072960" y="4990083"/>
            <a:ext cx="610447" cy="633692"/>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cxnSp>
        <p:nvCxnSpPr>
          <p:cNvPr id="40" name="直接箭头连接符 39">
            <a:extLst>
              <a:ext uri="{FF2B5EF4-FFF2-40B4-BE49-F238E27FC236}">
                <a16:creationId xmlns:a16="http://schemas.microsoft.com/office/drawing/2014/main" id="{972A49C3-E102-4E37-962B-FE5A3597AEB4}"/>
              </a:ext>
            </a:extLst>
          </p:cNvPr>
          <p:cNvCxnSpPr>
            <a:cxnSpLocks/>
          </p:cNvCxnSpPr>
          <p:nvPr/>
        </p:nvCxnSpPr>
        <p:spPr bwMode="auto">
          <a:xfrm flipH="1">
            <a:off x="3132174" y="5564052"/>
            <a:ext cx="246010" cy="287440"/>
          </a:xfrm>
          <a:prstGeom prst="straightConnector1">
            <a:avLst/>
          </a:prstGeom>
          <a:noFill/>
          <a:ln w="9525" cap="flat" cmpd="sng" algn="ctr">
            <a:solidFill>
              <a:srgbClr val="FF0000"/>
            </a:solidFill>
            <a:prstDash val="dash"/>
            <a:round/>
            <a:headEnd type="none" w="med" len="med"/>
            <a:tailEnd type="triangle" w="lg" len="lg"/>
          </a:ln>
          <a:effectLst/>
        </p:spPr>
      </p:cxnSp>
      <p:sp>
        <p:nvSpPr>
          <p:cNvPr id="30" name="矩形 29">
            <a:extLst>
              <a:ext uri="{FF2B5EF4-FFF2-40B4-BE49-F238E27FC236}">
                <a16:creationId xmlns:a16="http://schemas.microsoft.com/office/drawing/2014/main" id="{E846CBBD-3A85-420C-A976-89D0EAD096D1}"/>
              </a:ext>
            </a:extLst>
          </p:cNvPr>
          <p:cNvSpPr/>
          <p:nvPr/>
        </p:nvSpPr>
        <p:spPr>
          <a:xfrm>
            <a:off x="899592" y="188640"/>
            <a:ext cx="2468945" cy="615553"/>
          </a:xfrm>
          <a:prstGeom prst="rect">
            <a:avLst/>
          </a:prstGeom>
        </p:spPr>
        <p:txBody>
          <a:bodyPr wrap="squar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Tree>
    <p:extLst>
      <p:ext uri="{BB962C8B-B14F-4D97-AF65-F5344CB8AC3E}">
        <p14:creationId xmlns:p14="http://schemas.microsoft.com/office/powerpoint/2010/main" val="201148746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290786" y="881486"/>
            <a:ext cx="8701101" cy="68030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400"/>
              </a:spcBef>
              <a:buFont typeface="Wingdings" pitchFamily="2" charset="2"/>
              <a:buChar char="n"/>
              <a:defRPr/>
            </a:pPr>
            <a:r>
              <a:rPr lang="zh-CN" altLang="en-US"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用</a:t>
            </a: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Gibbs</a:t>
            </a:r>
            <a:r>
              <a:rPr lang="zh-CN" altLang="en-US"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采样训练</a:t>
            </a: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模型</a:t>
            </a:r>
            <a:endPar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400"/>
              </a:spcBef>
              <a:buFont typeface="Arial" panose="020B0604020202020204" pitchFamily="34" charset="0"/>
              <a:buChar char="•"/>
              <a:defRPr/>
            </a:pPr>
            <a:r>
              <a:rPr lang="zh-CN" altLang="en-US" sz="2200" dirty="0">
                <a:solidFill>
                  <a:srgbClr val="1557AE"/>
                </a:solidFill>
                <a:ea typeface="方正兰亭中黑_GBK" panose="02000000000000000000" pitchFamily="2" charset="-122"/>
              </a:rPr>
              <a:t>求</a:t>
            </a:r>
            <a:r>
              <a:rPr lang="en-US" altLang="zh-CN" sz="2200" dirty="0">
                <a:solidFill>
                  <a:srgbClr val="1557AE"/>
                </a:solidFill>
                <a:ea typeface="方正兰亭中黑_GBK" panose="02000000000000000000" pitchFamily="2" charset="-122"/>
              </a:rPr>
              <a:t>Gibbs</a:t>
            </a:r>
            <a:r>
              <a:rPr lang="zh-CN" altLang="en-US" sz="2200" dirty="0">
                <a:solidFill>
                  <a:srgbClr val="1557AE"/>
                </a:solidFill>
                <a:ea typeface="方正兰亭中黑_GBK" panose="02000000000000000000" pitchFamily="2" charset="-122"/>
              </a:rPr>
              <a:t>采样需要的条件分布</a:t>
            </a:r>
            <a:endParaRPr lang="en-US" altLang="zh-CN" sz="2200" dirty="0">
              <a:solidFill>
                <a:srgbClr val="1557AE"/>
              </a:solidFill>
              <a:ea typeface="方正兰亭中黑_GBK" panose="02000000000000000000" pitchFamily="2" charset="-122"/>
            </a:endParaRPr>
          </a:p>
          <a:p>
            <a:pPr eaLnBrk="1" hangingPunct="1">
              <a:lnSpc>
                <a:spcPct val="130000"/>
              </a:lnSpc>
              <a:spcBef>
                <a:spcPts val="400"/>
              </a:spcBef>
              <a:buFont typeface="Wingdings" pitchFamily="2" charset="2"/>
              <a:buChar char="n"/>
              <a:defRPr/>
            </a:pPr>
            <a:endPar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49" name="图片 48">
            <a:extLst>
              <a:ext uri="{FF2B5EF4-FFF2-40B4-BE49-F238E27FC236}">
                <a16:creationId xmlns:a16="http://schemas.microsoft.com/office/drawing/2014/main" id="{A06D2CF5-C624-4740-8F98-741F7BE43776}"/>
              </a:ext>
            </a:extLst>
          </p:cNvPr>
          <p:cNvPicPr>
            <a:picLocks noChangeAspect="1"/>
          </p:cNvPicPr>
          <p:nvPr/>
        </p:nvPicPr>
        <p:blipFill>
          <a:blip r:embed="rId3"/>
          <a:stretch>
            <a:fillRect/>
          </a:stretch>
        </p:blipFill>
        <p:spPr>
          <a:xfrm>
            <a:off x="4388737" y="1559111"/>
            <a:ext cx="1823595" cy="275067"/>
          </a:xfrm>
          <a:prstGeom prst="rect">
            <a:avLst/>
          </a:prstGeom>
        </p:spPr>
      </p:pic>
      <p:pic>
        <p:nvPicPr>
          <p:cNvPr id="50" name="图片 49">
            <a:extLst>
              <a:ext uri="{FF2B5EF4-FFF2-40B4-BE49-F238E27FC236}">
                <a16:creationId xmlns:a16="http://schemas.microsoft.com/office/drawing/2014/main" id="{A4126F2A-19C6-4D45-9E9D-2C1F2ADDB1C6}"/>
              </a:ext>
            </a:extLst>
          </p:cNvPr>
          <p:cNvPicPr>
            <a:picLocks noChangeAspect="1"/>
          </p:cNvPicPr>
          <p:nvPr/>
        </p:nvPicPr>
        <p:blipFill>
          <a:blip r:embed="rId4"/>
          <a:stretch>
            <a:fillRect/>
          </a:stretch>
        </p:blipFill>
        <p:spPr>
          <a:xfrm>
            <a:off x="671994" y="2024398"/>
            <a:ext cx="1114425" cy="285750"/>
          </a:xfrm>
          <a:prstGeom prst="rect">
            <a:avLst/>
          </a:prstGeom>
        </p:spPr>
      </p:pic>
      <p:sp>
        <p:nvSpPr>
          <p:cNvPr id="51" name="矩形 50">
            <a:extLst>
              <a:ext uri="{FF2B5EF4-FFF2-40B4-BE49-F238E27FC236}">
                <a16:creationId xmlns:a16="http://schemas.microsoft.com/office/drawing/2014/main" id="{3CB2F688-2C39-48B3-AC9D-E79C241EEBEC}"/>
              </a:ext>
            </a:extLst>
          </p:cNvPr>
          <p:cNvSpPr/>
          <p:nvPr/>
        </p:nvSpPr>
        <p:spPr>
          <a:xfrm>
            <a:off x="1819978" y="1982607"/>
            <a:ext cx="4179349" cy="369332"/>
          </a:xfrm>
          <a:prstGeom prst="rect">
            <a:avLst/>
          </a:prstGeom>
        </p:spPr>
        <p:txBody>
          <a:bodyPr wrap="none">
            <a:spAutoFit/>
          </a:bodyPr>
          <a:lstStyle/>
          <a:p>
            <a:pPr algn="l"/>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第</a:t>
            </a:r>
            <a:r>
              <a:rPr lang="en-US" altLang="zh-CN" i="1"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m</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篇文档中第 </a:t>
            </a:r>
            <a:r>
              <a:rPr lang="en-US" altLang="zh-CN" i="1"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n</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个词的下标，            ，</a:t>
            </a:r>
          </a:p>
        </p:txBody>
      </p:sp>
      <p:pic>
        <p:nvPicPr>
          <p:cNvPr id="54" name="图片 53">
            <a:extLst>
              <a:ext uri="{FF2B5EF4-FFF2-40B4-BE49-F238E27FC236}">
                <a16:creationId xmlns:a16="http://schemas.microsoft.com/office/drawing/2014/main" id="{0177BDAD-C261-4BBF-8A97-6C1AA8689AD3}"/>
              </a:ext>
            </a:extLst>
          </p:cNvPr>
          <p:cNvPicPr>
            <a:picLocks noChangeAspect="1"/>
          </p:cNvPicPr>
          <p:nvPr/>
        </p:nvPicPr>
        <p:blipFill>
          <a:blip r:embed="rId5"/>
          <a:stretch>
            <a:fillRect/>
          </a:stretch>
        </p:blipFill>
        <p:spPr>
          <a:xfrm>
            <a:off x="4957634" y="2067260"/>
            <a:ext cx="685800" cy="200025"/>
          </a:xfrm>
          <a:prstGeom prst="rect">
            <a:avLst/>
          </a:prstGeom>
        </p:spPr>
      </p:pic>
      <p:sp>
        <p:nvSpPr>
          <p:cNvPr id="55" name="AutoShape 10" descr="https://ask.qcloudimg.com/http-save/yehe-1737318/wvhzldl0vt.png?imageView2/2/w/1620">
            <a:extLst>
              <a:ext uri="{FF2B5EF4-FFF2-40B4-BE49-F238E27FC236}">
                <a16:creationId xmlns:a16="http://schemas.microsoft.com/office/drawing/2014/main" id="{1AA31005-5EA6-4E0A-A3C1-E1F30B8344F4}"/>
              </a:ext>
            </a:extLst>
          </p:cNvPr>
          <p:cNvSpPr>
            <a:spLocks noChangeAspect="1" noChangeArrowheads="1"/>
          </p:cNvSpPr>
          <p:nvPr/>
        </p:nvSpPr>
        <p:spPr bwMode="auto">
          <a:xfrm>
            <a:off x="4365811" y="30993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a:endParaRPr lang="zh-CN" altLang="en-US">
              <a:latin typeface="Calibri" panose="020F0502020204030204" pitchFamily="34" charset="0"/>
              <a:cs typeface="Calibri" panose="020F0502020204030204" pitchFamily="34" charset="0"/>
            </a:endParaRPr>
          </a:p>
        </p:txBody>
      </p:sp>
      <p:pic>
        <p:nvPicPr>
          <p:cNvPr id="56" name="图片 55">
            <a:extLst>
              <a:ext uri="{FF2B5EF4-FFF2-40B4-BE49-F238E27FC236}">
                <a16:creationId xmlns:a16="http://schemas.microsoft.com/office/drawing/2014/main" id="{E7567881-510D-44C7-B71D-8C885DE43CD6}"/>
              </a:ext>
            </a:extLst>
          </p:cNvPr>
          <p:cNvPicPr>
            <a:picLocks noChangeAspect="1"/>
          </p:cNvPicPr>
          <p:nvPr/>
        </p:nvPicPr>
        <p:blipFill>
          <a:blip r:embed="rId6"/>
          <a:stretch>
            <a:fillRect/>
          </a:stretch>
        </p:blipFill>
        <p:spPr>
          <a:xfrm>
            <a:off x="5763107" y="2022625"/>
            <a:ext cx="685800" cy="266700"/>
          </a:xfrm>
          <a:prstGeom prst="rect">
            <a:avLst/>
          </a:prstGeom>
        </p:spPr>
      </p:pic>
      <p:pic>
        <p:nvPicPr>
          <p:cNvPr id="57" name="图片 56">
            <a:extLst>
              <a:ext uri="{FF2B5EF4-FFF2-40B4-BE49-F238E27FC236}">
                <a16:creationId xmlns:a16="http://schemas.microsoft.com/office/drawing/2014/main" id="{0380A3FE-B68E-4B3F-A67F-64C0D5D4470A}"/>
              </a:ext>
            </a:extLst>
          </p:cNvPr>
          <p:cNvPicPr>
            <a:picLocks noChangeAspect="1"/>
          </p:cNvPicPr>
          <p:nvPr/>
        </p:nvPicPr>
        <p:blipFill>
          <a:blip r:embed="rId7"/>
          <a:stretch>
            <a:fillRect/>
          </a:stretch>
        </p:blipFill>
        <p:spPr>
          <a:xfrm>
            <a:off x="664906" y="2433530"/>
            <a:ext cx="304800" cy="190500"/>
          </a:xfrm>
          <a:prstGeom prst="rect">
            <a:avLst/>
          </a:prstGeom>
        </p:spPr>
      </p:pic>
      <p:sp>
        <p:nvSpPr>
          <p:cNvPr id="58" name="矩形 57">
            <a:extLst>
              <a:ext uri="{FF2B5EF4-FFF2-40B4-BE49-F238E27FC236}">
                <a16:creationId xmlns:a16="http://schemas.microsoft.com/office/drawing/2014/main" id="{882848D6-65AF-4F9C-875F-FA2AF3E6DE21}"/>
              </a:ext>
            </a:extLst>
          </p:cNvPr>
          <p:cNvSpPr/>
          <p:nvPr/>
        </p:nvSpPr>
        <p:spPr>
          <a:xfrm>
            <a:off x="1003265" y="2356334"/>
            <a:ext cx="2420856" cy="369332"/>
          </a:xfrm>
          <a:prstGeom prst="rect">
            <a:avLst/>
          </a:prstGeom>
        </p:spPr>
        <p:txBody>
          <a:bodyPr wrap="none">
            <a:spAutoFit/>
          </a:bodyPr>
          <a:lstStyle/>
          <a:p>
            <a:pPr algn="l"/>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表示去除下标为 </a:t>
            </a:r>
            <a:r>
              <a:rPr lang="en-US" altLang="zh-CN" i="1" dirty="0" err="1">
                <a:solidFill>
                  <a:srgbClr val="1557AE"/>
                </a:solidFill>
                <a:latin typeface="Calibri" panose="020F0502020204030204" pitchFamily="34" charset="0"/>
                <a:ea typeface="方正兰亭中黑_GBK" panose="02000000000000000000" pitchFamily="2" charset="-122"/>
                <a:cs typeface="Calibri" panose="020F0502020204030204" pitchFamily="34" charset="0"/>
              </a:rPr>
              <a:t>i</a:t>
            </a:r>
            <a:r>
              <a:rPr lang="en-US" altLang="zh-CN" i="1"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 </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的词</a:t>
            </a:r>
          </a:p>
        </p:txBody>
      </p:sp>
      <p:sp>
        <p:nvSpPr>
          <p:cNvPr id="61" name="矩形 60">
            <a:extLst>
              <a:ext uri="{FF2B5EF4-FFF2-40B4-BE49-F238E27FC236}">
                <a16:creationId xmlns:a16="http://schemas.microsoft.com/office/drawing/2014/main" id="{38CDA2A5-BD10-4A23-9A5D-28526E90E225}"/>
              </a:ext>
            </a:extLst>
          </p:cNvPr>
          <p:cNvSpPr/>
          <p:nvPr/>
        </p:nvSpPr>
        <p:spPr>
          <a:xfrm>
            <a:off x="587523" y="2725961"/>
            <a:ext cx="3994483" cy="646331"/>
          </a:xfrm>
          <a:prstGeom prst="rect">
            <a:avLst/>
          </a:prstGeom>
        </p:spPr>
        <p:txBody>
          <a:bodyPr wrap="square">
            <a:spAutoFit/>
          </a:bodyPr>
          <a:lstStyle/>
          <a:p>
            <a:pPr algn="l"/>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除去下标为 </a:t>
            </a:r>
            <a:r>
              <a:rPr lang="en-US" altLang="zh-CN" dirty="0" err="1">
                <a:solidFill>
                  <a:srgbClr val="1557AE"/>
                </a:solidFill>
                <a:latin typeface="Calibri" panose="020F0502020204030204" pitchFamily="34" charset="0"/>
                <a:ea typeface="方正兰亭中黑_GBK" panose="02000000000000000000" pitchFamily="2" charset="-122"/>
                <a:cs typeface="Calibri" panose="020F0502020204030204" pitchFamily="34" charset="0"/>
              </a:rPr>
              <a:t>i</a:t>
            </a:r>
            <a:r>
              <a:rPr lang="en-US" altLang="zh-CN"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 </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这个词，剩下的所有词中，词 </a:t>
            </a:r>
            <a:r>
              <a:rPr lang="en-US" altLang="zh-CN"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t </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属于主题 </a:t>
            </a:r>
            <a:r>
              <a:rPr lang="en-US" altLang="zh-CN"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k </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的统计次数</a:t>
            </a:r>
          </a:p>
        </p:txBody>
      </p:sp>
      <p:pic>
        <p:nvPicPr>
          <p:cNvPr id="62" name="图片 61">
            <a:extLst>
              <a:ext uri="{FF2B5EF4-FFF2-40B4-BE49-F238E27FC236}">
                <a16:creationId xmlns:a16="http://schemas.microsoft.com/office/drawing/2014/main" id="{C988A71C-1E26-4E73-9BDE-1CE63FF7799C}"/>
              </a:ext>
            </a:extLst>
          </p:cNvPr>
          <p:cNvPicPr>
            <a:picLocks noChangeAspect="1"/>
          </p:cNvPicPr>
          <p:nvPr/>
        </p:nvPicPr>
        <p:blipFill>
          <a:blip r:embed="rId8"/>
          <a:stretch>
            <a:fillRect/>
          </a:stretch>
        </p:blipFill>
        <p:spPr>
          <a:xfrm>
            <a:off x="4446661" y="2769652"/>
            <a:ext cx="4004491" cy="490176"/>
          </a:xfrm>
          <a:prstGeom prst="rect">
            <a:avLst/>
          </a:prstGeom>
        </p:spPr>
      </p:pic>
      <p:sp>
        <p:nvSpPr>
          <p:cNvPr id="63" name="矩形 62">
            <a:extLst>
              <a:ext uri="{FF2B5EF4-FFF2-40B4-BE49-F238E27FC236}">
                <a16:creationId xmlns:a16="http://schemas.microsoft.com/office/drawing/2014/main" id="{BB98D84C-ACF1-4A2E-B936-3498B99B41C4}"/>
              </a:ext>
            </a:extLst>
          </p:cNvPr>
          <p:cNvSpPr/>
          <p:nvPr/>
        </p:nvSpPr>
        <p:spPr>
          <a:xfrm>
            <a:off x="587523" y="3368099"/>
            <a:ext cx="3801214" cy="646331"/>
          </a:xfrm>
          <a:prstGeom prst="rect">
            <a:avLst/>
          </a:prstGeom>
        </p:spPr>
        <p:txBody>
          <a:bodyPr wrap="square">
            <a:spAutoFit/>
          </a:bodyPr>
          <a:lstStyle/>
          <a:p>
            <a:pPr algn="l"/>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除去下标为 </a:t>
            </a:r>
            <a:r>
              <a:rPr lang="en-US" altLang="zh-CN" dirty="0" err="1">
                <a:solidFill>
                  <a:srgbClr val="1557AE"/>
                </a:solidFill>
                <a:latin typeface="Calibri" panose="020F0502020204030204" pitchFamily="34" charset="0"/>
                <a:ea typeface="方正兰亭中黑_GBK" panose="02000000000000000000" pitchFamily="2" charset="-122"/>
                <a:cs typeface="Calibri" panose="020F0502020204030204" pitchFamily="34" charset="0"/>
              </a:rPr>
              <a:t>i</a:t>
            </a:r>
            <a:r>
              <a:rPr lang="en-US" altLang="zh-CN"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 </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的这个词，第 </a:t>
            </a:r>
            <a:r>
              <a:rPr lang="en-US" altLang="zh-CN"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m </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篇文档中主题 </a:t>
            </a:r>
            <a:r>
              <a:rPr lang="en-US" altLang="zh-CN"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m </a:t>
            </a:r>
            <a:r>
              <a:rPr lang="zh-CN" altLang="en-US" dirty="0">
                <a:solidFill>
                  <a:srgbClr val="1557AE"/>
                </a:solidFill>
                <a:latin typeface="Calibri" panose="020F0502020204030204" pitchFamily="34" charset="0"/>
                <a:ea typeface="方正兰亭中黑_GBK" panose="02000000000000000000" pitchFamily="2" charset="-122"/>
                <a:cs typeface="Calibri" panose="020F0502020204030204" pitchFamily="34" charset="0"/>
              </a:rPr>
              <a:t>产生词的个数</a:t>
            </a:r>
          </a:p>
        </p:txBody>
      </p:sp>
      <p:pic>
        <p:nvPicPr>
          <p:cNvPr id="64" name="图片 63">
            <a:extLst>
              <a:ext uri="{FF2B5EF4-FFF2-40B4-BE49-F238E27FC236}">
                <a16:creationId xmlns:a16="http://schemas.microsoft.com/office/drawing/2014/main" id="{E24914BC-9C5D-4C81-A652-BAB5E2ABC50F}"/>
              </a:ext>
            </a:extLst>
          </p:cNvPr>
          <p:cNvPicPr>
            <a:picLocks noChangeAspect="1"/>
          </p:cNvPicPr>
          <p:nvPr/>
        </p:nvPicPr>
        <p:blipFill>
          <a:blip r:embed="rId9"/>
          <a:stretch>
            <a:fillRect/>
          </a:stretch>
        </p:blipFill>
        <p:spPr>
          <a:xfrm>
            <a:off x="4518211" y="3394669"/>
            <a:ext cx="3994483" cy="524528"/>
          </a:xfrm>
          <a:prstGeom prst="rect">
            <a:avLst/>
          </a:prstGeom>
        </p:spPr>
      </p:pic>
      <p:pic>
        <p:nvPicPr>
          <p:cNvPr id="65" name="图片 64">
            <a:extLst>
              <a:ext uri="{FF2B5EF4-FFF2-40B4-BE49-F238E27FC236}">
                <a16:creationId xmlns:a16="http://schemas.microsoft.com/office/drawing/2014/main" id="{1046D0C7-F311-474C-BE0A-71F09B7E4106}"/>
              </a:ext>
            </a:extLst>
          </p:cNvPr>
          <p:cNvPicPr>
            <a:picLocks noChangeAspect="1"/>
          </p:cNvPicPr>
          <p:nvPr/>
        </p:nvPicPr>
        <p:blipFill rotWithShape="1">
          <a:blip r:embed="rId10"/>
          <a:srcRect r="16103"/>
          <a:stretch/>
        </p:blipFill>
        <p:spPr>
          <a:xfrm>
            <a:off x="713898" y="3978334"/>
            <a:ext cx="5970128" cy="2691026"/>
          </a:xfrm>
          <a:prstGeom prst="rect">
            <a:avLst/>
          </a:prstGeom>
        </p:spPr>
      </p:pic>
      <p:sp>
        <p:nvSpPr>
          <p:cNvPr id="17" name="矩形 16">
            <a:extLst>
              <a:ext uri="{FF2B5EF4-FFF2-40B4-BE49-F238E27FC236}">
                <a16:creationId xmlns:a16="http://schemas.microsoft.com/office/drawing/2014/main" id="{E95197D1-51BC-403D-B847-8C37EF409EBB}"/>
              </a:ext>
            </a:extLst>
          </p:cNvPr>
          <p:cNvSpPr/>
          <p:nvPr/>
        </p:nvSpPr>
        <p:spPr>
          <a:xfrm>
            <a:off x="899592" y="188640"/>
            <a:ext cx="2468945" cy="615553"/>
          </a:xfrm>
          <a:prstGeom prst="rect">
            <a:avLst/>
          </a:prstGeom>
        </p:spPr>
        <p:txBody>
          <a:bodyPr wrap="squar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Tree>
    <p:extLst>
      <p:ext uri="{BB962C8B-B14F-4D97-AF65-F5344CB8AC3E}">
        <p14:creationId xmlns:p14="http://schemas.microsoft.com/office/powerpoint/2010/main" val="389232544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1601D9D-BF57-4C62-A9AE-C3446F484B2C}"/>
              </a:ext>
            </a:extLst>
          </p:cNvPr>
          <p:cNvSpPr/>
          <p:nvPr/>
        </p:nvSpPr>
        <p:spPr>
          <a:xfrm>
            <a:off x="899592" y="188640"/>
            <a:ext cx="2468945" cy="615553"/>
          </a:xfrm>
          <a:prstGeom prst="rect">
            <a:avLst/>
          </a:prstGeom>
        </p:spPr>
        <p:txBody>
          <a:bodyPr wrap="squar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3" name="矩形 2">
            <a:extLst>
              <a:ext uri="{FF2B5EF4-FFF2-40B4-BE49-F238E27FC236}">
                <a16:creationId xmlns:a16="http://schemas.microsoft.com/office/drawing/2014/main" id="{00D0B2B1-AEEE-400F-9920-989C493C15C9}"/>
              </a:ext>
            </a:extLst>
          </p:cNvPr>
          <p:cNvSpPr/>
          <p:nvPr/>
        </p:nvSpPr>
        <p:spPr>
          <a:xfrm>
            <a:off x="2286000" y="2136339"/>
            <a:ext cx="4572000" cy="2585323"/>
          </a:xfrm>
          <a:prstGeom prst="rect">
            <a:avLst/>
          </a:prstGeom>
        </p:spPr>
        <p:txBody>
          <a:bodyPr>
            <a:spAutoFit/>
          </a:bodyPr>
          <a:lstStyle/>
          <a:p>
            <a:r>
              <a:rPr lang="zh-CN" altLang="en-US" dirty="0"/>
              <a:t>---------------------------</a:t>
            </a:r>
          </a:p>
          <a:p>
            <a:r>
              <a:rPr lang="zh-CN" altLang="en-US" dirty="0"/>
              <a:t>福昕高级PDF编辑器</a:t>
            </a:r>
          </a:p>
          <a:p>
            <a:r>
              <a:rPr lang="zh-CN" altLang="en-US" dirty="0"/>
              <a:t>---------------------------</a:t>
            </a:r>
          </a:p>
          <a:p>
            <a:r>
              <a:rPr lang="zh-CN" altLang="en-US" dirty="0"/>
              <a:t>选定区域已被复制到剪贴板。</a:t>
            </a:r>
          </a:p>
          <a:p>
            <a:r>
              <a:rPr lang="zh-CN" altLang="en-US" dirty="0"/>
              <a:t>---------------------------</a:t>
            </a:r>
          </a:p>
          <a:p>
            <a:r>
              <a:rPr lang="zh-CN" altLang="en-US" dirty="0"/>
              <a:t>不再显示该消息</a:t>
            </a:r>
          </a:p>
          <a:p>
            <a:r>
              <a:rPr lang="zh-CN" altLang="en-US" dirty="0"/>
              <a:t>---------------------------</a:t>
            </a:r>
          </a:p>
          <a:p>
            <a:r>
              <a:rPr lang="zh-CN" altLang="en-US" dirty="0"/>
              <a:t>确定(O) </a:t>
            </a:r>
          </a:p>
          <a:p>
            <a:r>
              <a:rPr lang="zh-CN" altLang="en-US" dirty="0"/>
              <a:t>---------------------------</a:t>
            </a:r>
          </a:p>
        </p:txBody>
      </p:sp>
      <p:pic>
        <p:nvPicPr>
          <p:cNvPr id="5" name="图片 4">
            <a:extLst>
              <a:ext uri="{FF2B5EF4-FFF2-40B4-BE49-F238E27FC236}">
                <a16:creationId xmlns:a16="http://schemas.microsoft.com/office/drawing/2014/main" id="{2515759F-E22F-4490-83F1-EE90E6338105}"/>
              </a:ext>
            </a:extLst>
          </p:cNvPr>
          <p:cNvPicPr>
            <a:picLocks noChangeAspect="1"/>
          </p:cNvPicPr>
          <p:nvPr/>
        </p:nvPicPr>
        <p:blipFill>
          <a:blip r:embed="rId3"/>
          <a:stretch>
            <a:fillRect/>
          </a:stretch>
        </p:blipFill>
        <p:spPr>
          <a:xfrm>
            <a:off x="444433" y="908720"/>
            <a:ext cx="5535293" cy="4392488"/>
          </a:xfrm>
          <a:prstGeom prst="rect">
            <a:avLst/>
          </a:prstGeom>
        </p:spPr>
      </p:pic>
      <p:pic>
        <p:nvPicPr>
          <p:cNvPr id="10" name="图片 9">
            <a:extLst>
              <a:ext uri="{FF2B5EF4-FFF2-40B4-BE49-F238E27FC236}">
                <a16:creationId xmlns:a16="http://schemas.microsoft.com/office/drawing/2014/main" id="{53813C7E-2BB1-44F3-8480-71F3EBCF6060}"/>
              </a:ext>
            </a:extLst>
          </p:cNvPr>
          <p:cNvPicPr>
            <a:picLocks noChangeAspect="1"/>
          </p:cNvPicPr>
          <p:nvPr/>
        </p:nvPicPr>
        <p:blipFill>
          <a:blip r:embed="rId4"/>
          <a:stretch>
            <a:fillRect/>
          </a:stretch>
        </p:blipFill>
        <p:spPr>
          <a:xfrm>
            <a:off x="4572000" y="5516284"/>
            <a:ext cx="3977630" cy="814135"/>
          </a:xfrm>
          <a:prstGeom prst="rect">
            <a:avLst/>
          </a:prstGeom>
        </p:spPr>
      </p:pic>
      <p:pic>
        <p:nvPicPr>
          <p:cNvPr id="11" name="图片 10">
            <a:extLst>
              <a:ext uri="{FF2B5EF4-FFF2-40B4-BE49-F238E27FC236}">
                <a16:creationId xmlns:a16="http://schemas.microsoft.com/office/drawing/2014/main" id="{4C730E68-AC06-4A37-AB2E-5DD373ACE703}"/>
              </a:ext>
            </a:extLst>
          </p:cNvPr>
          <p:cNvPicPr>
            <a:picLocks noChangeAspect="1"/>
          </p:cNvPicPr>
          <p:nvPr/>
        </p:nvPicPr>
        <p:blipFill>
          <a:blip r:embed="rId5"/>
          <a:stretch>
            <a:fillRect/>
          </a:stretch>
        </p:blipFill>
        <p:spPr>
          <a:xfrm>
            <a:off x="251520" y="5548264"/>
            <a:ext cx="4181078" cy="802031"/>
          </a:xfrm>
          <a:prstGeom prst="rect">
            <a:avLst/>
          </a:prstGeom>
        </p:spPr>
      </p:pic>
      <p:pic>
        <p:nvPicPr>
          <p:cNvPr id="12" name="图片 11">
            <a:extLst>
              <a:ext uri="{FF2B5EF4-FFF2-40B4-BE49-F238E27FC236}">
                <a16:creationId xmlns:a16="http://schemas.microsoft.com/office/drawing/2014/main" id="{CE0C85E4-8B80-4A6B-8DC5-EF166DFD1130}"/>
              </a:ext>
            </a:extLst>
          </p:cNvPr>
          <p:cNvPicPr>
            <a:picLocks noChangeAspect="1"/>
          </p:cNvPicPr>
          <p:nvPr/>
        </p:nvPicPr>
        <p:blipFill>
          <a:blip r:embed="rId6"/>
          <a:stretch>
            <a:fillRect/>
          </a:stretch>
        </p:blipFill>
        <p:spPr>
          <a:xfrm>
            <a:off x="5385619" y="3140968"/>
            <a:ext cx="3418714" cy="966518"/>
          </a:xfrm>
          <a:prstGeom prst="rect">
            <a:avLst/>
          </a:prstGeom>
        </p:spPr>
      </p:pic>
    </p:spTree>
    <p:extLst>
      <p:ext uri="{BB962C8B-B14F-4D97-AF65-F5344CB8AC3E}">
        <p14:creationId xmlns:p14="http://schemas.microsoft.com/office/powerpoint/2010/main" val="302919506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1" y="188640"/>
            <a:ext cx="8203567" cy="615553"/>
          </a:xfrm>
          <a:prstGeom prst="rect">
            <a:avLst/>
          </a:prstGeom>
        </p:spPr>
        <p:txBody>
          <a:bodyPr wrap="square">
            <a:spAutoFit/>
          </a:bodyPr>
          <a:lstStyle/>
          <a:p>
            <a:pPr marL="0" marR="0" lvl="0" indent="0" algn="l" defTabSz="914400" eaLnBrk="0" latinLnBrk="0" hangingPunct="0">
              <a:lnSpc>
                <a:spcPct val="100000"/>
              </a:lnSpc>
              <a:buClrTx/>
              <a:buSzTx/>
              <a:buFontTx/>
              <a:buNone/>
              <a:tabLst/>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主题分割</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Topic segmentation </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6" name="内容占位符 2"/>
          <p:cNvSpPr txBox="1"/>
          <p:nvPr/>
        </p:nvSpPr>
        <p:spPr bwMode="auto">
          <a:xfrm>
            <a:off x="369276" y="989157"/>
            <a:ext cx="8603274"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508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主题分割：</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将单个长文本分割成较短的、主题一致（</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topically coherent</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）的多个片段</a:t>
            </a:r>
          </a:p>
          <a:p>
            <a:pPr marL="4508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69276" y="3564514"/>
            <a:ext cx="8243794" cy="1655838"/>
          </a:xfrm>
          <a:prstGeom prst="rect">
            <a:avLst/>
          </a:prstGeom>
          <a:noFill/>
        </p:spPr>
        <p:txBody>
          <a:bodyPr wrap="square" rtlCol="0">
            <a:spAutoFit/>
          </a:bodyPr>
          <a:lstStyle/>
          <a:p>
            <a:pPr marL="450850" marR="0" lvl="0"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基本方法：</a:t>
            </a:r>
          </a:p>
          <a:p>
            <a:pPr marL="742950" marR="0" lvl="1" indent="-285750" algn="l" defTabSz="914400" rtl="0" eaLnBrk="1" fontAlgn="base" latinLnBrk="0" hangingPunct="1">
              <a:lnSpc>
                <a:spcPct val="130000"/>
              </a:lnSpc>
              <a:spcBef>
                <a:spcPts val="300"/>
              </a:spcBef>
              <a:spcAft>
                <a:spcPct val="0"/>
              </a:spcAft>
              <a:buClrTx/>
              <a:buSzTx/>
              <a:buFont typeface="Wingdings" panose="05000000000000000000" pitchFamily="2" charset="2"/>
              <a:buChar char="ü"/>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基于内容变化</a:t>
            </a: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：同一文本主题的部分往往具有较高相似度，通过聚类以及主题模型估等；</a:t>
            </a:r>
          </a:p>
          <a:p>
            <a:pPr marL="742950" marR="0" lvl="1" indent="-285750" algn="l" defTabSz="914400" rtl="0" eaLnBrk="1" fontAlgn="base" latinLnBrk="0" hangingPunct="1">
              <a:lnSpc>
                <a:spcPct val="130000"/>
              </a:lnSpc>
              <a:spcBef>
                <a:spcPts val="300"/>
              </a:spcBef>
              <a:spcAft>
                <a:spcPct val="0"/>
              </a:spcAft>
              <a:buClrTx/>
              <a:buSzTx/>
              <a:buFont typeface="Wingdings" panose="05000000000000000000" pitchFamily="2" charset="2"/>
              <a:buChar char="ü"/>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基于边界特征</a:t>
            </a: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：在主题间进行切换时的边界特征，如过渡性、总结性文本</a:t>
            </a:r>
            <a:endPar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p:cNvSpPr txBox="1"/>
          <p:nvPr/>
        </p:nvSpPr>
        <p:spPr>
          <a:xfrm>
            <a:off x="369276" y="5220352"/>
            <a:ext cx="8351938" cy="1314206"/>
          </a:xfrm>
          <a:prstGeom prst="rect">
            <a:avLst/>
          </a:prstGeom>
          <a:noFill/>
        </p:spPr>
        <p:txBody>
          <a:bodyPr wrap="square" rtlCol="0">
            <a:spAutoFit/>
          </a:bodyPr>
          <a:lstStyle/>
          <a:p>
            <a:pPr marL="450850" marR="0" lvl="0"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难题：</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任务目标模糊，主题粒度多样性</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自然语言歧义性，无关信息的干扰</a:t>
            </a:r>
          </a:p>
        </p:txBody>
      </p:sp>
      <p:sp>
        <p:nvSpPr>
          <p:cNvPr id="3" name="矩形 2"/>
          <p:cNvSpPr/>
          <p:nvPr/>
        </p:nvSpPr>
        <p:spPr>
          <a:xfrm>
            <a:off x="501139" y="1939987"/>
            <a:ext cx="8220075"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黑体"/>
                <a:cs typeface="Calibri" panose="020F0502020204030204" pitchFamily="34" charset="0"/>
              </a:rPr>
              <a:t>To construct the </a:t>
            </a:r>
            <a:r>
              <a:rPr kumimoji="0" lang="en-US" altLang="zh-CN" sz="1600" b="0" i="0" u="none" strike="noStrike" kern="1200" cap="none" spc="0" normalizeH="0" baseline="0" noProof="0" dirty="0" err="1">
                <a:ln>
                  <a:noFill/>
                </a:ln>
                <a:solidFill>
                  <a:srgbClr val="ED7D31">
                    <a:lumMod val="75000"/>
                  </a:srgbClr>
                </a:solidFill>
                <a:effectLst/>
                <a:uLnTx/>
                <a:uFillTx/>
                <a:latin typeface="Calibri" panose="020F0502020204030204" pitchFamily="34" charset="0"/>
                <a:ea typeface="黑体"/>
                <a:cs typeface="Calibri" panose="020F0502020204030204" pitchFamily="34" charset="0"/>
              </a:rPr>
              <a:t>FalDroid</a:t>
            </a:r>
            <a:r>
              <a:rPr kumimoji="0" lang="en-US" altLang="zh-CN" sz="1600"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黑体"/>
                <a:cs typeface="Calibri" panose="020F0502020204030204" pitchFamily="34" charset="0"/>
              </a:rPr>
              <a:t>-I dataset, approximately 15,000 malware samples are ﬁrst downloaded from </a:t>
            </a:r>
            <a:r>
              <a:rPr kumimoji="0" lang="en-US" altLang="zh-CN" sz="1600" b="0" i="0" u="none" strike="noStrike" kern="1200" cap="none" spc="0" normalizeH="0" baseline="0" noProof="0" dirty="0" err="1">
                <a:ln>
                  <a:noFill/>
                </a:ln>
                <a:solidFill>
                  <a:srgbClr val="ED7D31">
                    <a:lumMod val="75000"/>
                  </a:srgbClr>
                </a:solidFill>
                <a:effectLst/>
                <a:uLnTx/>
                <a:uFillTx/>
                <a:latin typeface="Calibri" panose="020F0502020204030204" pitchFamily="34" charset="0"/>
                <a:ea typeface="黑体"/>
                <a:cs typeface="Calibri" panose="020F0502020204030204" pitchFamily="34" charset="0"/>
              </a:rPr>
              <a:t>VirusShare</a:t>
            </a:r>
            <a:r>
              <a:rPr kumimoji="0" lang="en-US" altLang="zh-CN" sz="1600"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黑体"/>
                <a:cs typeface="Calibri" panose="020F0502020204030204" pitchFamily="34" charset="0"/>
              </a:rPr>
              <a:t> and uploaded to </a:t>
            </a:r>
            <a:r>
              <a:rPr kumimoji="0" lang="en-US" altLang="zh-CN" sz="1600" b="0" i="0" u="none" strike="noStrike" kern="1200" cap="none" spc="0" normalizeH="0" baseline="0" noProof="0" dirty="0" err="1">
                <a:ln>
                  <a:noFill/>
                </a:ln>
                <a:solidFill>
                  <a:srgbClr val="ED7D31">
                    <a:lumMod val="75000"/>
                  </a:srgbClr>
                </a:solidFill>
                <a:effectLst/>
                <a:uLnTx/>
                <a:uFillTx/>
                <a:latin typeface="Calibri" panose="020F0502020204030204" pitchFamily="34" charset="0"/>
                <a:ea typeface="黑体"/>
                <a:cs typeface="Calibri" panose="020F0502020204030204" pitchFamily="34" charset="0"/>
              </a:rPr>
              <a:t>VirusTotal</a:t>
            </a:r>
            <a:r>
              <a:rPr kumimoji="0" lang="en-US" altLang="zh-CN" sz="1600"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黑体"/>
                <a:cs typeface="Calibri" panose="020F0502020204030204" pitchFamily="34" charset="0"/>
              </a:rPr>
              <a:t>, which is a system with 53 anti-virus scanners. </a:t>
            </a:r>
            <a:r>
              <a:rPr kumimoji="0" lang="en-US" altLang="zh-CN" sz="1600" b="0" i="0" u="none" strike="noStrike" kern="1200" cap="none" spc="0" normalizeH="0" baseline="0" noProof="0" dirty="0">
                <a:ln>
                  <a:noFill/>
                </a:ln>
                <a:solidFill>
                  <a:srgbClr val="ED7D31">
                    <a:lumMod val="50000"/>
                  </a:srgbClr>
                </a:solidFill>
                <a:effectLst/>
                <a:uLnTx/>
                <a:uFillTx/>
                <a:latin typeface="Calibri" panose="020F0502020204030204" pitchFamily="34" charset="0"/>
                <a:ea typeface="黑体"/>
                <a:cs typeface="Calibri" panose="020F0502020204030204" pitchFamily="34" charset="0"/>
              </a:rPr>
              <a:t>The following two issues are found from the anti-virus scanners…. Finally, 8,407 malware samples in 36 families are labeled</a:t>
            </a:r>
            <a:r>
              <a:rPr kumimoji="0" lang="en-US" altLang="zh-CN" sz="1600"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黑体"/>
                <a:cs typeface="Calibri" panose="020F0502020204030204" pitchFamily="34" charset="0"/>
              </a:rPr>
              <a:t>. </a:t>
            </a:r>
            <a:r>
              <a:rPr kumimoji="0" lang="en-US" altLang="zh-CN" sz="1600" b="0" i="0" u="none" strike="noStrike" kern="1200" cap="none" spc="0" normalizeH="0" baseline="0" noProof="0" dirty="0">
                <a:ln>
                  <a:noFill/>
                </a:ln>
                <a:solidFill>
                  <a:srgbClr val="70AD47">
                    <a:lumMod val="75000"/>
                  </a:srgbClr>
                </a:solidFill>
                <a:effectLst/>
                <a:uLnTx/>
                <a:uFillTx/>
                <a:latin typeface="Calibri" panose="020F0502020204030204" pitchFamily="34" charset="0"/>
                <a:ea typeface="黑体"/>
                <a:cs typeface="Calibri" panose="020F0502020204030204" pitchFamily="34" charset="0"/>
              </a:rPr>
              <a:t>The samples in the </a:t>
            </a:r>
            <a:r>
              <a:rPr kumimoji="0" lang="en-US" altLang="zh-CN" sz="1600" b="0" i="0" u="none" strike="noStrike" kern="1200" cap="none" spc="0" normalizeH="0" baseline="0" noProof="0" dirty="0" err="1">
                <a:ln>
                  <a:noFill/>
                </a:ln>
                <a:solidFill>
                  <a:srgbClr val="70AD47">
                    <a:lumMod val="75000"/>
                  </a:srgbClr>
                </a:solidFill>
                <a:effectLst/>
                <a:uLnTx/>
                <a:uFillTx/>
                <a:latin typeface="Calibri" panose="020F0502020204030204" pitchFamily="34" charset="0"/>
                <a:ea typeface="黑体"/>
                <a:cs typeface="Calibri" panose="020F0502020204030204" pitchFamily="34" charset="0"/>
              </a:rPr>
              <a:t>FalDroid</a:t>
            </a:r>
            <a:r>
              <a:rPr kumimoji="0" lang="en-US" altLang="zh-CN" sz="1600" b="0" i="0" u="none" strike="noStrike" kern="1200" cap="none" spc="0" normalizeH="0" baseline="0" noProof="0" dirty="0">
                <a:ln>
                  <a:noFill/>
                </a:ln>
                <a:solidFill>
                  <a:srgbClr val="70AD47">
                    <a:lumMod val="75000"/>
                  </a:srgbClr>
                </a:solidFill>
                <a:effectLst/>
                <a:uLnTx/>
                <a:uFillTx/>
                <a:latin typeface="Calibri" panose="020F0502020204030204" pitchFamily="34" charset="0"/>
                <a:ea typeface="黑体"/>
                <a:cs typeface="Calibri" panose="020F0502020204030204" pitchFamily="34" charset="0"/>
              </a:rPr>
              <a:t>-II dataset are provided by contagion and </a:t>
            </a:r>
            <a:r>
              <a:rPr kumimoji="0" lang="en-US" altLang="zh-CN" sz="1600" b="0" i="0" u="none" strike="noStrike" kern="1200" cap="none" spc="0" normalizeH="0" baseline="0" noProof="0" dirty="0" err="1">
                <a:ln>
                  <a:noFill/>
                </a:ln>
                <a:solidFill>
                  <a:srgbClr val="70AD47">
                    <a:lumMod val="75000"/>
                  </a:srgbClr>
                </a:solidFill>
                <a:effectLst/>
                <a:uLnTx/>
                <a:uFillTx/>
                <a:latin typeface="Calibri" panose="020F0502020204030204" pitchFamily="34" charset="0"/>
                <a:ea typeface="黑体"/>
                <a:cs typeface="Calibri" panose="020F0502020204030204" pitchFamily="34" charset="0"/>
              </a:rPr>
              <a:t>MassVet</a:t>
            </a:r>
            <a:r>
              <a:rPr kumimoji="0" lang="en-US" altLang="zh-CN" sz="1600" b="0" i="0" u="none" strike="noStrike" kern="1200" cap="none" spc="0" normalizeH="0" baseline="0" noProof="0" dirty="0">
                <a:ln>
                  <a:noFill/>
                </a:ln>
                <a:solidFill>
                  <a:srgbClr val="70AD47">
                    <a:lumMod val="75000"/>
                  </a:srgbClr>
                </a:solidFill>
                <a:effectLst/>
                <a:uLnTx/>
                <a:uFillTx/>
                <a:latin typeface="Calibri" panose="020F0502020204030204" pitchFamily="34" charset="0"/>
                <a:ea typeface="黑体"/>
                <a:cs typeface="Calibri" panose="020F0502020204030204" pitchFamily="34" charset="0"/>
              </a:rPr>
              <a:t> and labeled in the same manner as those in the </a:t>
            </a:r>
            <a:r>
              <a:rPr kumimoji="0" lang="en-US" altLang="zh-CN" sz="1600" b="0" i="0" u="none" strike="noStrike" kern="1200" cap="none" spc="0" normalizeH="0" baseline="0" noProof="0" dirty="0" err="1">
                <a:ln>
                  <a:noFill/>
                </a:ln>
                <a:solidFill>
                  <a:srgbClr val="70AD47">
                    <a:lumMod val="75000"/>
                  </a:srgbClr>
                </a:solidFill>
                <a:effectLst/>
                <a:uLnTx/>
                <a:uFillTx/>
                <a:latin typeface="Calibri" panose="020F0502020204030204" pitchFamily="34" charset="0"/>
                <a:ea typeface="黑体"/>
                <a:cs typeface="Calibri" panose="020F0502020204030204" pitchFamily="34" charset="0"/>
              </a:rPr>
              <a:t>FalDroid</a:t>
            </a:r>
            <a:r>
              <a:rPr kumimoji="0" lang="en-US" altLang="zh-CN" sz="1600" b="0" i="0" u="none" strike="noStrike" kern="1200" cap="none" spc="0" normalizeH="0" baseline="0" noProof="0" dirty="0">
                <a:ln>
                  <a:noFill/>
                </a:ln>
                <a:solidFill>
                  <a:srgbClr val="70AD47">
                    <a:lumMod val="75000"/>
                  </a:srgbClr>
                </a:solidFill>
                <a:effectLst/>
                <a:uLnTx/>
                <a:uFillTx/>
                <a:latin typeface="Calibri" panose="020F0502020204030204" pitchFamily="34" charset="0"/>
                <a:ea typeface="黑体"/>
                <a:cs typeface="Calibri" panose="020F0502020204030204" pitchFamily="34" charset="0"/>
              </a:rPr>
              <a:t>-I dataset. Finally, 643 malware samples in 43 families are labeled.</a:t>
            </a:r>
            <a:endParaRPr kumimoji="0" lang="zh-CN" altLang="en-US" sz="1600" b="0" i="0" u="none" strike="noStrike" kern="1200" cap="none" spc="0" normalizeH="0" baseline="0" noProof="0" dirty="0">
              <a:ln>
                <a:noFill/>
              </a:ln>
              <a:solidFill>
                <a:srgbClr val="70AD47">
                  <a:lumMod val="75000"/>
                </a:srgbClr>
              </a:solidFill>
              <a:effectLst/>
              <a:uLnTx/>
              <a:uFillTx/>
              <a:latin typeface="Calibri" panose="020F0502020204030204" pitchFamily="34" charset="0"/>
              <a:ea typeface="黑体"/>
              <a:cs typeface="Calibri" panose="020F0502020204030204" pitchFamily="34" charset="0"/>
            </a:endParaRPr>
          </a:p>
        </p:txBody>
      </p:sp>
    </p:spTree>
    <p:extLst>
      <p:ext uri="{BB962C8B-B14F-4D97-AF65-F5344CB8AC3E}">
        <p14:creationId xmlns:p14="http://schemas.microsoft.com/office/powerpoint/2010/main" val="288629927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1601D9D-BF57-4C62-A9AE-C3446F484B2C}"/>
              </a:ext>
            </a:extLst>
          </p:cNvPr>
          <p:cNvSpPr/>
          <p:nvPr/>
        </p:nvSpPr>
        <p:spPr>
          <a:xfrm>
            <a:off x="899592" y="188640"/>
            <a:ext cx="2468945" cy="615553"/>
          </a:xfrm>
          <a:prstGeom prst="rect">
            <a:avLst/>
          </a:prstGeom>
        </p:spPr>
        <p:txBody>
          <a:bodyPr wrap="squar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pic>
        <p:nvPicPr>
          <p:cNvPr id="2" name="图片 1">
            <a:extLst>
              <a:ext uri="{FF2B5EF4-FFF2-40B4-BE49-F238E27FC236}">
                <a16:creationId xmlns:a16="http://schemas.microsoft.com/office/drawing/2014/main" id="{921AB175-E2C4-4534-9EF5-64863A580F95}"/>
              </a:ext>
            </a:extLst>
          </p:cNvPr>
          <p:cNvPicPr>
            <a:picLocks noChangeAspect="1"/>
          </p:cNvPicPr>
          <p:nvPr/>
        </p:nvPicPr>
        <p:blipFill>
          <a:blip r:embed="rId3"/>
          <a:stretch>
            <a:fillRect/>
          </a:stretch>
        </p:blipFill>
        <p:spPr>
          <a:xfrm>
            <a:off x="0" y="1484784"/>
            <a:ext cx="9144000" cy="4251319"/>
          </a:xfrm>
          <a:prstGeom prst="rect">
            <a:avLst/>
          </a:prstGeom>
        </p:spPr>
      </p:pic>
    </p:spTree>
    <p:extLst>
      <p:ext uri="{BB962C8B-B14F-4D97-AF65-F5344CB8AC3E}">
        <p14:creationId xmlns:p14="http://schemas.microsoft.com/office/powerpoint/2010/main" val="69521307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1601D9D-BF57-4C62-A9AE-C3446F484B2C}"/>
              </a:ext>
            </a:extLst>
          </p:cNvPr>
          <p:cNvSpPr/>
          <p:nvPr/>
        </p:nvSpPr>
        <p:spPr>
          <a:xfrm>
            <a:off x="899592" y="188640"/>
            <a:ext cx="2468945" cy="615553"/>
          </a:xfrm>
          <a:prstGeom prst="rect">
            <a:avLst/>
          </a:prstGeom>
        </p:spPr>
        <p:txBody>
          <a:bodyPr wrap="squar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LDA</a:t>
            </a:r>
            <a:r>
              <a:rPr lang="zh-CN" altLang="en-US"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3" name="矩形 2">
            <a:extLst>
              <a:ext uri="{FF2B5EF4-FFF2-40B4-BE49-F238E27FC236}">
                <a16:creationId xmlns:a16="http://schemas.microsoft.com/office/drawing/2014/main" id="{C292390C-DEB5-4410-884A-969F56BE2195}"/>
              </a:ext>
            </a:extLst>
          </p:cNvPr>
          <p:cNvSpPr/>
          <p:nvPr/>
        </p:nvSpPr>
        <p:spPr>
          <a:xfrm>
            <a:off x="2286000" y="2136339"/>
            <a:ext cx="4572000" cy="2585323"/>
          </a:xfrm>
          <a:prstGeom prst="rect">
            <a:avLst/>
          </a:prstGeom>
        </p:spPr>
        <p:txBody>
          <a:bodyPr>
            <a:spAutoFit/>
          </a:bodyPr>
          <a:lstStyle/>
          <a:p>
            <a:r>
              <a:rPr lang="zh-CN" altLang="en-US" dirty="0"/>
              <a:t>---------------------------</a:t>
            </a:r>
          </a:p>
          <a:p>
            <a:r>
              <a:rPr lang="zh-CN" altLang="en-US" dirty="0"/>
              <a:t>福昕高级PDF编辑器</a:t>
            </a:r>
          </a:p>
          <a:p>
            <a:r>
              <a:rPr lang="zh-CN" altLang="en-US" dirty="0"/>
              <a:t>---------------------------</a:t>
            </a:r>
          </a:p>
          <a:p>
            <a:r>
              <a:rPr lang="zh-CN" altLang="en-US" dirty="0"/>
              <a:t>选定区域已被复制到剪贴板。</a:t>
            </a:r>
          </a:p>
          <a:p>
            <a:r>
              <a:rPr lang="zh-CN" altLang="en-US" dirty="0"/>
              <a:t>---------------------------</a:t>
            </a:r>
          </a:p>
          <a:p>
            <a:r>
              <a:rPr lang="zh-CN" altLang="en-US" dirty="0"/>
              <a:t>不再显示该消息</a:t>
            </a:r>
          </a:p>
          <a:p>
            <a:r>
              <a:rPr lang="zh-CN" altLang="en-US" dirty="0"/>
              <a:t>---------------------------</a:t>
            </a:r>
          </a:p>
          <a:p>
            <a:r>
              <a:rPr lang="zh-CN" altLang="en-US" dirty="0"/>
              <a:t>确定(O) </a:t>
            </a:r>
          </a:p>
          <a:p>
            <a:r>
              <a:rPr lang="zh-CN" altLang="en-US" dirty="0"/>
              <a:t>---------------------------</a:t>
            </a:r>
          </a:p>
        </p:txBody>
      </p:sp>
      <p:pic>
        <p:nvPicPr>
          <p:cNvPr id="4" name="图片 3">
            <a:extLst>
              <a:ext uri="{FF2B5EF4-FFF2-40B4-BE49-F238E27FC236}">
                <a16:creationId xmlns:a16="http://schemas.microsoft.com/office/drawing/2014/main" id="{0865F22A-DCA3-460F-BE66-93D2BDA94DD5}"/>
              </a:ext>
            </a:extLst>
          </p:cNvPr>
          <p:cNvPicPr>
            <a:picLocks noChangeAspect="1"/>
          </p:cNvPicPr>
          <p:nvPr/>
        </p:nvPicPr>
        <p:blipFill>
          <a:blip r:embed="rId3"/>
          <a:stretch>
            <a:fillRect/>
          </a:stretch>
        </p:blipFill>
        <p:spPr>
          <a:xfrm>
            <a:off x="1331640" y="922801"/>
            <a:ext cx="6324600" cy="3829050"/>
          </a:xfrm>
          <a:prstGeom prst="rect">
            <a:avLst/>
          </a:prstGeom>
        </p:spPr>
      </p:pic>
      <p:pic>
        <p:nvPicPr>
          <p:cNvPr id="5" name="图片 4">
            <a:extLst>
              <a:ext uri="{FF2B5EF4-FFF2-40B4-BE49-F238E27FC236}">
                <a16:creationId xmlns:a16="http://schemas.microsoft.com/office/drawing/2014/main" id="{55A164A9-E1CB-41CD-9932-4CA8E370FD4C}"/>
              </a:ext>
            </a:extLst>
          </p:cNvPr>
          <p:cNvPicPr>
            <a:picLocks noChangeAspect="1"/>
          </p:cNvPicPr>
          <p:nvPr/>
        </p:nvPicPr>
        <p:blipFill>
          <a:blip r:embed="rId4"/>
          <a:stretch>
            <a:fillRect/>
          </a:stretch>
        </p:blipFill>
        <p:spPr>
          <a:xfrm>
            <a:off x="467544" y="4721662"/>
            <a:ext cx="8334375" cy="1733550"/>
          </a:xfrm>
          <a:prstGeom prst="rect">
            <a:avLst/>
          </a:prstGeom>
        </p:spPr>
      </p:pic>
    </p:spTree>
    <p:extLst>
      <p:ext uri="{BB962C8B-B14F-4D97-AF65-F5344CB8AC3E}">
        <p14:creationId xmlns:p14="http://schemas.microsoft.com/office/powerpoint/2010/main" val="161085116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7622921" cy="1169551"/>
          </a:xfrm>
          <a:prstGeom prst="rect">
            <a:avLst/>
          </a:prstGeom>
        </p:spPr>
        <p:txBody>
          <a:bodyPr wrap="none">
            <a:spAutoFit/>
          </a:bodyPr>
          <a:lstStyle/>
          <a:p>
            <a:pPr marL="0" marR="0" lvl="0" indent="0" algn="l" defTabSz="914400" eaLnBrk="0" latinLnBrk="0" hangingPunct="0">
              <a:lnSpc>
                <a:spcPct val="100000"/>
              </a:lnSpc>
              <a:buClrTx/>
              <a:buSzTx/>
              <a:buFontTx/>
              <a:buNone/>
              <a:tabLst/>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词义消歧</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Word sense disambiguation</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6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内容占位符 2"/>
          <p:cNvSpPr txBox="1"/>
          <p:nvPr/>
        </p:nvSpPr>
        <p:spPr bwMode="auto">
          <a:xfrm>
            <a:off x="513184" y="1035698"/>
            <a:ext cx="8304245" cy="325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50850" marR="0" lvl="1" indent="-436880" algn="l" defTabSz="914400" rtl="0" eaLnBrk="1" fontAlgn="base" latinLnBrk="0" hangingPunct="1">
              <a:lnSpc>
                <a:spcPct val="13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词义消歧：</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当一个单词具有多重含义时，确定该单词在句子中的具体含义</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1" fontAlgn="base" latinLnBrk="0" hangingPunct="1">
              <a:lnSpc>
                <a:spcPct val="13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实例：</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lvl="1">
              <a:lnSpc>
                <a:spcPct val="130000"/>
              </a:lnSpc>
              <a:spcBef>
                <a:spcPts val="0"/>
              </a:spcBef>
              <a:buClrTx/>
              <a:buFont typeface="Wingdings" panose="05000000000000000000" pitchFamily="2" charset="2"/>
              <a:buChar char="ü"/>
              <a:defRPr/>
            </a:pPr>
            <a:r>
              <a:rPr lang="en-US" altLang="zh-CN" sz="18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Little John was looking for his toy box. Finally he found it. </a:t>
            </a:r>
            <a:r>
              <a:rPr lang="en-US" altLang="zh-CN"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 box was in the pen</a:t>
            </a:r>
            <a:r>
              <a:rPr lang="en-US" altLang="zh-CN" sz="18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John was very happy.</a:t>
            </a:r>
            <a:endParaRPr kumimoji="0" lang="en-US" altLang="zh-CN" sz="18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0" fontAlgn="base" latinLnBrk="0" hangingPunct="0">
              <a:lnSpc>
                <a:spcPct val="130000"/>
              </a:lnSpc>
              <a:spcBef>
                <a:spcPts val="600"/>
              </a:spcBef>
              <a:spcAft>
                <a:spcPct val="0"/>
              </a:spcAft>
              <a:buClrTx/>
              <a:buSzTx/>
              <a:buFont typeface="Wingdings" panose="05000000000000000000" pitchFamily="2" charset="2"/>
              <a:buChar char="n"/>
              <a:tabLst/>
              <a:defRPr/>
            </a:pPr>
            <a:r>
              <a:rPr kumimoji="0" lang="zh-CN" altLang="en-US"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方法</a:t>
            </a:r>
            <a:endParaRPr kumimoji="0" lang="en-US" altLang="zh-CN"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基于词典、叙词表（</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Thesauri</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）以及词汇知识库（如</a:t>
            </a:r>
            <a:r>
              <a:rPr kumimoji="0" lang="en-US" altLang="zh-CN" sz="2000" b="1" i="0" u="none" strike="noStrike" kern="120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Wordnet</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半监督方法：利用小型语料库作为种子数据</a:t>
            </a: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监督方法：使用标注语料进行训练</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endParaRPr>
          </a:p>
          <a:p>
            <a:pPr marL="450850" marR="0" lvl="1" indent="-436880" algn="l" defTabSz="914400" rtl="0" eaLnBrk="0" fontAlgn="base" latinLnBrk="0" hangingPunct="0">
              <a:lnSpc>
                <a:spcPct val="130000"/>
              </a:lnSpc>
              <a:spcBef>
                <a:spcPts val="600"/>
              </a:spcBef>
              <a:spcAft>
                <a:spcPct val="0"/>
              </a:spcAft>
              <a:buClrTx/>
              <a:buSzTx/>
              <a:buFont typeface="Wingdings" panose="05000000000000000000" pitchFamily="2" charset="2"/>
              <a:buChar char="n"/>
              <a:tabLst/>
              <a:defRPr/>
            </a:pPr>
            <a:r>
              <a:rPr kumimoji="0" lang="zh-CN" altLang="en-US"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难题</a:t>
            </a: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词义的离散性（</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iscreteness of senses）</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语用学问题，需要常识（</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common sense </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75140433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8143824" cy="954107"/>
          </a:xfrm>
          <a:prstGeom prst="rect">
            <a:avLst/>
          </a:prstGeom>
        </p:spPr>
        <p:txBody>
          <a:bodyPr wrap="square">
            <a:spAutoFit/>
          </a:bodyPr>
          <a:lstStyle/>
          <a:p>
            <a:pPr marL="0" marR="0" lvl="0" indent="0" algn="l" defTabSz="914400" eaLnBrk="0" latinLnBrk="0" hangingPunct="0">
              <a:lnSpc>
                <a:spcPct val="100000"/>
              </a:lnSpc>
              <a:buClrTx/>
              <a:buSzTx/>
              <a:buFontTx/>
              <a:buNone/>
              <a:tabLst/>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自动文摘</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Automatic summarization</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31589C"/>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内容占位符 2"/>
          <p:cNvSpPr txBox="1"/>
          <p:nvPr/>
        </p:nvSpPr>
        <p:spPr bwMode="auto">
          <a:xfrm>
            <a:off x="494897" y="989978"/>
            <a:ext cx="8399764" cy="325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50850" marR="0" lvl="1" indent="-436880" algn="l" defTabSz="914400" rtl="0" eaLnBrk="1" fontAlgn="base" latinLnBrk="0" hangingPunct="1">
              <a:lnSpc>
                <a:spcPct val="13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自动文摘：</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为文档自动生成一个包含原文档要点的压缩版本</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1" fontAlgn="base" latinLnBrk="0" hangingPunct="1">
              <a:lnSpc>
                <a:spcPct val="13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实例：</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搜索引擎为每个返回结果生成一段摘要</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1" fontAlgn="base" latinLnBrk="0" hangingPunct="1">
              <a:lnSpc>
                <a:spcPct val="130000"/>
              </a:lnSpc>
              <a:spcBef>
                <a:spcPts val="600"/>
              </a:spcBef>
              <a:spcAft>
                <a:spcPct val="0"/>
              </a:spcAft>
              <a:buClrTx/>
              <a:buSzTx/>
              <a:buFont typeface="Wingdings" panose="05000000000000000000" pitchFamily="2" charset="2"/>
              <a:buChar char="n"/>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1" fontAlgn="base" latinLnBrk="0" hangingPunct="1">
              <a:lnSpc>
                <a:spcPct val="130000"/>
              </a:lnSpc>
              <a:spcBef>
                <a:spcPts val="600"/>
              </a:spcBef>
              <a:spcAft>
                <a:spcPct val="0"/>
              </a:spcAft>
              <a:buClrTx/>
              <a:buSzTx/>
              <a:buFont typeface="Wingdings" panose="05000000000000000000" pitchFamily="2" charset="2"/>
              <a:buChar char="n"/>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1" fontAlgn="base" latinLnBrk="0" hangingPunct="1">
              <a:lnSpc>
                <a:spcPct val="130000"/>
              </a:lnSpc>
              <a:spcBef>
                <a:spcPts val="600"/>
              </a:spcBef>
              <a:spcAft>
                <a:spcPct val="0"/>
              </a:spcAft>
              <a:buClrTx/>
              <a:buSzTx/>
              <a:buFont typeface="Wingdings" panose="05000000000000000000" pitchFamily="2" charset="2"/>
              <a:buChar char="n"/>
              <a:tabLst/>
              <a:defRPr/>
            </a:pPr>
            <a:endParaRPr kumimoji="0" lang="zh-CN"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0" fontAlgn="base" latinLnBrk="0" hangingPunct="0">
              <a:lnSpc>
                <a:spcPct val="130000"/>
              </a:lnSpc>
              <a:spcBef>
                <a:spcPts val="600"/>
              </a:spcBef>
              <a:spcAft>
                <a:spcPct val="0"/>
              </a:spcAft>
              <a:buClrTx/>
              <a:buSzTx/>
              <a:buFont typeface="Wingdings" panose="05000000000000000000" pitchFamily="2" charset="2"/>
              <a:buChar char="n"/>
              <a:tabLst/>
              <a:defRPr/>
            </a:pPr>
            <a:r>
              <a:rPr kumimoji="0" lang="zh-CN" altLang="en-US"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方法</a:t>
            </a:r>
            <a:endParaRPr kumimoji="0" lang="en-US" altLang="zh-CN"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抽取</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方法：</a:t>
            </a:r>
            <a:r>
              <a:rPr kumimoji="0" lang="zh-CN"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抽取包含重要信息的部分，而不对抽取内容进行修改</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endParaRP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概括方法：利用自然语言生成技术进行更精炼的修改、复述。</a:t>
            </a:r>
          </a:p>
          <a:p>
            <a:pPr marL="450850" marR="0" lvl="1" indent="-436880" algn="l" defTabSz="914400" rtl="0" eaLnBrk="0" fontAlgn="base" latinLnBrk="0" hangingPunct="0">
              <a:lnSpc>
                <a:spcPct val="130000"/>
              </a:lnSpc>
              <a:spcBef>
                <a:spcPts val="600"/>
              </a:spcBef>
              <a:spcAft>
                <a:spcPct val="0"/>
              </a:spcAft>
              <a:buClrTx/>
              <a:buSzTx/>
              <a:buFont typeface="Wingdings" panose="05000000000000000000" pitchFamily="2" charset="2"/>
              <a:buChar char="n"/>
              <a:tabLst/>
              <a:defRPr/>
            </a:pPr>
            <a:r>
              <a:rPr kumimoji="0" lang="zh-CN" altLang="en-US"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难题</a:t>
            </a: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可读性、可理解性、</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压缩要求、背景知识</a:t>
            </a:r>
            <a:endPar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评估问题：</a:t>
            </a:r>
            <a:r>
              <a:rPr kumimoji="0" lang="zh-CN" altLang="en-US" sz="16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人工、自动；</a:t>
            </a: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ROUGE</a:t>
            </a: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Recall Oriented Understudy for  </a:t>
            </a:r>
            <a:r>
              <a:rPr kumimoji="0" lang="en-US" altLang="zh-CN" sz="1600" b="1" i="0" u="none" strike="noStrike" kern="120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Gisting</a:t>
            </a:r>
            <a:r>
              <a:rPr kumimoji="0" lang="en-US" altLang="zh-CN" sz="16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Evaluation</a:t>
            </a:r>
            <a:endParaRPr kumimoji="0" lang="zh-CN" altLang="en-US" sz="16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3"/>
          <a:srcRect b="28745"/>
          <a:stretch>
            <a:fillRect/>
          </a:stretch>
        </p:blipFill>
        <p:spPr>
          <a:xfrm>
            <a:off x="1697952" y="2080512"/>
            <a:ext cx="3941445" cy="1569527"/>
          </a:xfrm>
          <a:prstGeom prst="rect">
            <a:avLst/>
          </a:prstGeom>
        </p:spPr>
      </p:pic>
      <p:pic>
        <p:nvPicPr>
          <p:cNvPr id="3" name="图片 2"/>
          <p:cNvPicPr>
            <a:picLocks noChangeAspect="1"/>
          </p:cNvPicPr>
          <p:nvPr/>
        </p:nvPicPr>
        <p:blipFill rotWithShape="1">
          <a:blip r:embed="rId4" cstate="email">
            <a:extLst>
              <a:ext uri="{28A0092B-C50C-407E-A947-70E740481C1C}">
                <a14:useLocalDpi xmlns:a14="http://schemas.microsoft.com/office/drawing/2010/main"/>
              </a:ext>
            </a:extLst>
          </a:blip>
          <a:srcRect l="14066"/>
          <a:stretch/>
        </p:blipFill>
        <p:spPr>
          <a:xfrm>
            <a:off x="6177594" y="1868674"/>
            <a:ext cx="2463486" cy="1781365"/>
          </a:xfrm>
          <a:prstGeom prst="rect">
            <a:avLst/>
          </a:prstGeom>
        </p:spPr>
      </p:pic>
    </p:spTree>
    <p:extLst>
      <p:ext uri="{BB962C8B-B14F-4D97-AF65-F5344CB8AC3E}">
        <p14:creationId xmlns:p14="http://schemas.microsoft.com/office/powerpoint/2010/main" val="385034782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6906058" cy="923330"/>
          </a:xfrm>
          <a:prstGeom prst="rect">
            <a:avLst/>
          </a:prstGeom>
        </p:spPr>
        <p:txBody>
          <a:bodyPr wrap="none">
            <a:spAutoFit/>
          </a:bodyPr>
          <a:lstStyle/>
          <a:p>
            <a:pPr marL="0" marR="0" lvl="0" indent="0" algn="l" defTabSz="914400" eaLnBrk="0" latinLnBrk="0" hangingPunct="0">
              <a:lnSpc>
                <a:spcPct val="100000"/>
              </a:lnSpc>
              <a:buClrTx/>
              <a:buSzTx/>
              <a:buFontTx/>
              <a:buNone/>
              <a:tabLst/>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sym typeface="+mn-ea"/>
              </a:rPr>
              <a:t>共指消解</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b="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Coreference</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resolution</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31589C"/>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p:cNvSpPr txBox="1"/>
          <p:nvPr/>
        </p:nvSpPr>
        <p:spPr>
          <a:xfrm>
            <a:off x="420624" y="5094280"/>
            <a:ext cx="8774430" cy="1314206"/>
          </a:xfrm>
          <a:prstGeom prst="rect">
            <a:avLst/>
          </a:prstGeom>
          <a:noFill/>
        </p:spPr>
        <p:txBody>
          <a:bodyPr wrap="square" rtlCol="0">
            <a:spAutoFit/>
          </a:bodyPr>
          <a:lstStyle/>
          <a:p>
            <a:pPr marL="4508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面临的难题</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如何应用背景知识</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自然语言表达多样与歧义性</a:t>
            </a:r>
            <a:r>
              <a:rPr kumimoji="0" lang="zh-CN" altLang="en-US" sz="18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（甲队打败了乙队，他们实力还是</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强</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弱</a:t>
            </a:r>
            <a:r>
              <a:rPr kumimoji="0" lang="zh-CN" altLang="en-US" sz="18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一些）</a:t>
            </a:r>
          </a:p>
        </p:txBody>
      </p:sp>
      <p:sp>
        <p:nvSpPr>
          <p:cNvPr id="9" name="内容占位符 2"/>
          <p:cNvSpPr txBox="1"/>
          <p:nvPr/>
        </p:nvSpPr>
        <p:spPr bwMode="auto">
          <a:xfrm>
            <a:off x="420624" y="989157"/>
            <a:ext cx="8463026" cy="62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50850" marR="0" lvl="1" indent="-436880" algn="l" defTabSz="914400" rtl="0" eaLnBrk="1" fontAlgn="base" latinLnBrk="0" hangingPunct="1">
              <a:lnSpc>
                <a:spcPct val="13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共指消解：</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自动识别出文本中表示同一个事物的不同指称</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(mention)</a:t>
            </a:r>
          </a:p>
          <a:p>
            <a:pPr marL="450850" marR="0" lvl="1" indent="-436880" algn="l" defTabSz="914400" rtl="0" eaLnBrk="1" fontAlgn="base" latinLnBrk="0" hangingPunct="1">
              <a:lnSpc>
                <a:spcPct val="13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实例</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0" fontAlgn="base" latinLnBrk="0" hangingPunct="0">
              <a:lnSpc>
                <a:spcPct val="130000"/>
              </a:lnSpc>
              <a:spcBef>
                <a:spcPts val="6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甲队</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打败了</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乙队</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他们</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更强</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0" fontAlgn="base" latinLnBrk="0" hangingPunct="0">
              <a:lnSpc>
                <a:spcPct val="130000"/>
              </a:lnSpc>
              <a:spcBef>
                <a:spcPts val="6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虽然</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甲队</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打败了</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乙队</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，但</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他们</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都很强</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50850" marR="0" lvl="1" indent="-436880" algn="l" defTabSz="914400" rtl="0" eaLnBrk="0" fontAlgn="base" latinLnBrk="0" hangingPunct="0">
              <a:lnSpc>
                <a:spcPct val="130000"/>
              </a:lnSpc>
              <a:spcBef>
                <a:spcPts val="600"/>
              </a:spcBef>
              <a:spcAft>
                <a:spcPct val="0"/>
              </a:spcAft>
              <a:buClrTx/>
              <a:buSzTx/>
              <a:buFont typeface="Wingdings" panose="05000000000000000000" pitchFamily="2" charset="2"/>
              <a:buChar char="n"/>
              <a:tabLst/>
              <a:defRPr/>
            </a:pPr>
            <a:r>
              <a:rPr kumimoji="0" lang="zh-CN" altLang="en-US"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方法</a:t>
            </a:r>
            <a:endParaRPr kumimoji="0" lang="en-US" altLang="zh-CN"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启发式规则：最接近语法兼容词（</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closest grammatically compatible word</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endParaRPr>
          </a:p>
          <a:p>
            <a:pPr marL="908050" marR="0" lvl="1" indent="-436880" algn="l" defTabSz="914400" rtl="0" eaLnBrk="0" fontAlgn="base" latinLnBrk="0" hangingPunct="0">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基于</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ML: </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Mention-Pair Model</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s</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Mention-Ranking Models</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Graph-Based Approaches</a:t>
            </a:r>
            <a:endPar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3970" marR="0" lvl="1" indent="0" algn="l" defTabSz="914400" rtl="0" eaLnBrk="1" fontAlgn="base" latinLnBrk="0" hangingPunct="1">
              <a:lnSpc>
                <a:spcPct val="120000"/>
              </a:lnSpc>
              <a:spcBef>
                <a:spcPts val="300"/>
              </a:spcBef>
              <a:spcAft>
                <a:spcPct val="0"/>
              </a:spcAft>
              <a:buClrTx/>
              <a:buSzTx/>
              <a:buFont typeface="Wingdings" panose="05000000000000000000" pitchFamily="2" charset="2"/>
              <a:buNone/>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6844138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4294967295"/>
          </p:nvPr>
        </p:nvSpPr>
        <p:spPr>
          <a:xfrm>
            <a:off x="179512" y="1124744"/>
            <a:ext cx="8577262" cy="4122737"/>
          </a:xfrm>
        </p:spPr>
        <p:txBody>
          <a:bodyPr/>
          <a:lstStyle/>
          <a:p>
            <a:pPr eaLnBrk="1" hangingPunct="1">
              <a:lnSpc>
                <a:spcPct val="120000"/>
              </a:lnSpc>
              <a:spcBef>
                <a:spcPts val="600"/>
              </a:spcBef>
              <a:buFont typeface="Wingdings" pitchFamily="2" charset="2"/>
              <a:buChar char="n"/>
              <a:defRPr/>
            </a:pPr>
            <a:r>
              <a:rPr lang="zh-CN" altLang="zh-CN" sz="2800" dirty="0">
                <a:solidFill>
                  <a:srgbClr val="FF0000"/>
                </a:solidFill>
                <a:latin typeface="黑体" panose="02010609060101010101" pitchFamily="49" charset="-122"/>
                <a:ea typeface="黑体" panose="02010609060101010101" pitchFamily="49" charset="-122"/>
                <a:cs typeface="Times New Roman" pitchFamily="18" charset="0"/>
              </a:rPr>
              <a:t>文本</a:t>
            </a:r>
            <a:r>
              <a:rPr lang="zh-CN" altLang="en-US" sz="2800" dirty="0">
                <a:solidFill>
                  <a:srgbClr val="FF0000"/>
                </a:solidFill>
                <a:latin typeface="黑体" panose="02010609060101010101" pitchFamily="49" charset="-122"/>
                <a:ea typeface="黑体" panose="02010609060101010101" pitchFamily="49" charset="-122"/>
                <a:cs typeface="Times New Roman" pitchFamily="18" charset="0"/>
              </a:rPr>
              <a:t>建模：</a:t>
            </a:r>
            <a:r>
              <a:rPr lang="zh-CN" altLang="en-US" sz="2400" kern="1200" dirty="0">
                <a:latin typeface="Times New Roman" panose="02020603050405020304" pitchFamily="18" charset="0"/>
                <a:ea typeface="黑体" panose="02010609060101010101" pitchFamily="49" charset="-122"/>
                <a:cs typeface="Times New Roman" panose="02020603050405020304" pitchFamily="18" charset="0"/>
              </a:rPr>
              <a:t>将非（半）结构化文本转化为结构化形式便于后续分析处理。</a:t>
            </a:r>
            <a:endParaRPr lang="en-US" altLang="zh-CN" sz="2400" kern="1200"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ts val="600"/>
              </a:spcBef>
              <a:buFont typeface="Wingdings" pitchFamily="2" charset="2"/>
              <a:buChar char="n"/>
              <a:defRPr/>
            </a:pPr>
            <a:r>
              <a:rPr lang="zh-CN" altLang="en-US" sz="2800" dirty="0">
                <a:solidFill>
                  <a:srgbClr val="FF0000"/>
                </a:solidFill>
                <a:latin typeface="黑体" panose="02010609060101010101" pitchFamily="49" charset="-122"/>
                <a:ea typeface="黑体" panose="02010609060101010101" pitchFamily="49" charset="-122"/>
                <a:cs typeface="Times New Roman" pitchFamily="18" charset="0"/>
              </a:rPr>
              <a:t>理论基础</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TW" sz="28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TW"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Law  &amp; Heaps’ Law</a:t>
            </a:r>
          </a:p>
          <a:p>
            <a:pPr lvl="1" eaLnBrk="1" hangingPunct="1">
              <a:lnSpc>
                <a:spcPct val="120000"/>
              </a:lnSpc>
              <a:spcBef>
                <a:spcPts val="600"/>
              </a:spcBef>
              <a:buClrTx/>
              <a:buFont typeface="Wingdings" pitchFamily="2" charset="2"/>
              <a:buChar char="ü"/>
              <a:defRPr/>
            </a:pPr>
            <a:r>
              <a:rPr lang="en-US" altLang="zh-TW" sz="2400" kern="1200"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TW" sz="24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Law</a:t>
            </a:r>
            <a:r>
              <a:rPr lang="zh-CN" altLang="en-US" sz="24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kern="1200" dirty="0">
                <a:latin typeface="Times New Roman" panose="02020603050405020304" pitchFamily="18" charset="0"/>
                <a:ea typeface="黑体" panose="02010609060101010101" pitchFamily="49" charset="-122"/>
                <a:cs typeface="Times New Roman" panose="02020603050405020304" pitchFamily="18" charset="0"/>
              </a:rPr>
              <a:t>描述文档中的词频分布</a:t>
            </a:r>
            <a:endParaRPr lang="en-US" altLang="zh-CN" sz="2400" kern="12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buClrTx/>
              <a:buFont typeface="Wingdings" pitchFamily="2" charset="2"/>
              <a:buChar char="ü"/>
              <a:defRPr/>
            </a:pPr>
            <a:r>
              <a:rPr lang="en-US" altLang="zh-TW" sz="24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Heaps’ Law</a:t>
            </a:r>
            <a:r>
              <a:rPr lang="zh-CN" altLang="en-US" sz="24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kern="1200" dirty="0">
                <a:latin typeface="Times New Roman" panose="02020603050405020304" pitchFamily="18" charset="0"/>
                <a:ea typeface="黑体" panose="02010609060101010101" pitchFamily="49" charset="-122"/>
                <a:cs typeface="Times New Roman" panose="02020603050405020304" pitchFamily="18" charset="0"/>
              </a:rPr>
              <a:t>描述文档集的增长与文档中词汇量之间的量化关系</a:t>
            </a:r>
            <a:endParaRPr lang="en-US" altLang="zh-CN" sz="2400" kern="12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buClrTx/>
              <a:buFont typeface="Wingdings" pitchFamily="2" charset="2"/>
              <a:buChar char="ü"/>
              <a:defRPr/>
            </a:pPr>
            <a:r>
              <a:rPr lang="zh-CN" altLang="en-US" sz="2400" kern="1200" dirty="0">
                <a:latin typeface="Times New Roman" panose="02020603050405020304" pitchFamily="18" charset="0"/>
                <a:ea typeface="黑体" panose="02010609060101010101" pitchFamily="49" charset="-122"/>
                <a:cs typeface="Times New Roman" panose="02020603050405020304" pitchFamily="18" charset="0"/>
              </a:rPr>
              <a:t>对于索引机制、术语权重的设计具有指导作用</a:t>
            </a:r>
            <a:endParaRPr lang="en-US" altLang="zh-CN" sz="2400" kern="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899592" y="188640"/>
            <a:ext cx="1935145"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4294967295"/>
          </p:nvPr>
        </p:nvSpPr>
        <p:spPr>
          <a:xfrm>
            <a:off x="211361" y="1105496"/>
            <a:ext cx="8577262" cy="4122737"/>
          </a:xfrm>
        </p:spPr>
        <p:txBody>
          <a:bodyPr/>
          <a:lstStyle/>
          <a:p>
            <a:pPr eaLnBrk="1" hangingPunct="1">
              <a:lnSpc>
                <a:spcPct val="120000"/>
              </a:lnSpc>
              <a:spcBef>
                <a:spcPts val="600"/>
              </a:spcBef>
              <a:buFont typeface="Wingdings" pitchFamily="2" charset="2"/>
              <a:buChar char="n"/>
              <a:defRPr/>
            </a:pPr>
            <a:r>
              <a:rPr lang="zh-CN" altLang="en-US" sz="2800" dirty="0">
                <a:solidFill>
                  <a:srgbClr val="FF0000"/>
                </a:solidFill>
                <a:latin typeface="黑体" panose="02010609060101010101" pitchFamily="49" charset="-122"/>
                <a:ea typeface="黑体" panose="02010609060101010101" pitchFamily="49" charset="-122"/>
                <a:cs typeface="Times New Roman" pitchFamily="18" charset="0"/>
              </a:rPr>
              <a:t>词频分布</a:t>
            </a:r>
            <a:endParaRPr lang="en-US" altLang="zh-CN" sz="2800" dirty="0">
              <a:solidFill>
                <a:srgbClr val="FF0000"/>
              </a:solidFill>
              <a:latin typeface="黑体" panose="02010609060101010101" pitchFamily="49" charset="-122"/>
              <a:ea typeface="黑体" panose="02010609060101010101" pitchFamily="49" charset="-122"/>
              <a:cs typeface="Times New Roman" pitchFamily="18" charset="0"/>
            </a:endParaRPr>
          </a:p>
          <a:p>
            <a:pPr lvl="1" eaLnBrk="1" hangingPunct="1">
              <a:lnSpc>
                <a:spcPct val="120000"/>
              </a:lnSpc>
              <a:spcBef>
                <a:spcPts val="600"/>
              </a:spcBef>
              <a:buClrTx/>
              <a:buFont typeface="Wingdings" pitchFamily="2" charset="2"/>
              <a:buChar char="ü"/>
              <a:defRPr/>
            </a:pPr>
            <a:r>
              <a:rPr lang="zh-CN" altLang="en-US" sz="24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少数词非常普遍：</a:t>
            </a:r>
            <a:r>
              <a:rPr lang="zh-CN" altLang="en-US" sz="2400" kern="1200" dirty="0">
                <a:latin typeface="Times New Roman" panose="02020603050405020304" pitchFamily="18" charset="0"/>
                <a:ea typeface="黑体" panose="02010609060101010101" pitchFamily="49" charset="-122"/>
                <a:cs typeface="Times New Roman" panose="02020603050405020304" pitchFamily="18" charset="0"/>
              </a:rPr>
              <a:t>如两个频度最高的词（</a:t>
            </a:r>
            <a:r>
              <a:rPr lang="en-US" altLang="zh-CN" sz="24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the</a:t>
            </a:r>
            <a:r>
              <a:rPr lang="en-US" altLang="zh-CN" sz="2400" kern="12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kern="12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24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400" kern="1200" dirty="0">
                <a:latin typeface="Times New Roman" panose="02020603050405020304" pitchFamily="18" charset="0"/>
                <a:ea typeface="黑体" panose="02010609060101010101" pitchFamily="49" charset="-122"/>
                <a:cs typeface="Times New Roman" panose="02020603050405020304" pitchFamily="18" charset="0"/>
              </a:rPr>
              <a:t>）在文本中占</a:t>
            </a:r>
            <a:r>
              <a:rPr lang="en-US" altLang="zh-CN" sz="2400" kern="1200" dirty="0">
                <a:latin typeface="Times New Roman" panose="02020603050405020304" pitchFamily="18" charset="0"/>
                <a:ea typeface="黑体" panose="02010609060101010101" pitchFamily="49" charset="-122"/>
                <a:cs typeface="Times New Roman" panose="02020603050405020304" pitchFamily="18" charset="0"/>
              </a:rPr>
              <a:t>10%</a:t>
            </a:r>
            <a:r>
              <a:rPr lang="zh-CN" altLang="en-US" sz="2400" kern="1200" dirty="0">
                <a:latin typeface="Times New Roman" panose="02020603050405020304" pitchFamily="18" charset="0"/>
                <a:ea typeface="黑体" panose="02010609060101010101" pitchFamily="49" charset="-122"/>
                <a:cs typeface="Times New Roman" panose="02020603050405020304" pitchFamily="18" charset="0"/>
              </a:rPr>
              <a:t>的比例</a:t>
            </a:r>
            <a:endParaRPr lang="zh-CN" altLang="zh-CN" sz="2800"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Picture 1028" descr="zipf-st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712551"/>
            <a:ext cx="4378325" cy="278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2"/>
          <p:cNvSpPr txBox="1"/>
          <p:nvPr/>
        </p:nvSpPr>
        <p:spPr bwMode="auto">
          <a:xfrm>
            <a:off x="200204" y="2636912"/>
            <a:ext cx="4176464"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lvl="1" eaLnBrk="1" hangingPunct="1">
              <a:lnSpc>
                <a:spcPct val="120000"/>
              </a:lnSpc>
              <a:spcBef>
                <a:spcPts val="600"/>
              </a:spcBef>
              <a:buClrTx/>
              <a:buFont typeface="Wingdings" pitchFamily="2" charset="2"/>
              <a:buChar char="ü"/>
              <a:defRPr/>
            </a:pPr>
            <a:r>
              <a:rPr lang="zh-CN" altLang="en-US" sz="24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大多数出现的频次非常低：</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一半左右的词在语料库中只出现一次</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buClrTx/>
              <a:buFont typeface="Wingdings" pitchFamily="2" charset="2"/>
              <a:buChar char="ü"/>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词频的分布是</a:t>
            </a: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长尾（</a:t>
            </a:r>
            <a:r>
              <a:rPr lang="en-US" altLang="zh-CN"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long tailed</a:t>
            </a: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或</a:t>
            </a: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重尾（</a:t>
            </a:r>
            <a:r>
              <a:rPr lang="en-US" altLang="zh-CN"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heavy tailed</a:t>
            </a: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分布</a:t>
            </a:r>
            <a:endParaRPr lang="zh-CN"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899592" y="188640"/>
            <a:ext cx="4445319"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4294967295"/>
          </p:nvPr>
        </p:nvSpPr>
        <p:spPr>
          <a:xfrm>
            <a:off x="179512" y="1124744"/>
            <a:ext cx="8575675" cy="4124325"/>
          </a:xfrm>
        </p:spPr>
        <p:txBody>
          <a:bodyPr/>
          <a:lstStyle/>
          <a:p>
            <a:pPr eaLnBrk="1" hangingPunct="1">
              <a:lnSpc>
                <a:spcPct val="120000"/>
              </a:lnSpc>
              <a:spcBef>
                <a:spcPts val="600"/>
              </a:spcBef>
              <a:buFont typeface="Wingdings" pitchFamily="2" charset="2"/>
              <a:buChar char="n"/>
              <a:defRPr/>
            </a:pPr>
            <a:r>
              <a:rPr lang="en-US" altLang="zh-CN" sz="28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Law</a:t>
            </a:r>
          </a:p>
        </p:txBody>
      </p:sp>
      <p:sp>
        <p:nvSpPr>
          <p:cNvPr id="10" name="Rectangle 3"/>
          <p:cNvSpPr>
            <a:spLocks noGrp="1" noChangeArrowheads="1"/>
          </p:cNvSpPr>
          <p:nvPr/>
        </p:nvSpPr>
        <p:spPr bwMode="gray">
          <a:xfrm>
            <a:off x="63363" y="1788662"/>
            <a:ext cx="807720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marL="225425" indent="-225425" algn="l" rtl="0" eaLnBrk="0" fontAlgn="base" hangingPunct="0">
              <a:lnSpc>
                <a:spcPct val="95000"/>
              </a:lnSpc>
              <a:spcBef>
                <a:spcPct val="50000"/>
              </a:spcBef>
              <a:spcAft>
                <a:spcPct val="0"/>
              </a:spcAft>
              <a:buClr>
                <a:srgbClr val="990000"/>
              </a:buClr>
              <a:buSzPct val="110000"/>
              <a:buChar char="•"/>
              <a:defRPr sz="2400">
                <a:solidFill>
                  <a:schemeClr val="tx1"/>
                </a:solidFill>
                <a:latin typeface="+mn-lt"/>
                <a:ea typeface="+mn-ea"/>
                <a:cs typeface="+mn-cs"/>
              </a:defRPr>
            </a:lvl1pPr>
            <a:lvl2pPr marL="561975" indent="-222250" algn="l" rtl="0" eaLnBrk="0" fontAlgn="base" hangingPunct="0">
              <a:lnSpc>
                <a:spcPct val="95000"/>
              </a:lnSpc>
              <a:spcBef>
                <a:spcPct val="15000"/>
              </a:spcBef>
              <a:spcAft>
                <a:spcPct val="0"/>
              </a:spcAft>
              <a:buClr>
                <a:schemeClr val="tx2"/>
              </a:buClr>
              <a:buChar char="–"/>
              <a:defRPr sz="2000">
                <a:solidFill>
                  <a:schemeClr val="tx1"/>
                </a:solidFill>
                <a:latin typeface="+mn-lt"/>
              </a:defRPr>
            </a:lvl2pPr>
            <a:lvl3pPr marL="908050" indent="-231775" algn="l" rtl="0" eaLnBrk="0" fontAlgn="base" hangingPunct="0">
              <a:lnSpc>
                <a:spcPct val="95000"/>
              </a:lnSpc>
              <a:spcBef>
                <a:spcPct val="15000"/>
              </a:spcBef>
              <a:spcAft>
                <a:spcPct val="0"/>
              </a:spcAft>
              <a:buClr>
                <a:schemeClr val="tx2"/>
              </a:buClr>
              <a:buSzPct val="70000"/>
              <a:buChar char="•"/>
              <a:defRPr>
                <a:solidFill>
                  <a:schemeClr val="tx1"/>
                </a:solidFill>
                <a:latin typeface="+mn-lt"/>
              </a:defRPr>
            </a:lvl3pPr>
            <a:lvl4pPr marL="1247775" indent="-225425" algn="l" rtl="0" eaLnBrk="0" fontAlgn="base" hangingPunct="0">
              <a:lnSpc>
                <a:spcPct val="95000"/>
              </a:lnSpc>
              <a:spcBef>
                <a:spcPct val="15000"/>
              </a:spcBef>
              <a:spcAft>
                <a:spcPct val="0"/>
              </a:spcAft>
              <a:buClr>
                <a:schemeClr val="tx2"/>
              </a:buClr>
              <a:buSzPct val="100000"/>
              <a:buChar char="-"/>
              <a:defRPr>
                <a:solidFill>
                  <a:schemeClr val="tx1"/>
                </a:solidFill>
                <a:latin typeface="+mn-lt"/>
              </a:defRPr>
            </a:lvl4pPr>
            <a:lvl5pPr marL="2057400" indent="-228600" algn="l" rtl="0" eaLnBrk="0" fontAlgn="base" hangingPunct="0">
              <a:lnSpc>
                <a:spcPct val="90000"/>
              </a:lnSpc>
              <a:spcBef>
                <a:spcPct val="10000"/>
              </a:spcBef>
              <a:spcAft>
                <a:spcPct val="0"/>
              </a:spcAft>
              <a:buClr>
                <a:srgbClr val="003399"/>
              </a:buClr>
              <a:buSzPct val="100000"/>
              <a:buChar char="–"/>
              <a:defRPr>
                <a:solidFill>
                  <a:schemeClr val="tx1"/>
                </a:solidFill>
                <a:latin typeface="Arial" charset="0"/>
              </a:defRPr>
            </a:lvl5pPr>
            <a:lvl6pPr marL="2514600" indent="-228600" algn="l" rtl="0" eaLnBrk="0" fontAlgn="base" hangingPunct="0">
              <a:lnSpc>
                <a:spcPct val="90000"/>
              </a:lnSpc>
              <a:spcBef>
                <a:spcPct val="10000"/>
              </a:spcBef>
              <a:spcAft>
                <a:spcPct val="0"/>
              </a:spcAft>
              <a:buClr>
                <a:srgbClr val="003399"/>
              </a:buClr>
              <a:buSzPct val="100000"/>
              <a:buChar char="–"/>
              <a:defRPr>
                <a:solidFill>
                  <a:schemeClr val="tx1"/>
                </a:solidFill>
                <a:latin typeface="Arial" charset="0"/>
              </a:defRPr>
            </a:lvl6pPr>
            <a:lvl7pPr marL="2971800" indent="-228600" algn="l" rtl="0" eaLnBrk="0" fontAlgn="base" hangingPunct="0">
              <a:lnSpc>
                <a:spcPct val="90000"/>
              </a:lnSpc>
              <a:spcBef>
                <a:spcPct val="10000"/>
              </a:spcBef>
              <a:spcAft>
                <a:spcPct val="0"/>
              </a:spcAft>
              <a:buClr>
                <a:srgbClr val="003399"/>
              </a:buClr>
              <a:buSzPct val="100000"/>
              <a:buChar char="–"/>
              <a:defRPr>
                <a:solidFill>
                  <a:schemeClr val="tx1"/>
                </a:solidFill>
                <a:latin typeface="Arial" charset="0"/>
              </a:defRPr>
            </a:lvl7pPr>
            <a:lvl8pPr marL="3429000" indent="-228600" algn="l" rtl="0" eaLnBrk="0" fontAlgn="base" hangingPunct="0">
              <a:lnSpc>
                <a:spcPct val="90000"/>
              </a:lnSpc>
              <a:spcBef>
                <a:spcPct val="10000"/>
              </a:spcBef>
              <a:spcAft>
                <a:spcPct val="0"/>
              </a:spcAft>
              <a:buClr>
                <a:srgbClr val="003399"/>
              </a:buClr>
              <a:buSzPct val="100000"/>
              <a:buChar char="–"/>
              <a:defRPr>
                <a:solidFill>
                  <a:schemeClr val="tx1"/>
                </a:solidFill>
                <a:latin typeface="Arial" charset="0"/>
              </a:defRPr>
            </a:lvl8pPr>
            <a:lvl9pPr marL="3886200" indent="-228600" algn="l" rtl="0" eaLnBrk="0" fontAlgn="base" hangingPunct="0">
              <a:lnSpc>
                <a:spcPct val="90000"/>
              </a:lnSpc>
              <a:spcBef>
                <a:spcPct val="10000"/>
              </a:spcBef>
              <a:spcAft>
                <a:spcPct val="0"/>
              </a:spcAft>
              <a:buClr>
                <a:srgbClr val="003399"/>
              </a:buClr>
              <a:buSzPct val="100000"/>
              <a:buChar char="–"/>
              <a:defRPr>
                <a:solidFill>
                  <a:schemeClr val="tx1"/>
                </a:solidFill>
                <a:latin typeface="Arial" charset="0"/>
              </a:defRPr>
            </a:lvl9pPr>
          </a:lstStyle>
          <a:p>
            <a:pPr marL="908050" lvl="1" indent="-436880" eaLnBrk="1" hangingPunct="1">
              <a:lnSpc>
                <a:spcPct val="120000"/>
              </a:lnSpc>
              <a:spcBef>
                <a:spcPts val="600"/>
              </a:spcBef>
              <a:buClrTx/>
              <a:buFont typeface="Wingdings" pitchFamily="2" charset="2"/>
              <a:buChar char="ü"/>
              <a:defRPr/>
            </a:pPr>
            <a:r>
              <a:rPr lang="en-US" altLang="zh-CN"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Rank (r):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一个词按照</a:t>
            </a: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词频</a:t>
            </a:r>
            <a:r>
              <a:rPr lang="en-US" altLang="zh-CN"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(f )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从大到小的排列次序</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a:p>
            <a:pPr marL="908050" lvl="1" indent="-436880" eaLnBrk="1" hangingPunct="1">
              <a:lnSpc>
                <a:spcPct val="120000"/>
              </a:lnSpc>
              <a:spcBef>
                <a:spcPts val="600"/>
              </a:spcBef>
              <a:buClrTx/>
              <a:buFont typeface="Wingdings" pitchFamily="2" charset="2"/>
              <a:buChar char="ü"/>
              <a:defRPr/>
            </a:pPr>
            <a:r>
              <a:rPr lang="en-US" altLang="zh-CN"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George Kingsley </a:t>
            </a:r>
            <a:r>
              <a:rPr lang="en-US" altLang="zh-CN" sz="2400"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Zipf</a:t>
            </a:r>
            <a:r>
              <a:rPr lang="en-US" altLang="zh-CN"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(1902-1950)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发现</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a:p>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1079500" lvl="1" indent="-355600" eaLnBrk="1" hangingPunct="1">
              <a:lnSpc>
                <a:spcPct val="130000"/>
              </a:lnSpc>
              <a:spcBef>
                <a:spcPts val="1200"/>
              </a:spcBef>
              <a:buSzPct val="80000"/>
              <a:buFont typeface="Arial"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The</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i </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th</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most frequent term has frequency proportional to </a:t>
            </a:r>
            <a:r>
              <a:rPr lang="en-US" altLang="zh-CN"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1/i</a:t>
            </a:r>
          </a:p>
          <a:p>
            <a:pPr marL="1079500" lvl="1" indent="-355600" eaLnBrk="1" hangingPunct="1">
              <a:lnSpc>
                <a:spcPct val="130000"/>
              </a:lnSpc>
              <a:spcBef>
                <a:spcPts val="600"/>
              </a:spcBef>
              <a:buSzPct val="80000"/>
              <a:buFont typeface="Arial"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Let this frequency be </a:t>
            </a:r>
            <a:r>
              <a:rPr lang="en-US" altLang="zh-CN"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c/i.</a:t>
            </a:r>
          </a:p>
          <a:p>
            <a:pPr marL="1079500" lvl="1" indent="-355600" eaLnBrk="1" hangingPunct="1">
              <a:lnSpc>
                <a:spcPct val="130000"/>
              </a:lnSpc>
              <a:spcBef>
                <a:spcPts val="600"/>
              </a:spcBef>
              <a:buSzPct val="80000"/>
              <a:buFont typeface="Arial"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Then</a:t>
            </a:r>
          </a:p>
          <a:p>
            <a:pPr marL="1079500" lvl="1" indent="-355600" eaLnBrk="1" hangingPunct="1">
              <a:lnSpc>
                <a:spcPct val="130000"/>
              </a:lnSpc>
              <a:spcBef>
                <a:spcPts val="600"/>
              </a:spcBef>
              <a:buSzPct val="80000"/>
              <a:buFont typeface="Arial"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The </a:t>
            </a:r>
            <a:r>
              <a:rPr lang="en-US" altLang="zh-CN"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th</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Harmonic number is</a:t>
            </a:r>
          </a:p>
          <a:p>
            <a:pPr marL="1079500" lvl="1" indent="-355600" eaLnBrk="1" hangingPunct="1">
              <a:lnSpc>
                <a:spcPct val="130000"/>
              </a:lnSpc>
              <a:spcBef>
                <a:spcPts val="600"/>
              </a:spcBef>
              <a:buSzPct val="80000"/>
              <a:buFont typeface="Arial" pitchFamily="34" charset="0"/>
              <a:buChar char="•"/>
            </a:pPr>
            <a:r>
              <a:rPr lang="en-US" altLang="zh-CN"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 1/</a:t>
            </a:r>
            <a:r>
              <a:rPr lang="en-US" altLang="zh-CN"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i="1" baseline="-25000"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 1/</a:t>
            </a:r>
            <a:r>
              <a:rPr lang="en-US" altLang="zh-CN"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ln</a:t>
            </a:r>
            <a:r>
              <a:rPr lang="en-US" altLang="zh-CN"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(500k) ~ 1/13. </a:t>
            </a:r>
          </a:p>
          <a:p>
            <a:pPr marL="1079500" lvl="1" indent="-355600" eaLnBrk="1" hangingPunct="1">
              <a:lnSpc>
                <a:spcPct val="130000"/>
              </a:lnSpc>
              <a:spcBef>
                <a:spcPts val="600"/>
              </a:spcBef>
              <a:buSzPct val="80000"/>
              <a:buFont typeface="Arial"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So the </a:t>
            </a:r>
            <a:r>
              <a:rPr lang="en-US" altLang="zh-CN"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th</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most frequent term has frequency roughly </a:t>
            </a:r>
            <a:r>
              <a:rPr lang="en-US" altLang="zh-CN"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1/13i.</a:t>
            </a:r>
          </a:p>
        </p:txBody>
      </p:sp>
      <p:graphicFrame>
        <p:nvGraphicFramePr>
          <p:cNvPr id="4" name="对象 3"/>
          <p:cNvGraphicFramePr>
            <a:graphicFrameLocks noChangeAspect="1"/>
          </p:cNvGraphicFramePr>
          <p:nvPr>
            <p:extLst>
              <p:ext uri="{D42A27DB-BD31-4B8C-83A1-F6EECF244321}">
                <p14:modId xmlns:p14="http://schemas.microsoft.com/office/powerpoint/2010/main" val="2887579723"/>
              </p:ext>
            </p:extLst>
          </p:nvPr>
        </p:nvGraphicFramePr>
        <p:xfrm>
          <a:off x="2263774" y="2953485"/>
          <a:ext cx="3676377" cy="466842"/>
        </p:xfrm>
        <a:graphic>
          <a:graphicData uri="http://schemas.openxmlformats.org/presentationml/2006/ole">
            <mc:AlternateContent xmlns:mc="http://schemas.openxmlformats.org/markup-compatibility/2006">
              <mc:Choice xmlns:v="urn:schemas-microsoft-com:vml" Requires="v">
                <p:oleObj spid="_x0000_s9878" name="公式" r:id="rId4" imgW="38404800" imgH="4876800" progId="Equation.3">
                  <p:embed/>
                </p:oleObj>
              </mc:Choice>
              <mc:Fallback>
                <p:oleObj name="公式" r:id="rId4" imgW="38404800" imgH="4876800" progId="Equation.3">
                  <p:embed/>
                  <p:pic>
                    <p:nvPicPr>
                      <p:cNvPr id="0" name="Object 5"/>
                      <p:cNvPicPr>
                        <a:picLocks noChangeAspect="1" noChangeArrowheads="1"/>
                      </p:cNvPicPr>
                      <p:nvPr/>
                    </p:nvPicPr>
                    <p:blipFill>
                      <a:blip r:embed="rId5"/>
                      <a:srcRect/>
                      <a:stretch>
                        <a:fillRect/>
                      </a:stretch>
                    </p:blipFill>
                    <p:spPr bwMode="auto">
                      <a:xfrm>
                        <a:off x="2263774" y="2953485"/>
                        <a:ext cx="3676377" cy="466842"/>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55071095"/>
              </p:ext>
            </p:extLst>
          </p:nvPr>
        </p:nvGraphicFramePr>
        <p:xfrm>
          <a:off x="1979712" y="4437112"/>
          <a:ext cx="1512168" cy="458365"/>
        </p:xfrm>
        <a:graphic>
          <a:graphicData uri="http://schemas.openxmlformats.org/presentationml/2006/ole">
            <mc:AlternateContent xmlns:mc="http://schemas.openxmlformats.org/markup-compatibility/2006">
              <mc:Choice xmlns:v="urn:schemas-microsoft-com:vml" Requires="v">
                <p:oleObj spid="_x0000_s9879" name="Equation" r:id="rId6" imgW="965200" imgH="292100" progId="Equation.DSMT4">
                  <p:embed/>
                </p:oleObj>
              </mc:Choice>
              <mc:Fallback>
                <p:oleObj name="Equation" r:id="rId6" imgW="965200" imgH="2921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712" y="4437112"/>
                        <a:ext cx="1512168" cy="458365"/>
                      </a:xfrm>
                      <a:prstGeom prst="rect">
                        <a:avLst/>
                      </a:prstGeom>
                      <a:noFill/>
                      <a:ln>
                        <a:noFill/>
                      </a:ln>
                      <a:effec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33931919"/>
              </p:ext>
            </p:extLst>
          </p:nvPr>
        </p:nvGraphicFramePr>
        <p:xfrm>
          <a:off x="4644008" y="4895477"/>
          <a:ext cx="1584176" cy="516050"/>
        </p:xfrm>
        <a:graphic>
          <a:graphicData uri="http://schemas.openxmlformats.org/presentationml/2006/ole">
            <mc:AlternateContent xmlns:mc="http://schemas.openxmlformats.org/markup-compatibility/2006">
              <mc:Choice xmlns:v="urn:schemas-microsoft-com:vml" Requires="v">
                <p:oleObj spid="_x0000_s9880" name="Equation" r:id="rId8" imgW="901065" imgH="292100" progId="Equation.DSMT4">
                  <p:embed/>
                </p:oleObj>
              </mc:Choice>
              <mc:Fallback>
                <p:oleObj name="Equation" r:id="rId8" imgW="901065" imgH="2921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8" y="4895477"/>
                        <a:ext cx="1584176" cy="516050"/>
                      </a:xfrm>
                      <a:prstGeom prst="rect">
                        <a:avLst/>
                      </a:prstGeom>
                      <a:noFill/>
                      <a:ln>
                        <a:noFill/>
                      </a:ln>
                      <a:effectLst/>
                    </p:spPr>
                  </p:pic>
                </p:oleObj>
              </mc:Fallback>
            </mc:AlternateContent>
          </a:graphicData>
        </a:graphic>
      </p:graphicFrame>
      <p:sp>
        <p:nvSpPr>
          <p:cNvPr id="8" name="矩形 7"/>
          <p:cNvSpPr/>
          <p:nvPr/>
        </p:nvSpPr>
        <p:spPr>
          <a:xfrm>
            <a:off x="899592" y="188640"/>
            <a:ext cx="4445319"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22" y="1412776"/>
            <a:ext cx="7921625"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509092" y="5704170"/>
            <a:ext cx="80662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pPr>
              <a:spcBef>
                <a:spcPct val="0"/>
              </a:spcBef>
              <a:buFontTx/>
              <a:buNone/>
            </a:pPr>
            <a:r>
              <a:rPr lang="en-US" altLang="zh-CN" b="1" dirty="0">
                <a:solidFill>
                  <a:srgbClr val="1557AE"/>
                </a:solidFill>
                <a:cs typeface="Times New Roman" panose="02020603050405020304" pitchFamily="18" charset="0"/>
              </a:rPr>
              <a:t>Frequency of 50 most common words in English </a:t>
            </a:r>
          </a:p>
          <a:p>
            <a:pPr>
              <a:spcBef>
                <a:spcPct val="0"/>
              </a:spcBef>
              <a:buFontTx/>
              <a:buNone/>
            </a:pPr>
            <a:r>
              <a:rPr lang="en-US" altLang="zh-CN" b="1" dirty="0">
                <a:solidFill>
                  <a:srgbClr val="1557AE"/>
                </a:solidFill>
                <a:cs typeface="Times New Roman" panose="02020603050405020304" pitchFamily="18" charset="0"/>
              </a:rPr>
              <a:t>(sample of 19 million words)</a:t>
            </a:r>
          </a:p>
        </p:txBody>
      </p:sp>
      <p:sp>
        <p:nvSpPr>
          <p:cNvPr id="7" name="矩形 6"/>
          <p:cNvSpPr/>
          <p:nvPr/>
        </p:nvSpPr>
        <p:spPr>
          <a:xfrm>
            <a:off x="899592" y="188640"/>
            <a:ext cx="4445319" cy="646331"/>
          </a:xfrm>
          <a:prstGeom prst="rect">
            <a:avLst/>
          </a:prstGeom>
        </p:spPr>
        <p:txBody>
          <a:bodyPr wrap="none">
            <a:spAutoFit/>
          </a:bodyPr>
          <a:lstStyle/>
          <a:p>
            <a:pPr lvl="0"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539552" y="1179105"/>
            <a:ext cx="80662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r>
              <a:rPr lang="en-US" altLang="zh-CN" dirty="0" err="1">
                <a:solidFill>
                  <a:srgbClr val="1557AE"/>
                </a:solidFill>
                <a:cs typeface="Times New Roman" panose="02020603050405020304" pitchFamily="18" charset="0"/>
              </a:rPr>
              <a:t>rf</a:t>
            </a:r>
            <a:r>
              <a:rPr lang="en-US" altLang="zh-CN" dirty="0">
                <a:solidFill>
                  <a:srgbClr val="1557AE"/>
                </a:solidFill>
                <a:cs typeface="Times New Roman" panose="02020603050405020304" pitchFamily="18" charset="0"/>
              </a:rPr>
              <a:t>*1000/n</a:t>
            </a:r>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676" y="1640770"/>
            <a:ext cx="7920038" cy="4379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99592" y="188640"/>
            <a:ext cx="4445319" cy="646331"/>
          </a:xfrm>
          <a:prstGeom prst="rect">
            <a:avLst/>
          </a:prstGeom>
        </p:spPr>
        <p:txBody>
          <a:bodyPr wrap="none">
            <a:spAutoFit/>
          </a:bodyPr>
          <a:lstStyle/>
          <a:p>
            <a:pPr lvl="0"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4294967295"/>
          </p:nvPr>
        </p:nvSpPr>
        <p:spPr>
          <a:xfrm>
            <a:off x="179512" y="1100784"/>
            <a:ext cx="8208963" cy="4122737"/>
          </a:xfrm>
        </p:spPr>
        <p:txBody>
          <a:bodyPr/>
          <a:lstStyle/>
          <a:p>
            <a:pPr eaLnBrk="1" hangingPunct="1">
              <a:lnSpc>
                <a:spcPct val="120000"/>
              </a:lnSpc>
              <a:spcBef>
                <a:spcPts val="600"/>
              </a:spcBef>
              <a:buFont typeface="Wingdings" pitchFamily="2" charset="2"/>
              <a:buChar char="n"/>
              <a:defRPr/>
            </a:pPr>
            <a:r>
              <a:rPr lang="zh-CN" altLang="en-US" sz="2800" dirty="0">
                <a:solidFill>
                  <a:srgbClr val="FF0000"/>
                </a:solidFill>
                <a:latin typeface="黑体" panose="02010609060101010101" pitchFamily="49" charset="-122"/>
                <a:ea typeface="黑体" panose="02010609060101010101" pitchFamily="49" charset="-122"/>
                <a:cs typeface="Times New Roman" pitchFamily="18" charset="0"/>
              </a:rPr>
              <a:t>文本挖掘</a:t>
            </a:r>
            <a:r>
              <a:rPr lang="zh-CN" altLang="en-US" sz="2800" dirty="0">
                <a:latin typeface="黑体" panose="02010609060101010101" pitchFamily="49" charset="-122"/>
                <a:ea typeface="黑体" panose="02010609060101010101" pitchFamily="49" charset="-122"/>
                <a:cs typeface="Times New Roman" pitchFamily="18" charset="0"/>
              </a:rPr>
              <a:t>是从大量文本数据中抽取隐含的，未知的，可能有用的信息。</a:t>
            </a:r>
            <a:endParaRPr lang="en-US" altLang="zh-CN" sz="2800" dirty="0">
              <a:latin typeface="黑体" panose="02010609060101010101" pitchFamily="49" charset="-122"/>
              <a:ea typeface="黑体" panose="02010609060101010101" pitchFamily="49" charset="-122"/>
              <a:cs typeface="Times New Roman" pitchFamily="18" charset="0"/>
            </a:endParaRPr>
          </a:p>
          <a:p>
            <a:pPr eaLnBrk="1" hangingPunct="1">
              <a:lnSpc>
                <a:spcPct val="120000"/>
              </a:lnSpc>
              <a:spcBef>
                <a:spcPts val="600"/>
              </a:spcBef>
              <a:buFont typeface="Wingdings" pitchFamily="2" charset="2"/>
              <a:buChar char="n"/>
              <a:defRPr/>
            </a:pPr>
            <a:endParaRPr lang="zh-CN" altLang="zh-CN" sz="28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Rectangle 1027"/>
          <p:cNvSpPr>
            <a:spLocks noChangeArrowheads="1"/>
          </p:cNvSpPr>
          <p:nvPr/>
        </p:nvSpPr>
        <p:spPr bwMode="auto">
          <a:xfrm>
            <a:off x="5642733" y="3679815"/>
            <a:ext cx="1981200" cy="707886"/>
          </a:xfrm>
          <a:prstGeom prst="rect">
            <a:avLst/>
          </a:prstGeom>
          <a:solidFill>
            <a:schemeClr val="bg2"/>
          </a:solidFill>
          <a:ln>
            <a:noFill/>
          </a:ln>
          <a:effectLst/>
          <a:scene3d>
            <a:camera prst="legacyObliqueTopRight"/>
            <a:lightRig rig="legacyFlat3" dir="b"/>
          </a:scene3d>
          <a:sp3d extrusionH="430200" prstMaterial="legacyMatte">
            <a:bevelT w="13500" h="13500" prst="angle"/>
            <a:bevelB w="13500" h="13500" prst="angle"/>
            <a:extrusionClr>
              <a:schemeClr val="bg2"/>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eaLnBrk="0" hangingPunct="0"/>
            <a:r>
              <a:rPr lang="en-US" altLang="zh-CN" sz="2000">
                <a:solidFill>
                  <a:srgbClr val="FFFFFF"/>
                </a:solidFill>
                <a:latin typeface="Calibri" pitchFamily="34" charset="0"/>
                <a:ea typeface="宋体" charset="-122"/>
                <a:cs typeface="Calibri" pitchFamily="34" charset="0"/>
              </a:rPr>
              <a:t>Data </a:t>
            </a:r>
          </a:p>
          <a:p>
            <a:pPr algn="ctr" eaLnBrk="0" hangingPunct="0"/>
            <a:r>
              <a:rPr lang="en-US" altLang="zh-CN" sz="2000">
                <a:solidFill>
                  <a:srgbClr val="FFFFFF"/>
                </a:solidFill>
                <a:latin typeface="Calibri" pitchFamily="34" charset="0"/>
                <a:ea typeface="宋体" charset="-122"/>
                <a:cs typeface="Calibri" pitchFamily="34" charset="0"/>
              </a:rPr>
              <a:t>Mining</a:t>
            </a:r>
          </a:p>
        </p:txBody>
      </p:sp>
      <p:sp>
        <p:nvSpPr>
          <p:cNvPr id="5" name="Rectangle 1028"/>
          <p:cNvSpPr>
            <a:spLocks noChangeArrowheads="1"/>
          </p:cNvSpPr>
          <p:nvPr/>
        </p:nvSpPr>
        <p:spPr bwMode="auto">
          <a:xfrm>
            <a:off x="5642733" y="4756542"/>
            <a:ext cx="1981200" cy="707886"/>
          </a:xfrm>
          <a:prstGeom prst="rect">
            <a:avLst/>
          </a:prstGeom>
          <a:solidFill>
            <a:srgbClr val="FF3300"/>
          </a:solidFill>
          <a:ln>
            <a:noFill/>
          </a:ln>
          <a:effectLst/>
          <a:scene3d>
            <a:camera prst="legacyObliqueTopRight"/>
            <a:lightRig rig="legacyFlat3" dir="b"/>
          </a:scene3d>
          <a:sp3d extrusionH="430200" prstMaterial="legacyMatte">
            <a:bevelT w="13500" h="13500" prst="angle"/>
            <a:bevelB w="13500" h="13500" prst="angle"/>
            <a:extrusionClr>
              <a:srgbClr val="FF33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eaLnBrk="0" hangingPunct="0"/>
            <a:r>
              <a:rPr lang="en-US" altLang="zh-CN" sz="2000">
                <a:solidFill>
                  <a:srgbClr val="F7EECD"/>
                </a:solidFill>
                <a:latin typeface="Calibri" pitchFamily="34" charset="0"/>
                <a:ea typeface="宋体" charset="-122"/>
                <a:cs typeface="Calibri" pitchFamily="34" charset="0"/>
              </a:rPr>
              <a:t>Text </a:t>
            </a:r>
          </a:p>
          <a:p>
            <a:pPr algn="ctr" eaLnBrk="0" hangingPunct="0"/>
            <a:r>
              <a:rPr lang="en-US" altLang="zh-CN" sz="2000">
                <a:solidFill>
                  <a:srgbClr val="F7EECD"/>
                </a:solidFill>
                <a:latin typeface="Calibri" pitchFamily="34" charset="0"/>
                <a:ea typeface="宋体" charset="-122"/>
                <a:cs typeface="Calibri" pitchFamily="34" charset="0"/>
              </a:rPr>
              <a:t>Mining</a:t>
            </a:r>
          </a:p>
        </p:txBody>
      </p:sp>
      <p:sp>
        <p:nvSpPr>
          <p:cNvPr id="6" name="Rectangle 1029"/>
          <p:cNvSpPr>
            <a:spLocks noChangeArrowheads="1"/>
          </p:cNvSpPr>
          <p:nvPr/>
        </p:nvSpPr>
        <p:spPr bwMode="auto">
          <a:xfrm>
            <a:off x="3170797" y="3727266"/>
            <a:ext cx="1981200" cy="707886"/>
          </a:xfrm>
          <a:prstGeom prst="rect">
            <a:avLst/>
          </a:prstGeom>
          <a:solidFill>
            <a:schemeClr val="bg2"/>
          </a:solidFill>
          <a:ln>
            <a:noFill/>
          </a:ln>
          <a:effectLst/>
          <a:scene3d>
            <a:camera prst="legacyObliqueTopRight"/>
            <a:lightRig rig="legacyFlat3" dir="b"/>
          </a:scene3d>
          <a:sp3d extrusionH="430200" prstMaterial="legacyMatte">
            <a:bevelT w="13500" h="13500" prst="angle"/>
            <a:bevelB w="13500" h="13500" prst="angle"/>
            <a:extrusionClr>
              <a:schemeClr val="bg2"/>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eaLnBrk="0" hangingPunct="0"/>
            <a:r>
              <a:rPr lang="en-US" altLang="zh-CN" sz="2000" dirty="0">
                <a:solidFill>
                  <a:srgbClr val="FFFFFF"/>
                </a:solidFill>
                <a:latin typeface="Calibri" pitchFamily="34" charset="0"/>
                <a:ea typeface="宋体" charset="-122"/>
                <a:cs typeface="Calibri" pitchFamily="34" charset="0"/>
              </a:rPr>
              <a:t>Data</a:t>
            </a:r>
          </a:p>
          <a:p>
            <a:pPr algn="ctr" eaLnBrk="0" hangingPunct="0"/>
            <a:r>
              <a:rPr lang="en-US" altLang="zh-CN" sz="2000" dirty="0">
                <a:solidFill>
                  <a:srgbClr val="FFFFFF"/>
                </a:solidFill>
                <a:latin typeface="Calibri" pitchFamily="34" charset="0"/>
                <a:ea typeface="宋体" charset="-122"/>
                <a:cs typeface="Calibri" pitchFamily="34" charset="0"/>
              </a:rPr>
              <a:t>Retrieval</a:t>
            </a:r>
          </a:p>
        </p:txBody>
      </p:sp>
      <p:sp>
        <p:nvSpPr>
          <p:cNvPr id="7" name="Rectangle 1030"/>
          <p:cNvSpPr>
            <a:spLocks noChangeArrowheads="1"/>
          </p:cNvSpPr>
          <p:nvPr/>
        </p:nvSpPr>
        <p:spPr bwMode="auto">
          <a:xfrm>
            <a:off x="3201629" y="4803993"/>
            <a:ext cx="1978755" cy="707886"/>
          </a:xfrm>
          <a:prstGeom prst="rect">
            <a:avLst/>
          </a:prstGeom>
          <a:solidFill>
            <a:schemeClr val="bg2"/>
          </a:solidFill>
          <a:ln>
            <a:noFill/>
          </a:ln>
          <a:effectLst/>
          <a:scene3d>
            <a:camera prst="legacyObliqueTopRight"/>
            <a:lightRig rig="legacyFlat3" dir="b"/>
          </a:scene3d>
          <a:sp3d extrusionH="430200" prstMaterial="legacyMatte">
            <a:bevelT w="13500" h="13500" prst="angle"/>
            <a:bevelB w="13500" h="13500" prst="angle"/>
            <a:extrusionClr>
              <a:schemeClr val="bg2"/>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flatTx/>
          </a:bodyPr>
          <a:lstStyle/>
          <a:p>
            <a:pPr algn="ctr" eaLnBrk="0" hangingPunct="0"/>
            <a:r>
              <a:rPr lang="en-US" altLang="zh-CN" sz="2000">
                <a:solidFill>
                  <a:srgbClr val="FFFFFF"/>
                </a:solidFill>
                <a:latin typeface="Calibri" pitchFamily="34" charset="0"/>
                <a:ea typeface="宋体" charset="-122"/>
                <a:cs typeface="Calibri" pitchFamily="34" charset="0"/>
              </a:rPr>
              <a:t>Information</a:t>
            </a:r>
          </a:p>
          <a:p>
            <a:pPr algn="ctr" eaLnBrk="0" hangingPunct="0"/>
            <a:r>
              <a:rPr lang="en-US" altLang="zh-CN" sz="2000">
                <a:solidFill>
                  <a:srgbClr val="FFFFFF"/>
                </a:solidFill>
                <a:latin typeface="Calibri" pitchFamily="34" charset="0"/>
                <a:ea typeface="宋体" charset="-122"/>
                <a:cs typeface="Calibri" pitchFamily="34" charset="0"/>
              </a:rPr>
              <a:t>Retrieval</a:t>
            </a:r>
          </a:p>
        </p:txBody>
      </p:sp>
      <p:sp>
        <p:nvSpPr>
          <p:cNvPr id="8" name="Text Box 1031"/>
          <p:cNvSpPr txBox="1">
            <a:spLocks noChangeArrowheads="1"/>
          </p:cNvSpPr>
          <p:nvPr/>
        </p:nvSpPr>
        <p:spPr bwMode="auto">
          <a:xfrm>
            <a:off x="3297568" y="2573977"/>
            <a:ext cx="17809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algn="ctr" eaLnBrk="0" hangingPunct="0"/>
            <a:r>
              <a:rPr lang="en-US" altLang="zh-CN" sz="2000" dirty="0">
                <a:latin typeface="Calibri" pitchFamily="34" charset="0"/>
                <a:ea typeface="宋体" charset="-122"/>
                <a:cs typeface="Calibri" pitchFamily="34" charset="0"/>
              </a:rPr>
              <a:t>Search</a:t>
            </a:r>
          </a:p>
          <a:p>
            <a:pPr algn="ctr" eaLnBrk="0" hangingPunct="0"/>
            <a:r>
              <a:rPr lang="en-US" altLang="zh-CN" sz="2000" dirty="0">
                <a:latin typeface="Calibri" pitchFamily="34" charset="0"/>
                <a:ea typeface="宋体" charset="-122"/>
                <a:cs typeface="Calibri" pitchFamily="34" charset="0"/>
              </a:rPr>
              <a:t>(goal-oriented)</a:t>
            </a:r>
          </a:p>
        </p:txBody>
      </p:sp>
      <p:sp>
        <p:nvSpPr>
          <p:cNvPr id="9" name="Text Box 1032"/>
          <p:cNvSpPr txBox="1">
            <a:spLocks noChangeArrowheads="1"/>
          </p:cNvSpPr>
          <p:nvPr/>
        </p:nvSpPr>
        <p:spPr bwMode="auto">
          <a:xfrm>
            <a:off x="5773993" y="2526526"/>
            <a:ext cx="17719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algn="ctr" eaLnBrk="0" hangingPunct="0"/>
            <a:r>
              <a:rPr lang="en-US" altLang="zh-CN" sz="2000" dirty="0">
                <a:latin typeface="Calibri" pitchFamily="34" charset="0"/>
                <a:ea typeface="宋体" charset="-122"/>
                <a:cs typeface="Calibri" pitchFamily="34" charset="0"/>
              </a:rPr>
              <a:t>Discover</a:t>
            </a:r>
          </a:p>
          <a:p>
            <a:pPr algn="ctr" eaLnBrk="0" hangingPunct="0"/>
            <a:r>
              <a:rPr lang="en-US" altLang="zh-CN" sz="2000" dirty="0">
                <a:latin typeface="Calibri" pitchFamily="34" charset="0"/>
                <a:ea typeface="宋体" charset="-122"/>
                <a:cs typeface="Calibri" pitchFamily="34" charset="0"/>
              </a:rPr>
              <a:t>(opportunistic)</a:t>
            </a:r>
          </a:p>
        </p:txBody>
      </p:sp>
      <p:sp>
        <p:nvSpPr>
          <p:cNvPr id="10" name="Text Box 1033"/>
          <p:cNvSpPr txBox="1">
            <a:spLocks noChangeArrowheads="1"/>
          </p:cNvSpPr>
          <p:nvPr/>
        </p:nvSpPr>
        <p:spPr bwMode="auto">
          <a:xfrm>
            <a:off x="1075928" y="3679815"/>
            <a:ext cx="131350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eaLnBrk="0" hangingPunct="0"/>
            <a:r>
              <a:rPr lang="en-US" altLang="zh-CN" sz="2000" dirty="0">
                <a:latin typeface="Calibri" pitchFamily="34" charset="0"/>
                <a:ea typeface="宋体" charset="-122"/>
                <a:cs typeface="Calibri" pitchFamily="34" charset="0"/>
              </a:rPr>
              <a:t>Structured</a:t>
            </a:r>
          </a:p>
          <a:p>
            <a:pPr eaLnBrk="0" hangingPunct="0"/>
            <a:r>
              <a:rPr lang="en-US" altLang="zh-CN" sz="2000" dirty="0">
                <a:latin typeface="Calibri" pitchFamily="34" charset="0"/>
                <a:ea typeface="宋体" charset="-122"/>
                <a:cs typeface="Calibri" pitchFamily="34" charset="0"/>
              </a:rPr>
              <a:t>Data</a:t>
            </a:r>
          </a:p>
        </p:txBody>
      </p:sp>
      <p:sp>
        <p:nvSpPr>
          <p:cNvPr id="11" name="Text Box 1034"/>
          <p:cNvSpPr txBox="1">
            <a:spLocks noChangeArrowheads="1"/>
          </p:cNvSpPr>
          <p:nvPr/>
        </p:nvSpPr>
        <p:spPr bwMode="auto">
          <a:xfrm>
            <a:off x="793479" y="4753754"/>
            <a:ext cx="15959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eaLnBrk="0" hangingPunct="0"/>
            <a:r>
              <a:rPr lang="en-US" altLang="zh-CN" sz="2000" dirty="0">
                <a:latin typeface="Calibri" pitchFamily="34" charset="0"/>
                <a:ea typeface="宋体" charset="-122"/>
                <a:cs typeface="Calibri" pitchFamily="34" charset="0"/>
              </a:rPr>
              <a:t>Unstructured</a:t>
            </a:r>
          </a:p>
          <a:p>
            <a:pPr eaLnBrk="0" hangingPunct="0"/>
            <a:r>
              <a:rPr lang="en-US" altLang="zh-CN" sz="2000" dirty="0">
                <a:latin typeface="Calibri" pitchFamily="34" charset="0"/>
                <a:ea typeface="宋体" charset="-122"/>
                <a:cs typeface="Calibri" pitchFamily="34" charset="0"/>
              </a:rPr>
              <a:t>Data (Text)</a:t>
            </a:r>
          </a:p>
        </p:txBody>
      </p:sp>
      <p:sp>
        <p:nvSpPr>
          <p:cNvPr id="12" name="Line 1035"/>
          <p:cNvSpPr>
            <a:spLocks noChangeShapeType="1"/>
          </p:cNvSpPr>
          <p:nvPr/>
        </p:nvSpPr>
        <p:spPr bwMode="auto">
          <a:xfrm>
            <a:off x="2697573" y="3318614"/>
            <a:ext cx="50292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000">
              <a:latin typeface="Calibri" pitchFamily="34" charset="0"/>
              <a:cs typeface="Calibri" pitchFamily="34" charset="0"/>
            </a:endParaRPr>
          </a:p>
        </p:txBody>
      </p:sp>
      <p:sp>
        <p:nvSpPr>
          <p:cNvPr id="13" name="Line 1036"/>
          <p:cNvSpPr>
            <a:spLocks noChangeShapeType="1"/>
          </p:cNvSpPr>
          <p:nvPr/>
        </p:nvSpPr>
        <p:spPr bwMode="auto">
          <a:xfrm>
            <a:off x="2661453" y="3393256"/>
            <a:ext cx="0" cy="23400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000">
              <a:latin typeface="Calibri" pitchFamily="34" charset="0"/>
              <a:cs typeface="Calibri" pitchFamily="34" charset="0"/>
            </a:endParaRPr>
          </a:p>
        </p:txBody>
      </p:sp>
      <p:sp>
        <p:nvSpPr>
          <p:cNvPr id="14" name="矩形 13"/>
          <p:cNvSpPr/>
          <p:nvPr/>
        </p:nvSpPr>
        <p:spPr>
          <a:xfrm>
            <a:off x="899592" y="188640"/>
            <a:ext cx="4998484"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文本数据挖掘的基本问题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a:xfrm>
            <a:off x="179512" y="1078805"/>
            <a:ext cx="8720137" cy="4124325"/>
          </a:xfrm>
        </p:spPr>
        <p:txBody>
          <a:bodyPr/>
          <a:lstStyle/>
          <a:p>
            <a:pPr marL="469900" indent="-469900" eaLnBrk="1" hangingPunct="1">
              <a:lnSpc>
                <a:spcPct val="120000"/>
              </a:lnSpc>
              <a:spcBef>
                <a:spcPts val="600"/>
              </a:spcBef>
              <a:buClr>
                <a:srgbClr val="FF0000"/>
              </a:buClr>
              <a:buFont typeface="Wingdings" pitchFamily="2" charset="2"/>
              <a:buChar char="n"/>
              <a:defRPr/>
            </a:pPr>
            <a:r>
              <a:rPr lang="en-US" altLang="zh-CN" sz="28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Law</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的符合程度</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buClrTx/>
              <a:buFont typeface="Wingdings" pitchFamily="2" charset="2"/>
              <a:buChar char="ü"/>
              <a:defRPr/>
            </a:pPr>
            <a:r>
              <a:rPr lang="zh-CN" altLang="en-US" sz="2200" kern="1200" dirty="0">
                <a:latin typeface="Times New Roman" panose="02020603050405020304" pitchFamily="18" charset="0"/>
                <a:ea typeface="黑体" panose="02010609060101010101" pitchFamily="49" charset="-122"/>
                <a:cs typeface="Times New Roman" panose="02020603050405020304" pitchFamily="18" charset="0"/>
              </a:rPr>
              <a:t>符合</a:t>
            </a:r>
            <a:r>
              <a:rPr lang="en-US" altLang="zh-CN" sz="2200"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y</a:t>
            </a:r>
            <a:r>
              <a:rPr lang="en-US" altLang="zh-CN"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 </a:t>
            </a:r>
            <a:r>
              <a:rPr lang="en-US" altLang="zh-CN" sz="2200" i="1"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kx</a:t>
            </a:r>
            <a:r>
              <a:rPr lang="en-US" altLang="zh-CN" sz="2200" i="1" baseline="30000"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200" kern="1200" dirty="0">
                <a:latin typeface="Times New Roman" panose="02020603050405020304" pitchFamily="18" charset="0"/>
                <a:ea typeface="黑体" panose="02010609060101010101" pitchFamily="49" charset="-122"/>
                <a:cs typeface="Times New Roman" panose="02020603050405020304" pitchFamily="18" charset="0"/>
              </a:rPr>
              <a:t>的分布为</a:t>
            </a:r>
            <a:r>
              <a:rPr lang="zh-CN" altLang="en-US" sz="22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幂律分布 </a:t>
            </a:r>
            <a:r>
              <a:rPr lang="en-US" altLang="zh-CN" sz="2200" kern="1200" dirty="0">
                <a:latin typeface="Times New Roman" panose="02020603050405020304" pitchFamily="18" charset="0"/>
                <a:ea typeface="黑体" panose="02010609060101010101" pitchFamily="49" charset="-122"/>
                <a:cs typeface="Times New Roman" panose="02020603050405020304" pitchFamily="18" charset="0"/>
              </a:rPr>
              <a:t>(power law).</a:t>
            </a:r>
          </a:p>
          <a:p>
            <a:pPr lvl="1" eaLnBrk="1" hangingPunct="1">
              <a:lnSpc>
                <a:spcPct val="120000"/>
              </a:lnSpc>
              <a:spcBef>
                <a:spcPts val="600"/>
              </a:spcBef>
              <a:buClrTx/>
              <a:buFont typeface="Wingdings" pitchFamily="2" charset="2"/>
              <a:buChar char="ü"/>
              <a:defRPr/>
            </a:pPr>
            <a:r>
              <a:rPr lang="en-US" altLang="zh-CN" sz="2200" kern="1200"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22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law </a:t>
            </a:r>
            <a:r>
              <a:rPr lang="zh-CN" altLang="en-US" sz="2200" kern="1200" dirty="0">
                <a:latin typeface="Times New Roman" panose="02020603050405020304" pitchFamily="18" charset="0"/>
                <a:ea typeface="黑体" panose="02010609060101010101" pitchFamily="49" charset="-122"/>
                <a:cs typeface="Times New Roman" panose="02020603050405020304" pitchFamily="18" charset="0"/>
              </a:rPr>
              <a:t>也是幂律分布 </a:t>
            </a:r>
            <a:endParaRPr lang="en-US" altLang="zh-CN" sz="2200" kern="12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buClrTx/>
              <a:buFont typeface="Wingdings" pitchFamily="2" charset="2"/>
              <a:buChar char="ü"/>
              <a:defRPr/>
            </a:pPr>
            <a:r>
              <a:rPr lang="zh-CN" altLang="en-US" sz="2200" kern="1200" dirty="0">
                <a:latin typeface="Times New Roman" panose="02020603050405020304" pitchFamily="18" charset="0"/>
                <a:ea typeface="黑体" panose="02010609060101010101" pitchFamily="49" charset="-122"/>
                <a:cs typeface="Times New Roman" panose="02020603050405020304" pitchFamily="18" charset="0"/>
              </a:rPr>
              <a:t>在双对数坐标系</a:t>
            </a:r>
            <a:r>
              <a:rPr lang="en-US" altLang="zh-CN" sz="2200" kern="1200" dirty="0">
                <a:latin typeface="Times New Roman" panose="02020603050405020304" pitchFamily="18" charset="0"/>
                <a:ea typeface="黑体" panose="02010609060101010101" pitchFamily="49" charset="-122"/>
                <a:cs typeface="Times New Roman" panose="02020603050405020304" pitchFamily="18" charset="0"/>
              </a:rPr>
              <a:t>(log-log plot)</a:t>
            </a:r>
            <a:r>
              <a:rPr lang="zh-CN" altLang="en-US" sz="2200" kern="1200" dirty="0">
                <a:latin typeface="Times New Roman" panose="02020603050405020304" pitchFamily="18" charset="0"/>
                <a:ea typeface="黑体" panose="02010609060101010101" pitchFamily="49" charset="-122"/>
                <a:cs typeface="Times New Roman" panose="02020603050405020304" pitchFamily="18" charset="0"/>
              </a:rPr>
              <a:t>，幂律分布为斜率为</a:t>
            </a:r>
            <a:r>
              <a:rPr lang="en-US" altLang="zh-CN" sz="2200" kern="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i="1"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200" kern="1200" dirty="0">
                <a:latin typeface="Times New Roman" panose="02020603050405020304" pitchFamily="18" charset="0"/>
                <a:ea typeface="黑体" panose="02010609060101010101" pitchFamily="49" charset="-122"/>
                <a:cs typeface="Times New Roman" panose="02020603050405020304" pitchFamily="18" charset="0"/>
              </a:rPr>
              <a:t>的直线</a:t>
            </a:r>
            <a:endParaRPr lang="en-US" altLang="zh-CN" sz="2200" kern="12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buClrTx/>
              <a:buFont typeface="Wingdings" pitchFamily="2" charset="2"/>
              <a:buChar char="ü"/>
              <a:defRPr/>
            </a:pPr>
            <a:endParaRPr lang="en-US" altLang="zh-CN" sz="2200" kern="12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buClrTx/>
              <a:buFont typeface="Wingdings" pitchFamily="2" charset="2"/>
              <a:buChar char="ü"/>
              <a:defRPr/>
            </a:pPr>
            <a:r>
              <a:rPr lang="zh-CN" altLang="en-US" sz="2200" kern="1200" dirty="0">
                <a:latin typeface="Times New Roman" panose="02020603050405020304" pitchFamily="18" charset="0"/>
                <a:ea typeface="黑体" panose="02010609060101010101" pitchFamily="49" charset="-122"/>
                <a:cs typeface="Times New Roman" panose="02020603050405020304" pitchFamily="18" charset="0"/>
              </a:rPr>
              <a:t>除了</a:t>
            </a:r>
            <a:r>
              <a:rPr lang="en-US" altLang="zh-CN" sz="2200" kern="1200" dirty="0">
                <a:latin typeface="Times New Roman" panose="02020603050405020304" pitchFamily="18" charset="0"/>
                <a:ea typeface="黑体" panose="02010609060101010101" pitchFamily="49" charset="-122"/>
                <a:cs typeface="Times New Roman" panose="02020603050405020304" pitchFamily="18" charset="0"/>
              </a:rPr>
              <a:t>rank</a:t>
            </a:r>
            <a:r>
              <a:rPr lang="zh-CN" altLang="en-US" sz="2200" kern="1200" dirty="0">
                <a:latin typeface="Times New Roman" panose="02020603050405020304" pitchFamily="18" charset="0"/>
                <a:ea typeface="黑体" panose="02010609060101010101" pitchFamily="49" charset="-122"/>
                <a:cs typeface="Times New Roman" panose="02020603050405020304" pitchFamily="18" charset="0"/>
              </a:rPr>
              <a:t>很高与很低的术语，</a:t>
            </a:r>
            <a:r>
              <a:rPr lang="en-US" altLang="zh-CN" sz="2200" kern="1200" dirty="0" err="1">
                <a:latin typeface="Times New Roman" panose="02020603050405020304" pitchFamily="18" charset="0"/>
                <a:ea typeface="黑体" panose="02010609060101010101" pitchFamily="49" charset="-122"/>
                <a:cs typeface="Times New Roman" panose="02020603050405020304" pitchFamily="18" charset="0"/>
              </a:rPr>
              <a:t>Zipf</a:t>
            </a:r>
            <a:r>
              <a:rPr lang="en-US" altLang="zh-CN" sz="2200" kern="12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200" kern="1200" dirty="0">
                <a:latin typeface="Times New Roman" panose="02020603050405020304" pitchFamily="18" charset="0"/>
                <a:ea typeface="黑体" panose="02010609060101010101" pitchFamily="49" charset="-122"/>
                <a:cs typeface="Times New Roman" panose="02020603050405020304" pitchFamily="18" charset="0"/>
              </a:rPr>
              <a:t>分布与实际符合较好</a:t>
            </a:r>
            <a:endParaRPr lang="en-US" altLang="zh-CN" sz="2200" kern="1200"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57569552"/>
              </p:ext>
            </p:extLst>
          </p:nvPr>
        </p:nvGraphicFramePr>
        <p:xfrm>
          <a:off x="2051720" y="3140968"/>
          <a:ext cx="4645620" cy="497946"/>
        </p:xfrm>
        <a:graphic>
          <a:graphicData uri="http://schemas.openxmlformats.org/presentationml/2006/ole">
            <mc:AlternateContent xmlns:mc="http://schemas.openxmlformats.org/markup-compatibility/2006">
              <mc:Choice xmlns:v="urn:schemas-microsoft-com:vml" Requires="v">
                <p:oleObj spid="_x0000_s10464" name="Equation" r:id="rId4" imgW="2133600" imgH="228600" progId="Equation.3">
                  <p:embed/>
                </p:oleObj>
              </mc:Choice>
              <mc:Fallback>
                <p:oleObj name="Equation" r:id="rId4" imgW="21336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3140968"/>
                        <a:ext cx="4645620" cy="497946"/>
                      </a:xfrm>
                      <a:prstGeom prst="rect">
                        <a:avLst/>
                      </a:prstGeom>
                      <a:noFill/>
                      <a:ln>
                        <a:noFill/>
                      </a:ln>
                      <a:effectLst/>
                    </p:spPr>
                  </p:pic>
                </p:oleObj>
              </mc:Fallback>
            </mc:AlternateContent>
          </a:graphicData>
        </a:graphic>
      </p:graphicFrame>
      <p:pic>
        <p:nvPicPr>
          <p:cNvPr id="8" name="Picture 4" descr="zipf-graph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46" y="4221088"/>
            <a:ext cx="3096344" cy="2235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411760" y="5015641"/>
            <a:ext cx="1872208" cy="646331"/>
          </a:xfrm>
          <a:prstGeom prst="rect">
            <a:avLst/>
          </a:prstGeom>
        </p:spPr>
        <p:txBody>
          <a:bodyPr wrap="square">
            <a:spAutoFit/>
          </a:bodyPr>
          <a:lstStyle/>
          <a:p>
            <a:r>
              <a:rPr lang="en-US" altLang="zh-CN" dirty="0">
                <a:solidFill>
                  <a:srgbClr val="1557AE"/>
                </a:solidFill>
                <a:latin typeface="Times New Roman" panose="02020603050405020304" pitchFamily="18" charset="0"/>
                <a:ea typeface="宋体" charset="-122"/>
                <a:cs typeface="Times New Roman" panose="02020603050405020304" pitchFamily="18" charset="0"/>
              </a:rPr>
              <a:t>Fit to </a:t>
            </a:r>
            <a:r>
              <a:rPr lang="en-US" altLang="zh-CN" dirty="0" err="1">
                <a:solidFill>
                  <a:srgbClr val="1557AE"/>
                </a:solidFill>
                <a:latin typeface="Times New Roman" panose="02020603050405020304" pitchFamily="18" charset="0"/>
                <a:ea typeface="宋体" charset="-122"/>
                <a:cs typeface="Times New Roman" panose="02020603050405020304" pitchFamily="18" charset="0"/>
              </a:rPr>
              <a:t>Zipf</a:t>
            </a:r>
            <a:r>
              <a:rPr lang="en-US" altLang="zh-CN" dirty="0">
                <a:solidFill>
                  <a:srgbClr val="1557AE"/>
                </a:solidFill>
                <a:latin typeface="Times New Roman" panose="02020603050405020304" pitchFamily="18" charset="0"/>
                <a:ea typeface="宋体" charset="-122"/>
                <a:cs typeface="Times New Roman" panose="02020603050405020304" pitchFamily="18" charset="0"/>
              </a:rPr>
              <a:t> for Brown Corpus</a:t>
            </a:r>
            <a:endParaRPr lang="zh-CN" altLang="en-US" dirty="0">
              <a:solidFill>
                <a:srgbClr val="1557AE"/>
              </a:solidFill>
              <a:latin typeface="Times New Roman" panose="02020603050405020304" pitchFamily="18" charset="0"/>
              <a:cs typeface="Times New Roman" panose="02020603050405020304" pitchFamily="18" charset="0"/>
            </a:endParaRPr>
          </a:p>
        </p:txBody>
      </p:sp>
      <p:sp>
        <p:nvSpPr>
          <p:cNvPr id="9" name="矩形 8"/>
          <p:cNvSpPr/>
          <p:nvPr/>
        </p:nvSpPr>
        <p:spPr>
          <a:xfrm>
            <a:off x="899592" y="188640"/>
            <a:ext cx="4445319"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65418" y="1058031"/>
            <a:ext cx="8720583" cy="28790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69900" indent="-469900" eaLnBrk="1" hangingPunct="1">
              <a:lnSpc>
                <a:spcPct val="120000"/>
              </a:lnSpc>
              <a:spcBef>
                <a:spcPts val="600"/>
              </a:spcBef>
              <a:buClr>
                <a:srgbClr val="FF0000"/>
              </a:buClr>
              <a:buFont typeface="Wingdings" pitchFamily="2" charset="2"/>
              <a:buChar char="n"/>
              <a:defRPr/>
            </a:pPr>
            <a:r>
              <a:rPr lang="en-US" altLang="zh-CN" sz="2800" b="1" kern="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Zipf</a:t>
            </a:r>
            <a:r>
              <a:rPr lang="en-US" altLang="zh-CN" sz="2800" b="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定律的解释</a:t>
            </a:r>
          </a:p>
          <a:p>
            <a:pPr lvl="1" eaLnBrk="1" hangingPunct="1">
              <a:lnSpc>
                <a:spcPct val="130000"/>
              </a:lnSpc>
              <a:spcBef>
                <a:spcPts val="600"/>
              </a:spcBef>
              <a:buFont typeface="Wingdings" pitchFamily="2" charset="2"/>
              <a:buChar char="ü"/>
              <a:defRPr/>
            </a:pPr>
            <a:r>
              <a:rPr lang="en-US" altLang="zh-CN" sz="2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Miller’s Monkey</a:t>
            </a:r>
          </a:p>
          <a:p>
            <a:pPr lvl="1" eaLnBrk="1" hangingPunct="1">
              <a:lnSpc>
                <a:spcPct val="120000"/>
              </a:lnSpc>
              <a:spcBef>
                <a:spcPts val="600"/>
              </a:spcBef>
              <a:buClrTx/>
              <a:buFont typeface="Arial" panose="020B0604020202020204" pitchFamily="34" charset="0"/>
              <a:buChar char="•"/>
              <a:defRPr/>
            </a:pPr>
            <a:r>
              <a:rPr lang="zh-CN" altLang="en-US"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长度为</a:t>
            </a:r>
            <a:r>
              <a:rPr lang="en-US" altLang="zh-CN" sz="2000" b="1"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i="1"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b="1"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的词的概率：</a:t>
            </a:r>
            <a:endParaRPr lang="en-US" altLang="zh-CN"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buClrTx/>
              <a:buFont typeface="Arial" panose="020B0604020202020204" pitchFamily="34" charset="0"/>
              <a:buChar char="•"/>
              <a:defRPr/>
            </a:pPr>
            <a:r>
              <a:rPr lang="zh-CN" altLang="en-US"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长度为</a:t>
            </a:r>
            <a:r>
              <a:rPr lang="en-US" altLang="zh-CN" sz="2000"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i="1"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b="1"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的词的</a:t>
            </a:r>
            <a:r>
              <a:rPr lang="en-US" altLang="zh-CN" sz="2000" b="1"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rank</a:t>
            </a:r>
            <a:r>
              <a:rPr lang="zh-CN" altLang="en-US"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值</a:t>
            </a:r>
            <a:endParaRPr lang="en-US" altLang="zh-CN"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30000"/>
              </a:lnSpc>
              <a:spcBef>
                <a:spcPts val="600"/>
              </a:spcBef>
              <a:buFont typeface="Wingdings" pitchFamily="2" charset="2"/>
              <a:buChar char="ü"/>
              <a:defRPr/>
            </a:pPr>
            <a:endParaRPr lang="en-US" altLang="zh-CN" sz="2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lvl="1" indent="0" eaLnBrk="1" hangingPunct="1">
              <a:lnSpc>
                <a:spcPct val="130000"/>
              </a:lnSpc>
              <a:spcBef>
                <a:spcPts val="600"/>
              </a:spcBef>
              <a:buNone/>
              <a:defRPr/>
            </a:pPr>
            <a:r>
              <a:rPr lang="en-US" altLang="zh-CN" sz="20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2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3653872" y="2160283"/>
            <a:ext cx="3240360" cy="365846"/>
          </a:xfrm>
          <a:prstGeom prst="rect">
            <a:avLst/>
          </a:prstGeom>
        </p:spPr>
      </p:pic>
      <p:pic>
        <p:nvPicPr>
          <p:cNvPr id="6" name="图片 5"/>
          <p:cNvPicPr>
            <a:picLocks noChangeAspect="1"/>
          </p:cNvPicPr>
          <p:nvPr/>
        </p:nvPicPr>
        <p:blipFill>
          <a:blip r:embed="rId3"/>
          <a:stretch>
            <a:fillRect/>
          </a:stretch>
        </p:blipFill>
        <p:spPr>
          <a:xfrm>
            <a:off x="3614723" y="2513019"/>
            <a:ext cx="2384523" cy="759774"/>
          </a:xfrm>
          <a:prstGeom prst="rect">
            <a:avLst/>
          </a:prstGeom>
        </p:spPr>
      </p:pic>
      <p:pic>
        <p:nvPicPr>
          <p:cNvPr id="7" name="图片 6"/>
          <p:cNvPicPr>
            <a:picLocks noChangeAspect="1"/>
          </p:cNvPicPr>
          <p:nvPr/>
        </p:nvPicPr>
        <p:blipFill>
          <a:blip r:embed="rId4"/>
          <a:stretch>
            <a:fillRect/>
          </a:stretch>
        </p:blipFill>
        <p:spPr>
          <a:xfrm>
            <a:off x="906863" y="3905268"/>
            <a:ext cx="2376264" cy="571507"/>
          </a:xfrm>
          <a:prstGeom prst="rect">
            <a:avLst/>
          </a:prstGeom>
        </p:spPr>
      </p:pic>
      <p:pic>
        <p:nvPicPr>
          <p:cNvPr id="8" name="图片 7"/>
          <p:cNvPicPr>
            <a:picLocks noChangeAspect="1"/>
          </p:cNvPicPr>
          <p:nvPr/>
        </p:nvPicPr>
        <p:blipFill>
          <a:blip r:embed="rId5"/>
          <a:stretch>
            <a:fillRect/>
          </a:stretch>
        </p:blipFill>
        <p:spPr>
          <a:xfrm>
            <a:off x="926285" y="4534447"/>
            <a:ext cx="1872527" cy="601885"/>
          </a:xfrm>
          <a:prstGeom prst="rect">
            <a:avLst/>
          </a:prstGeom>
        </p:spPr>
      </p:pic>
      <p:sp>
        <p:nvSpPr>
          <p:cNvPr id="9" name="下箭头 8"/>
          <p:cNvSpPr/>
          <p:nvPr/>
        </p:nvSpPr>
        <p:spPr bwMode="auto">
          <a:xfrm rot="2520000">
            <a:off x="3135554" y="3478278"/>
            <a:ext cx="295148" cy="413165"/>
          </a:xfrm>
          <a:prstGeom prst="downArrow">
            <a:avLst/>
          </a:prstGeom>
          <a:solidFill>
            <a:srgbClr val="00B0F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Verdana" pitchFamily="34" charset="0"/>
              <a:ea typeface="宋体" pitchFamily="2" charset="-122"/>
            </a:endParaRPr>
          </a:p>
        </p:txBody>
      </p:sp>
      <p:sp>
        <p:nvSpPr>
          <p:cNvPr id="10" name="下箭头 9"/>
          <p:cNvSpPr/>
          <p:nvPr/>
        </p:nvSpPr>
        <p:spPr bwMode="auto">
          <a:xfrm rot="-5400000">
            <a:off x="3069612" y="4673754"/>
            <a:ext cx="295148" cy="413165"/>
          </a:xfrm>
          <a:prstGeom prst="downArrow">
            <a:avLst/>
          </a:prstGeom>
          <a:solidFill>
            <a:srgbClr val="00B0F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Verdana" pitchFamily="34" charset="0"/>
              <a:ea typeface="宋体" pitchFamily="2" charset="-122"/>
            </a:endParaRPr>
          </a:p>
        </p:txBody>
      </p:sp>
      <p:pic>
        <p:nvPicPr>
          <p:cNvPr id="11" name="图片 10"/>
          <p:cNvPicPr>
            <a:picLocks noChangeAspect="1"/>
          </p:cNvPicPr>
          <p:nvPr/>
        </p:nvPicPr>
        <p:blipFill>
          <a:blip r:embed="rId6"/>
          <a:stretch>
            <a:fillRect/>
          </a:stretch>
        </p:blipFill>
        <p:spPr>
          <a:xfrm>
            <a:off x="3491880" y="3937128"/>
            <a:ext cx="5570721" cy="1792285"/>
          </a:xfrm>
          <a:prstGeom prst="rect">
            <a:avLst/>
          </a:prstGeom>
        </p:spPr>
      </p:pic>
      <p:sp>
        <p:nvSpPr>
          <p:cNvPr id="12" name="矩形 11"/>
          <p:cNvSpPr/>
          <p:nvPr/>
        </p:nvSpPr>
        <p:spPr>
          <a:xfrm>
            <a:off x="-180528" y="6393748"/>
            <a:ext cx="7876754" cy="307777"/>
          </a:xfrm>
          <a:prstGeom prst="rect">
            <a:avLst/>
          </a:prstGeom>
        </p:spPr>
        <p:txBody>
          <a:bodyPr wrap="square">
            <a:spAutoFit/>
          </a:bodyPr>
          <a:lstStyle/>
          <a:p>
            <a:r>
              <a:rPr lang="zh-CN" altLang="en-US" sz="1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http://pages.cs.wisc.edu/~jerryzhu/cs838/words.pdf</a:t>
            </a:r>
          </a:p>
        </p:txBody>
      </p:sp>
      <p:sp>
        <p:nvSpPr>
          <p:cNvPr id="16" name="矩形 15"/>
          <p:cNvSpPr/>
          <p:nvPr/>
        </p:nvSpPr>
        <p:spPr>
          <a:xfrm>
            <a:off x="899592" y="188640"/>
            <a:ext cx="4445319"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59629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179512" y="1053959"/>
            <a:ext cx="8518888" cy="28790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69900" indent="-469900" eaLnBrk="1" hangingPunct="1">
              <a:lnSpc>
                <a:spcPct val="120000"/>
              </a:lnSpc>
              <a:spcBef>
                <a:spcPts val="600"/>
              </a:spcBef>
              <a:buClr>
                <a:srgbClr val="FF0000"/>
              </a:buClr>
              <a:buFont typeface="Wingdings" pitchFamily="2" charset="2"/>
              <a:buChar char="n"/>
              <a:defRPr/>
            </a:pPr>
            <a:r>
              <a:rPr lang="en-US" altLang="zh-CN" sz="2800" b="1" kern="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Zipf</a:t>
            </a:r>
            <a:r>
              <a:rPr lang="en-US" altLang="zh-CN" sz="2800" b="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定律的解释</a:t>
            </a:r>
          </a:p>
          <a:p>
            <a:pPr lvl="1" eaLnBrk="1" hangingPunct="1">
              <a:lnSpc>
                <a:spcPct val="120000"/>
              </a:lnSpc>
              <a:spcBef>
                <a:spcPts val="600"/>
              </a:spcBef>
              <a:buClrTx/>
              <a:buFont typeface="Wingdings" pitchFamily="2" charset="2"/>
              <a:buChar char="ü"/>
              <a:defRPr/>
            </a:pP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Principle of least effort：</a:t>
            </a:r>
            <a:r>
              <a:rPr lang="zh-CN" altLang="en-US"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词频的差异有助于使用较少的词汇表达尽可能多的语义</a:t>
            </a:r>
            <a:endParaRPr lang="en-US" altLang="zh-CN"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buFont typeface="Wingdings" pitchFamily="2" charset="2"/>
              <a:buChar char="ü"/>
              <a:defRPr/>
            </a:pP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语言使用的影响机制</a:t>
            </a: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Preferential attachment </a:t>
            </a:r>
          </a:p>
          <a:p>
            <a:pPr lvl="1" eaLnBrk="1" hangingPunct="1">
              <a:lnSpc>
                <a:spcPct val="130000"/>
              </a:lnSpc>
              <a:spcBef>
                <a:spcPts val="600"/>
              </a:spcBef>
              <a:buFont typeface="Wingdings" pitchFamily="2" charset="2"/>
              <a:buChar char="ü"/>
              <a:defRPr/>
            </a:pPr>
            <a:endParaRPr lang="en-US" altLang="zh-CN" sz="2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lvl="1" indent="0" eaLnBrk="1" hangingPunct="1">
              <a:lnSpc>
                <a:spcPct val="130000"/>
              </a:lnSpc>
              <a:spcBef>
                <a:spcPts val="600"/>
              </a:spcBef>
              <a:buNone/>
              <a:defRPr/>
            </a:pPr>
            <a:r>
              <a:rPr lang="en-US" altLang="zh-CN" sz="20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200"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5" name="Picture 2" descr="Image result for &quot;Preferential Attachment&quo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33606"/>
          <a:stretch/>
        </p:blipFill>
        <p:spPr bwMode="auto">
          <a:xfrm>
            <a:off x="6804248" y="5647047"/>
            <a:ext cx="2088232" cy="100544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5"/>
          <p:cNvSpPr>
            <a:spLocks noChangeArrowheads="1"/>
          </p:cNvSpPr>
          <p:nvPr/>
        </p:nvSpPr>
        <p:spPr bwMode="auto">
          <a:xfrm>
            <a:off x="511476" y="2994466"/>
            <a:ext cx="6046182" cy="326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800100" lvl="1" indent="-342900" algn="l">
              <a:lnSpc>
                <a:spcPct val="110000"/>
              </a:lnSpc>
              <a:spcBef>
                <a:spcPts val="600"/>
              </a:spcBef>
              <a:spcAft>
                <a:spcPts val="600"/>
              </a:spcAft>
              <a:buFont typeface="Arial" panose="020B0604020202020204" pitchFamily="34" charset="0"/>
              <a:buChar char="•"/>
              <a:defRPr/>
            </a:pPr>
            <a:r>
              <a:rPr lang="en-US" altLang="zh-CN" sz="1600" dirty="0">
                <a:solidFill>
                  <a:srgbClr val="1557AE"/>
                </a:solidFill>
                <a:latin typeface="Comic Sans MS" pitchFamily="66" charset="0"/>
              </a:rPr>
              <a:t>Start with a limited number of initial nodes</a:t>
            </a:r>
          </a:p>
          <a:p>
            <a:pPr marL="800100" lvl="1" indent="-342900" algn="l">
              <a:lnSpc>
                <a:spcPct val="110000"/>
              </a:lnSpc>
              <a:spcBef>
                <a:spcPts val="600"/>
              </a:spcBef>
              <a:spcAft>
                <a:spcPts val="600"/>
              </a:spcAft>
              <a:buFont typeface="Arial" panose="020B0604020202020204" pitchFamily="34" charset="0"/>
              <a:buChar char="•"/>
              <a:defRPr/>
            </a:pPr>
            <a:r>
              <a:rPr lang="en-US" altLang="zh-CN" sz="1600" dirty="0">
                <a:solidFill>
                  <a:srgbClr val="1557AE"/>
                </a:solidFill>
                <a:latin typeface="Comic Sans MS" pitchFamily="66" charset="0"/>
              </a:rPr>
              <a:t>At each time step, add a new node that has </a:t>
            </a:r>
            <a:r>
              <a:rPr lang="en-US" altLang="zh-CN" sz="1600" dirty="0">
                <a:solidFill>
                  <a:srgbClr val="1557AE"/>
                </a:solidFill>
                <a:effectLst>
                  <a:outerShdw blurRad="38100" dist="38100" dir="2700000" algn="tl">
                    <a:srgbClr val="000000">
                      <a:alpha val="43137"/>
                    </a:srgbClr>
                  </a:outerShdw>
                </a:effectLst>
                <a:latin typeface="Times New Roman" pitchFamily="18" charset="0"/>
                <a:cs typeface="Times New Roman" pitchFamily="18" charset="0"/>
              </a:rPr>
              <a:t>m</a:t>
            </a:r>
            <a:r>
              <a:rPr lang="en-US" altLang="zh-CN" sz="1600" dirty="0">
                <a:solidFill>
                  <a:srgbClr val="1557AE"/>
                </a:solidFill>
                <a:latin typeface="Comic Sans MS" pitchFamily="66" charset="0"/>
              </a:rPr>
              <a:t> edges that link to m existing nodes in the system</a:t>
            </a:r>
          </a:p>
          <a:p>
            <a:pPr marL="800100" lvl="1" indent="-342900" algn="l">
              <a:lnSpc>
                <a:spcPct val="110000"/>
              </a:lnSpc>
              <a:spcBef>
                <a:spcPts val="600"/>
              </a:spcBef>
              <a:spcAft>
                <a:spcPts val="600"/>
              </a:spcAft>
              <a:buFont typeface="Arial" panose="020B0604020202020204" pitchFamily="34" charset="0"/>
              <a:buChar char="•"/>
              <a:defRPr/>
            </a:pPr>
            <a:r>
              <a:rPr lang="en-US" altLang="zh-CN" sz="1600" dirty="0">
                <a:solidFill>
                  <a:srgbClr val="1557AE"/>
                </a:solidFill>
                <a:latin typeface="Comic Sans MS" pitchFamily="66" charset="0"/>
              </a:rPr>
              <a:t>When choosing the nodes to which to attach, assume a probability </a:t>
            </a:r>
            <a:r>
              <a:rPr lang="en-US" altLang="zh-CN" sz="1600" dirty="0">
                <a:solidFill>
                  <a:srgbClr val="1557AE"/>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600" dirty="0">
                <a:solidFill>
                  <a:srgbClr val="1557AE"/>
                </a:solidFill>
                <a:latin typeface="Comic Sans MS" pitchFamily="66" charset="0"/>
              </a:rPr>
              <a:t>for a node i proportional to the number </a:t>
            </a:r>
            <a:r>
              <a:rPr lang="en-US" altLang="zh-CN" sz="1600" i="1" dirty="0" err="1">
                <a:solidFill>
                  <a:srgbClr val="1557AE"/>
                </a:solidFill>
                <a:latin typeface="Comic Sans MS" pitchFamily="66" charset="0"/>
              </a:rPr>
              <a:t>ki</a:t>
            </a:r>
            <a:r>
              <a:rPr lang="en-US" altLang="zh-CN" sz="1600" dirty="0">
                <a:solidFill>
                  <a:srgbClr val="1557AE"/>
                </a:solidFill>
                <a:latin typeface="Comic Sans MS" pitchFamily="66" charset="0"/>
              </a:rPr>
              <a:t> of links already attached to it</a:t>
            </a:r>
          </a:p>
          <a:p>
            <a:pPr marL="800100" lvl="1" indent="-342900" algn="l">
              <a:lnSpc>
                <a:spcPct val="110000"/>
              </a:lnSpc>
              <a:spcBef>
                <a:spcPts val="600"/>
              </a:spcBef>
              <a:spcAft>
                <a:spcPts val="600"/>
              </a:spcAft>
              <a:buFont typeface="Arial" panose="020B0604020202020204" pitchFamily="34" charset="0"/>
              <a:buChar char="•"/>
              <a:defRPr/>
            </a:pPr>
            <a:r>
              <a:rPr lang="en-US" altLang="zh-CN" sz="1600" dirty="0">
                <a:solidFill>
                  <a:srgbClr val="1557AE"/>
                </a:solidFill>
                <a:latin typeface="Comic Sans MS" pitchFamily="66" charset="0"/>
              </a:rPr>
              <a:t>After t time steps, the network will have </a:t>
            </a:r>
            <a:r>
              <a:rPr lang="en-US" altLang="zh-CN" sz="1600" dirty="0">
                <a:solidFill>
                  <a:srgbClr val="1557AE"/>
                </a:solidFill>
                <a:effectLst>
                  <a:outerShdw blurRad="38100" dist="38100" dir="2700000" algn="tl">
                    <a:srgbClr val="000000">
                      <a:alpha val="43137"/>
                    </a:srgbClr>
                  </a:outerShdw>
                </a:effectLst>
                <a:latin typeface="Times New Roman" pitchFamily="18" charset="0"/>
                <a:cs typeface="Times New Roman" pitchFamily="18" charset="0"/>
              </a:rPr>
              <a:t>n=M+m</a:t>
            </a:r>
            <a:r>
              <a:rPr lang="en-US" altLang="zh-CN" sz="1600" baseline="-25000" dirty="0">
                <a:solidFill>
                  <a:srgbClr val="1557AE"/>
                </a:solidFill>
                <a:effectLst>
                  <a:outerShdw blurRad="38100" dist="38100" dir="2700000" algn="tl">
                    <a:srgbClr val="000000">
                      <a:alpha val="43137"/>
                    </a:srgbClr>
                  </a:outerShdw>
                </a:effectLst>
                <a:latin typeface="Times New Roman" pitchFamily="18" charset="0"/>
                <a:cs typeface="Times New Roman" pitchFamily="18" charset="0"/>
              </a:rPr>
              <a:t>0</a:t>
            </a:r>
            <a:r>
              <a:rPr lang="en-US" altLang="zh-CN" sz="1600" dirty="0">
                <a:solidFill>
                  <a:srgbClr val="1557AE"/>
                </a:solidFill>
                <a:latin typeface="Comic Sans MS" pitchFamily="66" charset="0"/>
              </a:rPr>
              <a:t> nodes and </a:t>
            </a:r>
            <a:r>
              <a:rPr lang="en-US" altLang="zh-CN" sz="1600" dirty="0">
                <a:solidFill>
                  <a:srgbClr val="1557AE"/>
                </a:solidFill>
                <a:effectLst>
                  <a:outerShdw blurRad="38100" dist="38100" dir="2700000" algn="tl">
                    <a:srgbClr val="000000">
                      <a:alpha val="43137"/>
                    </a:srgbClr>
                  </a:outerShdw>
                </a:effectLst>
                <a:latin typeface="Times New Roman" pitchFamily="18" charset="0"/>
                <a:cs typeface="Times New Roman" pitchFamily="18" charset="0"/>
              </a:rPr>
              <a:t>M=</a:t>
            </a:r>
            <a:r>
              <a:rPr lang="en-US" altLang="zh-CN" sz="1600" dirty="0" err="1">
                <a:solidFill>
                  <a:srgbClr val="1557AE"/>
                </a:solidFill>
                <a:effectLst>
                  <a:outerShdw blurRad="38100" dist="38100" dir="2700000" algn="tl">
                    <a:srgbClr val="000000">
                      <a:alpha val="43137"/>
                    </a:srgbClr>
                  </a:outerShdw>
                </a:effectLst>
                <a:latin typeface="Times New Roman" pitchFamily="18" charset="0"/>
                <a:cs typeface="Times New Roman" pitchFamily="18" charset="0"/>
              </a:rPr>
              <a:t>mt</a:t>
            </a:r>
            <a:r>
              <a:rPr lang="en-US" altLang="zh-CN" sz="1600" dirty="0">
                <a:solidFill>
                  <a:srgbClr val="1557AE"/>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600" dirty="0">
                <a:solidFill>
                  <a:srgbClr val="1557AE"/>
                </a:solidFill>
                <a:latin typeface="Comic Sans MS" pitchFamily="66" charset="0"/>
              </a:rPr>
              <a:t>edges</a:t>
            </a:r>
          </a:p>
          <a:p>
            <a:pPr marL="800100" lvl="1" indent="-342900" algn="l">
              <a:lnSpc>
                <a:spcPct val="110000"/>
              </a:lnSpc>
              <a:spcBef>
                <a:spcPts val="600"/>
              </a:spcBef>
              <a:spcAft>
                <a:spcPts val="600"/>
              </a:spcAft>
              <a:buFont typeface="Arial" panose="020B0604020202020204" pitchFamily="34" charset="0"/>
              <a:buChar char="•"/>
              <a:defRPr/>
            </a:pPr>
            <a:r>
              <a:rPr lang="en-US" altLang="zh-CN" sz="1600" dirty="0">
                <a:solidFill>
                  <a:srgbClr val="1557AE"/>
                </a:solidFill>
                <a:latin typeface="Comic Sans MS" pitchFamily="66" charset="0"/>
              </a:rPr>
              <a:t>It can be shown that this leads to a power law network!</a:t>
            </a:r>
          </a:p>
        </p:txBody>
      </p:sp>
      <p:graphicFrame>
        <p:nvGraphicFramePr>
          <p:cNvPr id="17" name="对象 1"/>
          <p:cNvGraphicFramePr>
            <a:graphicFrameLocks noChangeAspect="1"/>
          </p:cNvGraphicFramePr>
          <p:nvPr>
            <p:extLst>
              <p:ext uri="{D42A27DB-BD31-4B8C-83A1-F6EECF244321}">
                <p14:modId xmlns:p14="http://schemas.microsoft.com/office/powerpoint/2010/main" val="2844794515"/>
              </p:ext>
            </p:extLst>
          </p:nvPr>
        </p:nvGraphicFramePr>
        <p:xfrm>
          <a:off x="6998382" y="2958717"/>
          <a:ext cx="366077" cy="391040"/>
        </p:xfrm>
        <a:graphic>
          <a:graphicData uri="http://schemas.openxmlformats.org/presentationml/2006/ole">
            <mc:AlternateContent xmlns:mc="http://schemas.openxmlformats.org/markup-compatibility/2006">
              <mc:Choice xmlns:v="urn:schemas-microsoft-com:vml" Requires="v">
                <p:oleObj spid="_x0000_s59774" name="Equation" r:id="rId4" imgW="203200" imgH="228600" progId="Equation.3">
                  <p:embed/>
                </p:oleObj>
              </mc:Choice>
              <mc:Fallback>
                <p:oleObj name="Equation" r:id="rId4" imgW="203200" imgH="228600" progId="Equation.3">
                  <p:embed/>
                  <p:pic>
                    <p:nvPicPr>
                      <p:cNvPr id="8"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382" y="2958717"/>
                        <a:ext cx="366077" cy="391040"/>
                      </a:xfrm>
                      <a:prstGeom prst="rect">
                        <a:avLst/>
                      </a:prstGeom>
                      <a:noFill/>
                      <a:ln>
                        <a:noFill/>
                      </a:ln>
                      <a:effectLst/>
                    </p:spPr>
                  </p:pic>
                </p:oleObj>
              </mc:Fallback>
            </mc:AlternateContent>
          </a:graphicData>
        </a:graphic>
      </p:graphicFrame>
      <p:graphicFrame>
        <p:nvGraphicFramePr>
          <p:cNvPr id="18" name="对象 2"/>
          <p:cNvGraphicFramePr>
            <a:graphicFrameLocks noChangeAspect="1"/>
          </p:cNvGraphicFramePr>
          <p:nvPr>
            <p:extLst>
              <p:ext uri="{D42A27DB-BD31-4B8C-83A1-F6EECF244321}">
                <p14:modId xmlns:p14="http://schemas.microsoft.com/office/powerpoint/2010/main" val="912736159"/>
              </p:ext>
            </p:extLst>
          </p:nvPr>
        </p:nvGraphicFramePr>
        <p:xfrm>
          <a:off x="6804248" y="3531380"/>
          <a:ext cx="908793" cy="417757"/>
        </p:xfrm>
        <a:graphic>
          <a:graphicData uri="http://schemas.openxmlformats.org/presentationml/2006/ole">
            <mc:AlternateContent xmlns:mc="http://schemas.openxmlformats.org/markup-compatibility/2006">
              <mc:Choice xmlns:v="urn:schemas-microsoft-com:vml" Requires="v">
                <p:oleObj spid="_x0000_s59775" name="Equation" r:id="rId6" imgW="469900" imgH="228600" progId="Equation.3">
                  <p:embed/>
                </p:oleObj>
              </mc:Choice>
              <mc:Fallback>
                <p:oleObj name="Equation" r:id="rId6" imgW="469900" imgH="228600" progId="Equation.3">
                  <p:embed/>
                  <p:pic>
                    <p:nvPicPr>
                      <p:cNvPr id="9"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4248" y="3531380"/>
                        <a:ext cx="908793" cy="417757"/>
                      </a:xfrm>
                      <a:prstGeom prst="rect">
                        <a:avLst/>
                      </a:prstGeom>
                      <a:noFill/>
                      <a:ln>
                        <a:noFill/>
                      </a:ln>
                    </p:spPr>
                  </p:pic>
                </p:oleObj>
              </mc:Fallback>
            </mc:AlternateContent>
          </a:graphicData>
        </a:graphic>
      </p:graphicFrame>
      <p:graphicFrame>
        <p:nvGraphicFramePr>
          <p:cNvPr id="19" name="对象 3"/>
          <p:cNvGraphicFramePr>
            <a:graphicFrameLocks noChangeAspect="1"/>
          </p:cNvGraphicFramePr>
          <p:nvPr>
            <p:extLst>
              <p:ext uri="{D42A27DB-BD31-4B8C-83A1-F6EECF244321}">
                <p14:modId xmlns:p14="http://schemas.microsoft.com/office/powerpoint/2010/main" val="3435383839"/>
              </p:ext>
            </p:extLst>
          </p:nvPr>
        </p:nvGraphicFramePr>
        <p:xfrm>
          <a:off x="6749521" y="4229316"/>
          <a:ext cx="1229876" cy="800297"/>
        </p:xfrm>
        <a:graphic>
          <a:graphicData uri="http://schemas.openxmlformats.org/presentationml/2006/ole">
            <mc:AlternateContent xmlns:mc="http://schemas.openxmlformats.org/markup-compatibility/2006">
              <mc:Choice xmlns:v="urn:schemas-microsoft-com:vml" Requires="v">
                <p:oleObj spid="_x0000_s59776" name="Equation" r:id="rId8" imgW="889000" imgH="558800" progId="Equation.3">
                  <p:embed/>
                </p:oleObj>
              </mc:Choice>
              <mc:Fallback>
                <p:oleObj name="Equation" r:id="rId8" imgW="889000" imgH="558800" progId="Equation.3">
                  <p:embed/>
                  <p:pic>
                    <p:nvPicPr>
                      <p:cNvPr id="10" name="对象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9521" y="4229316"/>
                        <a:ext cx="1229876" cy="800297"/>
                      </a:xfrm>
                      <a:prstGeom prst="rect">
                        <a:avLst/>
                      </a:prstGeom>
                      <a:noFill/>
                      <a:ln>
                        <a:noFill/>
                      </a:ln>
                    </p:spPr>
                  </p:pic>
                </p:oleObj>
              </mc:Fallback>
            </mc:AlternateContent>
          </a:graphicData>
        </a:graphic>
      </p:graphicFrame>
      <p:graphicFrame>
        <p:nvGraphicFramePr>
          <p:cNvPr id="20" name="对象 4"/>
          <p:cNvGraphicFramePr>
            <a:graphicFrameLocks noChangeAspect="1"/>
          </p:cNvGraphicFramePr>
          <p:nvPr>
            <p:extLst>
              <p:ext uri="{D42A27DB-BD31-4B8C-83A1-F6EECF244321}">
                <p14:modId xmlns:p14="http://schemas.microsoft.com/office/powerpoint/2010/main" val="1458762463"/>
              </p:ext>
            </p:extLst>
          </p:nvPr>
        </p:nvGraphicFramePr>
        <p:xfrm>
          <a:off x="6877447" y="4969072"/>
          <a:ext cx="1262636" cy="588527"/>
        </p:xfrm>
        <a:graphic>
          <a:graphicData uri="http://schemas.openxmlformats.org/presentationml/2006/ole">
            <mc:AlternateContent xmlns:mc="http://schemas.openxmlformats.org/markup-compatibility/2006">
              <mc:Choice xmlns:v="urn:schemas-microsoft-com:vml" Requires="v">
                <p:oleObj spid="_x0000_s59777" name="Equation" r:id="rId10" imgW="622300" imgH="406400" progId="Equation.3">
                  <p:embed/>
                </p:oleObj>
              </mc:Choice>
              <mc:Fallback>
                <p:oleObj name="Equation" r:id="rId10" imgW="622300" imgH="406400" progId="Equation.3">
                  <p:embed/>
                  <p:pic>
                    <p:nvPicPr>
                      <p:cNvPr id="11" name="对象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7447" y="4969072"/>
                        <a:ext cx="1262636" cy="588527"/>
                      </a:xfrm>
                      <a:prstGeom prst="rect">
                        <a:avLst/>
                      </a:prstGeom>
                      <a:noFill/>
                      <a:ln>
                        <a:noFill/>
                      </a:ln>
                    </p:spPr>
                  </p:pic>
                </p:oleObj>
              </mc:Fallback>
            </mc:AlternateContent>
          </a:graphicData>
        </a:graphic>
      </p:graphicFrame>
      <p:sp>
        <p:nvSpPr>
          <p:cNvPr id="12" name="矩形 11"/>
          <p:cNvSpPr/>
          <p:nvPr/>
        </p:nvSpPr>
        <p:spPr>
          <a:xfrm>
            <a:off x="899592" y="188640"/>
            <a:ext cx="4445319"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71727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p:cNvSpPr txBox="1">
            <a:spLocks noChangeArrowheads="1"/>
          </p:cNvSpPr>
          <p:nvPr/>
        </p:nvSpPr>
        <p:spPr bwMode="auto">
          <a:xfrm>
            <a:off x="395536" y="1110456"/>
            <a:ext cx="8002588"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spcBef>
                <a:spcPct val="20000"/>
              </a:spcBef>
              <a:spcAft>
                <a:spcPct val="0"/>
              </a:spcAft>
              <a:buClrTx/>
              <a:buSzTx/>
              <a:buFontTx/>
              <a:buNone/>
              <a:defRPr/>
            </a:pPr>
            <a:endParaRPr kumimoji="0" lang="en-US" altLang="zh-CN" sz="2800" b="0" i="0" u="none" strike="noStrike" kern="0" cap="none" spc="0" normalizeH="0" baseline="0" noProof="0">
              <a:ln>
                <a:noFill/>
              </a:ln>
              <a:solidFill>
                <a:srgbClr val="006699"/>
              </a:solidFill>
              <a:effectLst/>
              <a:uLnTx/>
              <a:uFillTx/>
              <a:latin typeface="Verdana"/>
              <a:ea typeface="宋体"/>
              <a:cs typeface="+mn-cs"/>
            </a:endParaRPr>
          </a:p>
          <a:p>
            <a:pPr marL="342900" marR="0" lvl="0" indent="-342900" algn="l" defTabSz="914400" rtl="0" eaLnBrk="1" fontAlgn="base" latinLnBrk="0" hangingPunct="1">
              <a:spcBef>
                <a:spcPct val="20000"/>
              </a:spcBef>
              <a:spcAft>
                <a:spcPct val="0"/>
              </a:spcAft>
              <a:buClrTx/>
              <a:buSzTx/>
              <a:buFontTx/>
              <a:buChar char="•"/>
              <a:defRPr/>
            </a:pPr>
            <a:endParaRPr kumimoji="0" lang="en-US" altLang="zh-CN" sz="2800" b="0" i="0" u="none" strike="noStrike" kern="0" cap="none" spc="0" normalizeH="0" baseline="0" noProof="0">
              <a:ln>
                <a:noFill/>
              </a:ln>
              <a:solidFill>
                <a:srgbClr val="006699"/>
              </a:solidFill>
              <a:effectLst/>
              <a:uLnTx/>
              <a:uFillTx/>
              <a:latin typeface="Verdana"/>
              <a:ea typeface="宋体"/>
              <a:cs typeface="+mn-cs"/>
            </a:endParaRPr>
          </a:p>
          <a:p>
            <a:pPr marL="342900" marR="0" lvl="0" indent="-342900" algn="l" defTabSz="914400" rtl="0" eaLnBrk="1" fontAlgn="base" latinLnBrk="0" hangingPunct="1">
              <a:spcBef>
                <a:spcPct val="20000"/>
              </a:spcBef>
              <a:spcAft>
                <a:spcPct val="0"/>
              </a:spcAft>
              <a:buClrTx/>
              <a:buSzTx/>
              <a:buFontTx/>
              <a:buChar char="•"/>
              <a:defRPr/>
            </a:pPr>
            <a:endParaRPr kumimoji="0" lang="en-US" altLang="zh-CN" sz="2800" b="0" i="0" u="none" strike="noStrike" kern="0" cap="none" spc="0" normalizeH="0" baseline="0" noProof="0">
              <a:ln>
                <a:noFill/>
              </a:ln>
              <a:solidFill>
                <a:srgbClr val="006699"/>
              </a:solidFill>
              <a:effectLst/>
              <a:uLnTx/>
              <a:uFillTx/>
              <a:latin typeface="Verdana"/>
              <a:ea typeface="宋体"/>
              <a:cs typeface="+mn-cs"/>
            </a:endParaRPr>
          </a:p>
        </p:txBody>
      </p:sp>
      <p:sp>
        <p:nvSpPr>
          <p:cNvPr id="23" name="Line 4"/>
          <p:cNvSpPr>
            <a:spLocks noChangeShapeType="1"/>
          </p:cNvSpPr>
          <p:nvPr/>
        </p:nvSpPr>
        <p:spPr bwMode="auto">
          <a:xfrm flipV="1">
            <a:off x="3275013" y="1628775"/>
            <a:ext cx="0" cy="3355975"/>
          </a:xfrm>
          <a:prstGeom prst="line">
            <a:avLst/>
          </a:prstGeom>
          <a:noFill/>
          <a:ln w="19050">
            <a:solidFill>
              <a:srgbClr val="006699"/>
            </a:solidFill>
            <a:round/>
            <a:tailEnd type="arrow" w="lg" len="lg"/>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Line 5"/>
          <p:cNvSpPr>
            <a:spLocks noChangeShapeType="1"/>
          </p:cNvSpPr>
          <p:nvPr/>
        </p:nvSpPr>
        <p:spPr bwMode="auto">
          <a:xfrm>
            <a:off x="3275013" y="4941888"/>
            <a:ext cx="4824412" cy="0"/>
          </a:xfrm>
          <a:prstGeom prst="line">
            <a:avLst/>
          </a:prstGeom>
          <a:noFill/>
          <a:ln w="19050">
            <a:solidFill>
              <a:srgbClr val="006699"/>
            </a:solidFill>
            <a:round/>
            <a:tailEnd type="arrow" w="lg" len="lg"/>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Text Box 6"/>
          <p:cNvSpPr txBox="1">
            <a:spLocks noChangeArrowheads="1"/>
          </p:cNvSpPr>
          <p:nvPr/>
        </p:nvSpPr>
        <p:spPr bwMode="auto">
          <a:xfrm>
            <a:off x="2482850" y="2060575"/>
            <a:ext cx="757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pPr marL="0" marR="0" lvl="0" indent="0" defTabSz="914400" eaLnBrk="1" latinLnBrk="0" hangingPunct="1">
              <a:spcBef>
                <a:spcPct val="50000"/>
              </a:spcBef>
              <a:spcAft>
                <a:spcPts val="0"/>
              </a:spcAft>
              <a:buClrTx/>
              <a:buSzTx/>
              <a:buFontTx/>
              <a:buNone/>
              <a:defRPr/>
            </a:pPr>
            <a:r>
              <a:rPr kumimoji="0" lang="en-US" altLang="zh-CN" sz="2400" b="0" i="1" u="none" strike="noStrike" kern="0" cap="none" spc="0" normalizeH="0" baseline="0" noProof="0">
                <a:ln>
                  <a:noFill/>
                </a:ln>
                <a:solidFill>
                  <a:srgbClr val="006699"/>
                </a:solidFill>
                <a:effectLst/>
                <a:uLnTx/>
                <a:uFillTx/>
                <a:latin typeface="Times New Roman" pitchFamily="18" charset="0"/>
                <a:ea typeface="宋体" charset="-122"/>
              </a:rPr>
              <a:t>z</a:t>
            </a:r>
            <a:r>
              <a:rPr kumimoji="0" lang="en-US" altLang="zh-CN" sz="2400" b="0" i="0" u="none" strike="noStrike" kern="0" cap="none" spc="0" normalizeH="0" baseline="0" noProof="0">
                <a:ln>
                  <a:noFill/>
                </a:ln>
                <a:solidFill>
                  <a:srgbClr val="006699"/>
                </a:solidFill>
                <a:effectLst/>
                <a:uLnTx/>
                <a:uFillTx/>
                <a:latin typeface="Times New Roman" pitchFamily="18" charset="0"/>
                <a:ea typeface="宋体" charset="-122"/>
              </a:rPr>
              <a:t>(</a:t>
            </a:r>
            <a:r>
              <a:rPr kumimoji="0" lang="en-US" altLang="zh-CN" sz="2400" b="0" i="1" u="none" strike="noStrike" kern="0" cap="none" spc="0" normalizeH="0" baseline="0" noProof="0">
                <a:ln>
                  <a:noFill/>
                </a:ln>
                <a:solidFill>
                  <a:srgbClr val="006699"/>
                </a:solidFill>
                <a:effectLst/>
                <a:uLnTx/>
                <a:uFillTx/>
                <a:latin typeface="Times New Roman" pitchFamily="18" charset="0"/>
                <a:ea typeface="宋体" charset="-122"/>
              </a:rPr>
              <a:t>r</a:t>
            </a:r>
            <a:r>
              <a:rPr kumimoji="0" lang="en-US" altLang="zh-CN" sz="2400" b="0" i="0" u="none" strike="noStrike" kern="0" cap="none" spc="0" normalizeH="0" baseline="0" noProof="0">
                <a:ln>
                  <a:noFill/>
                </a:ln>
                <a:solidFill>
                  <a:srgbClr val="006699"/>
                </a:solidFill>
                <a:effectLst/>
                <a:uLnTx/>
                <a:uFillTx/>
                <a:latin typeface="Times New Roman" pitchFamily="18" charset="0"/>
                <a:ea typeface="宋体" charset="-122"/>
              </a:rPr>
              <a:t>)</a:t>
            </a:r>
            <a:endParaRPr kumimoji="0" lang="hr-HR" altLang="zh-CN" sz="2400" b="0" i="0" u="none" strike="noStrike" kern="0" cap="none" spc="0" normalizeH="0" baseline="0" noProof="0">
              <a:ln>
                <a:noFill/>
              </a:ln>
              <a:solidFill>
                <a:srgbClr val="006699"/>
              </a:solidFill>
              <a:effectLst/>
              <a:uLnTx/>
              <a:uFillTx/>
              <a:latin typeface="Times New Roman" pitchFamily="18" charset="0"/>
              <a:ea typeface="宋体" charset="-122"/>
            </a:endParaRPr>
          </a:p>
        </p:txBody>
      </p:sp>
      <p:sp>
        <p:nvSpPr>
          <p:cNvPr id="26" name="Text Box 7"/>
          <p:cNvSpPr txBox="1">
            <a:spLocks noChangeArrowheads="1"/>
          </p:cNvSpPr>
          <p:nvPr/>
        </p:nvSpPr>
        <p:spPr bwMode="auto">
          <a:xfrm>
            <a:off x="7235825" y="4941888"/>
            <a:ext cx="757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pPr marL="0" marR="0" lvl="0" indent="0" defTabSz="914400" eaLnBrk="1" latinLnBrk="0" hangingPunct="1">
              <a:spcBef>
                <a:spcPct val="50000"/>
              </a:spcBef>
              <a:spcAft>
                <a:spcPts val="0"/>
              </a:spcAft>
              <a:buClrTx/>
              <a:buSzTx/>
              <a:buFontTx/>
              <a:buNone/>
              <a:defRPr/>
            </a:pPr>
            <a:r>
              <a:rPr kumimoji="0" lang="en-US" altLang="zh-CN" sz="2400" b="0" i="1" u="none" strike="noStrike" kern="0" cap="none" spc="0" normalizeH="0" baseline="0" noProof="0">
                <a:ln>
                  <a:noFill/>
                </a:ln>
                <a:solidFill>
                  <a:srgbClr val="006699"/>
                </a:solidFill>
                <a:effectLst/>
                <a:uLnTx/>
                <a:uFillTx/>
                <a:latin typeface="Times New Roman" pitchFamily="18" charset="0"/>
                <a:ea typeface="宋体" charset="-122"/>
              </a:rPr>
              <a:t>r</a:t>
            </a:r>
            <a:endParaRPr kumimoji="0" lang="hr-HR" altLang="zh-CN" sz="2400" b="0" i="0" u="none" strike="noStrike" kern="0" cap="none" spc="0" normalizeH="0" baseline="0" noProof="0">
              <a:ln>
                <a:noFill/>
              </a:ln>
              <a:solidFill>
                <a:srgbClr val="006699"/>
              </a:solidFill>
              <a:effectLst/>
              <a:uLnTx/>
              <a:uFillTx/>
              <a:latin typeface="Times New Roman" pitchFamily="18" charset="0"/>
              <a:ea typeface="宋体" charset="-122"/>
            </a:endParaRPr>
          </a:p>
        </p:txBody>
      </p:sp>
      <p:sp>
        <p:nvSpPr>
          <p:cNvPr id="27" name="Text Box 8"/>
          <p:cNvSpPr txBox="1">
            <a:spLocks noChangeArrowheads="1"/>
          </p:cNvSpPr>
          <p:nvPr/>
        </p:nvSpPr>
        <p:spPr bwMode="auto">
          <a:xfrm>
            <a:off x="2554288" y="2900363"/>
            <a:ext cx="757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pPr marL="0" marR="0" lvl="0" indent="0" algn="r" defTabSz="914400" eaLnBrk="1" latinLnBrk="0" hangingPunct="1">
              <a:spcBef>
                <a:spcPct val="50000"/>
              </a:spcBef>
              <a:spcAft>
                <a:spcPts val="0"/>
              </a:spcAft>
              <a:buClrTx/>
              <a:buSzTx/>
              <a:buFontTx/>
              <a:buNone/>
              <a:defRPr/>
            </a:pPr>
            <a:r>
              <a:rPr kumimoji="0" lang="en-US" altLang="zh-CN" sz="2400" b="0" i="1" u="none" strike="noStrike" kern="0" cap="none" spc="0" normalizeH="0" baseline="0" noProof="0">
                <a:ln>
                  <a:noFill/>
                </a:ln>
                <a:solidFill>
                  <a:srgbClr val="006699"/>
                </a:solidFill>
                <a:effectLst/>
                <a:uLnTx/>
                <a:uFillTx/>
                <a:latin typeface="Times New Roman" pitchFamily="18" charset="0"/>
                <a:ea typeface="宋体" charset="-122"/>
              </a:rPr>
              <a:t>F</a:t>
            </a:r>
            <a:r>
              <a:rPr kumimoji="0" lang="en-US" altLang="zh-CN" sz="2400" b="0" i="1" u="none" strike="noStrike" kern="0" cap="none" spc="0" normalizeH="0" baseline="-25000" noProof="0">
                <a:ln>
                  <a:noFill/>
                </a:ln>
                <a:solidFill>
                  <a:srgbClr val="006699"/>
                </a:solidFill>
                <a:effectLst/>
                <a:uLnTx/>
                <a:uFillTx/>
                <a:latin typeface="Times New Roman" pitchFamily="18" charset="0"/>
                <a:ea typeface="宋体" charset="-122"/>
              </a:rPr>
              <a:t>f</a:t>
            </a:r>
            <a:endParaRPr kumimoji="0" lang="hr-HR" altLang="zh-CN" sz="2400" b="0" i="1" u="none" strike="noStrike" kern="0" cap="none" spc="0" normalizeH="0" baseline="-25000" noProof="0">
              <a:ln>
                <a:noFill/>
              </a:ln>
              <a:solidFill>
                <a:srgbClr val="006699"/>
              </a:solidFill>
              <a:effectLst/>
              <a:uLnTx/>
              <a:uFillTx/>
              <a:latin typeface="Times New Roman" pitchFamily="18" charset="0"/>
              <a:ea typeface="宋体" charset="-122"/>
            </a:endParaRPr>
          </a:p>
        </p:txBody>
      </p:sp>
      <p:sp>
        <p:nvSpPr>
          <p:cNvPr id="28" name="Text Box 9"/>
          <p:cNvSpPr txBox="1">
            <a:spLocks noChangeArrowheads="1"/>
          </p:cNvSpPr>
          <p:nvPr/>
        </p:nvSpPr>
        <p:spPr bwMode="auto">
          <a:xfrm>
            <a:off x="2554288" y="4197350"/>
            <a:ext cx="757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pPr marL="0" marR="0" lvl="0" indent="0" algn="r" defTabSz="914400" eaLnBrk="1" latinLnBrk="0" hangingPunct="1">
              <a:spcBef>
                <a:spcPct val="50000"/>
              </a:spcBef>
              <a:spcAft>
                <a:spcPts val="0"/>
              </a:spcAft>
              <a:buClrTx/>
              <a:buSzTx/>
              <a:buFontTx/>
              <a:buNone/>
              <a:defRPr/>
            </a:pPr>
            <a:r>
              <a:rPr kumimoji="0" lang="en-US" altLang="zh-CN" sz="2400" b="0" i="1" u="none" strike="noStrike" kern="0" cap="none" spc="0" normalizeH="0" baseline="0" noProof="0">
                <a:ln>
                  <a:noFill/>
                </a:ln>
                <a:solidFill>
                  <a:srgbClr val="006699"/>
                </a:solidFill>
                <a:effectLst/>
                <a:uLnTx/>
                <a:uFillTx/>
                <a:latin typeface="Times New Roman" pitchFamily="18" charset="0"/>
                <a:ea typeface="宋体" charset="-122"/>
              </a:rPr>
              <a:t>F</a:t>
            </a:r>
            <a:r>
              <a:rPr kumimoji="0" lang="en-US" altLang="zh-CN" sz="2400" b="0" i="1" u="none" strike="noStrike" kern="0" cap="none" spc="0" normalizeH="0" baseline="-25000" noProof="0">
                <a:ln>
                  <a:noFill/>
                </a:ln>
                <a:solidFill>
                  <a:srgbClr val="006699"/>
                </a:solidFill>
                <a:effectLst/>
                <a:uLnTx/>
                <a:uFillTx/>
                <a:latin typeface="Times New Roman" pitchFamily="18" charset="0"/>
                <a:ea typeface="宋体" charset="-122"/>
              </a:rPr>
              <a:t>r</a:t>
            </a:r>
            <a:endParaRPr kumimoji="0" lang="hr-HR" altLang="zh-CN" sz="2400" b="0" i="1" u="none" strike="noStrike" kern="0" cap="none" spc="0" normalizeH="0" baseline="-25000" noProof="0">
              <a:ln>
                <a:noFill/>
              </a:ln>
              <a:solidFill>
                <a:srgbClr val="006699"/>
              </a:solidFill>
              <a:effectLst/>
              <a:uLnTx/>
              <a:uFillTx/>
              <a:latin typeface="Times New Roman" pitchFamily="18" charset="0"/>
              <a:ea typeface="宋体" charset="-122"/>
            </a:endParaRPr>
          </a:p>
        </p:txBody>
      </p:sp>
      <p:sp>
        <p:nvSpPr>
          <p:cNvPr id="29" name="Freeform 10"/>
          <p:cNvSpPr/>
          <p:nvPr/>
        </p:nvSpPr>
        <p:spPr bwMode="auto">
          <a:xfrm>
            <a:off x="3706813" y="1989138"/>
            <a:ext cx="4249737" cy="2808287"/>
          </a:xfrm>
          <a:custGeom>
            <a:avLst/>
            <a:gdLst>
              <a:gd name="T0" fmla="*/ 0 w 2268"/>
              <a:gd name="T1" fmla="*/ 0 h 1458"/>
              <a:gd name="T2" fmla="*/ 157997277 w 2268"/>
              <a:gd name="T3" fmla="*/ 2018212627 h 1458"/>
              <a:gd name="T4" fmla="*/ 477503297 w 2268"/>
              <a:gd name="T5" fmla="*/ 2147483647 h 1458"/>
              <a:gd name="T6" fmla="*/ 955008469 w 2268"/>
              <a:gd name="T7" fmla="*/ 2147483647 h 1458"/>
              <a:gd name="T8" fmla="*/ 1590509043 w 2268"/>
              <a:gd name="T9" fmla="*/ 2147483647 h 1458"/>
              <a:gd name="T10" fmla="*/ 2147483647 w 2268"/>
              <a:gd name="T11" fmla="*/ 2147483647 h 1458"/>
              <a:gd name="T12" fmla="*/ 2147483647 w 2268"/>
              <a:gd name="T13" fmla="*/ 2147483647 h 1458"/>
              <a:gd name="T14" fmla="*/ 2147483647 w 2268"/>
              <a:gd name="T15" fmla="*/ 2147483647 h 1458"/>
              <a:gd name="T16" fmla="*/ 0 60000 65536"/>
              <a:gd name="T17" fmla="*/ 0 60000 65536"/>
              <a:gd name="T18" fmla="*/ 0 60000 65536"/>
              <a:gd name="T19" fmla="*/ 0 60000 65536"/>
              <a:gd name="T20" fmla="*/ 0 60000 65536"/>
              <a:gd name="T21" fmla="*/ 0 60000 65536"/>
              <a:gd name="T22" fmla="*/ 0 60000 65536"/>
              <a:gd name="T23" fmla="*/ 0 60000 65536"/>
              <a:gd name="T24" fmla="*/ 0 w 2268"/>
              <a:gd name="T25" fmla="*/ 0 h 1458"/>
              <a:gd name="T26" fmla="*/ 2268 w 2268"/>
              <a:gd name="T27" fmla="*/ 1458 h 14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68" h="1458">
                <a:moveTo>
                  <a:pt x="0" y="0"/>
                </a:moveTo>
                <a:cubicBezTo>
                  <a:pt x="11" y="192"/>
                  <a:pt x="22" y="385"/>
                  <a:pt x="45" y="544"/>
                </a:cubicBezTo>
                <a:cubicBezTo>
                  <a:pt x="68" y="703"/>
                  <a:pt x="98" y="846"/>
                  <a:pt x="136" y="952"/>
                </a:cubicBezTo>
                <a:cubicBezTo>
                  <a:pt x="174" y="1058"/>
                  <a:pt x="219" y="1118"/>
                  <a:pt x="272" y="1179"/>
                </a:cubicBezTo>
                <a:cubicBezTo>
                  <a:pt x="325" y="1240"/>
                  <a:pt x="355" y="1277"/>
                  <a:pt x="453" y="1315"/>
                </a:cubicBezTo>
                <a:cubicBezTo>
                  <a:pt x="551" y="1353"/>
                  <a:pt x="619" y="1383"/>
                  <a:pt x="861" y="1406"/>
                </a:cubicBezTo>
                <a:cubicBezTo>
                  <a:pt x="1103" y="1429"/>
                  <a:pt x="1671" y="1444"/>
                  <a:pt x="1905" y="1451"/>
                </a:cubicBezTo>
                <a:cubicBezTo>
                  <a:pt x="2139" y="1458"/>
                  <a:pt x="2203" y="1454"/>
                  <a:pt x="2268" y="1451"/>
                </a:cubicBezTo>
              </a:path>
            </a:pathLst>
          </a:custGeom>
          <a:noFill/>
          <a:ln w="38100">
            <a:solidFill>
              <a:srgbClr val="00808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Line 11"/>
          <p:cNvSpPr>
            <a:spLocks noChangeShapeType="1"/>
          </p:cNvSpPr>
          <p:nvPr/>
        </p:nvSpPr>
        <p:spPr bwMode="auto">
          <a:xfrm flipV="1">
            <a:off x="3275013" y="3141663"/>
            <a:ext cx="504825" cy="0"/>
          </a:xfrm>
          <a:prstGeom prst="line">
            <a:avLst/>
          </a:prstGeom>
          <a:noFill/>
          <a:ln w="9525">
            <a:solidFill>
              <a:srgbClr val="006699"/>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Line 12"/>
          <p:cNvSpPr>
            <a:spLocks noChangeShapeType="1"/>
          </p:cNvSpPr>
          <p:nvPr/>
        </p:nvSpPr>
        <p:spPr bwMode="auto">
          <a:xfrm>
            <a:off x="3779838" y="3141663"/>
            <a:ext cx="1587" cy="1752600"/>
          </a:xfrm>
          <a:prstGeom prst="line">
            <a:avLst/>
          </a:prstGeom>
          <a:noFill/>
          <a:ln w="9525">
            <a:solidFill>
              <a:srgbClr val="006699"/>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Line 13"/>
          <p:cNvSpPr>
            <a:spLocks noChangeShapeType="1"/>
          </p:cNvSpPr>
          <p:nvPr/>
        </p:nvSpPr>
        <p:spPr bwMode="auto">
          <a:xfrm>
            <a:off x="3275013" y="4724400"/>
            <a:ext cx="2089150" cy="0"/>
          </a:xfrm>
          <a:prstGeom prst="line">
            <a:avLst/>
          </a:prstGeom>
          <a:noFill/>
          <a:ln w="9525">
            <a:solidFill>
              <a:srgbClr val="006699"/>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Line 14"/>
          <p:cNvSpPr>
            <a:spLocks noChangeShapeType="1"/>
          </p:cNvSpPr>
          <p:nvPr/>
        </p:nvSpPr>
        <p:spPr bwMode="auto">
          <a:xfrm flipV="1">
            <a:off x="5435600" y="4724400"/>
            <a:ext cx="0" cy="184150"/>
          </a:xfrm>
          <a:prstGeom prst="line">
            <a:avLst/>
          </a:prstGeom>
          <a:noFill/>
          <a:ln w="9525">
            <a:solidFill>
              <a:srgbClr val="006699"/>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Rectangle 18"/>
          <p:cNvSpPr>
            <a:spLocks noChangeArrowheads="1"/>
          </p:cNvSpPr>
          <p:nvPr/>
        </p:nvSpPr>
        <p:spPr bwMode="auto">
          <a:xfrm>
            <a:off x="1259632" y="5507174"/>
            <a:ext cx="65516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defTabSz="914400" eaLnBrk="1" latinLnBrk="0" hangingPunct="1">
              <a:spcBef>
                <a:spcPts val="0"/>
              </a:spcBef>
              <a:spcAft>
                <a:spcPts val="0"/>
              </a:spcAft>
              <a:buClr>
                <a:srgbClr val="FF0000"/>
              </a:buClr>
              <a:buSzTx/>
              <a:buFontTx/>
              <a:buNone/>
              <a:defRPr/>
            </a:pPr>
            <a:r>
              <a:rPr kumimoji="0" lang="en-US" altLang="zh-CN" sz="1800" b="0" i="0" u="none" strike="noStrike" kern="0" cap="none" spc="0" normalizeH="0" baseline="0" noProof="0" dirty="0" err="1">
                <a:ln>
                  <a:noFill/>
                </a:ln>
                <a:solidFill>
                  <a:srgbClr val="006699"/>
                </a:solidFill>
                <a:effectLst/>
                <a:uLnTx/>
                <a:uFillTx/>
                <a:latin typeface="Times New Roman" panose="02020603050405020304" pitchFamily="18" charset="0"/>
                <a:cs typeface="Times New Roman" panose="02020603050405020304" pitchFamily="18" charset="0"/>
              </a:rPr>
              <a:t>Luhn</a:t>
            </a:r>
            <a:r>
              <a:rPr kumimoji="0" lang="en-US" altLang="zh-CN" sz="1800" b="0" i="0" u="none" strike="noStrike" kern="0" cap="none" spc="0" normalizeH="0" baseline="0" noProof="0" dirty="0">
                <a:ln>
                  <a:noFill/>
                </a:ln>
                <a:solidFill>
                  <a:srgbClr val="006699"/>
                </a:solidFill>
                <a:effectLst/>
                <a:uLnTx/>
                <a:uFillTx/>
                <a:latin typeface="Times New Roman" panose="02020603050405020304" pitchFamily="18" charset="0"/>
                <a:cs typeface="Times New Roman" panose="02020603050405020304" pitchFamily="18" charset="0"/>
              </a:rPr>
              <a:t> (1958) suggested that both extremely common and extremely uncommon words were not very useful for indexing</a:t>
            </a:r>
            <a:r>
              <a:rPr kumimoji="0" lang="en-US" altLang="zh-CN" sz="1800" b="0" i="0" u="none" strike="noStrike" kern="0" cap="none" spc="0" normalizeH="0" baseline="0" noProof="0" dirty="0">
                <a:ln>
                  <a:noFill/>
                </a:ln>
                <a:solidFill>
                  <a:srgbClr val="006699"/>
                </a:solidFill>
                <a:effectLst/>
                <a:uLnTx/>
                <a:uFillTx/>
              </a:rPr>
              <a:t>.</a:t>
            </a:r>
          </a:p>
        </p:txBody>
      </p:sp>
      <p:sp>
        <p:nvSpPr>
          <p:cNvPr id="38" name="AutoShape 19"/>
          <p:cNvSpPr/>
          <p:nvPr/>
        </p:nvSpPr>
        <p:spPr bwMode="auto">
          <a:xfrm>
            <a:off x="6083300" y="3213100"/>
            <a:ext cx="1873250" cy="609600"/>
          </a:xfrm>
          <a:prstGeom prst="accentCallout1">
            <a:avLst>
              <a:gd name="adj1" fmla="val 18750"/>
              <a:gd name="adj2" fmla="val -5037"/>
              <a:gd name="adj3" fmla="val 269273"/>
              <a:gd name="adj4" fmla="val -112075"/>
            </a:avLst>
          </a:prstGeom>
          <a:solidFill>
            <a:srgbClr val="EDFAD2"/>
          </a:solidFill>
          <a:ln w="9525">
            <a:solidFill>
              <a:srgbClr val="006699"/>
            </a:solidFill>
            <a:miter lim="800000"/>
          </a:ln>
        </p:spPr>
        <p:txBody>
          <a:bodyPr/>
          <a:lstStyle/>
          <a:p>
            <a:pPr marL="0" marR="0" lvl="0" indent="0" algn="ctr" defTabSz="914400" eaLnBrk="1" latinLnBrk="0" hangingPunct="1">
              <a:spcBef>
                <a:spcPct val="0"/>
              </a:spcBef>
              <a:spcAft>
                <a:spcPts val="0"/>
              </a:spcAft>
              <a:buClrTx/>
              <a:buSzTx/>
              <a:buFontTx/>
              <a:buNone/>
              <a:defRPr/>
            </a:pPr>
            <a:r>
              <a:rPr kumimoji="0" lang="en-US" altLang="zh-CN" sz="1800" b="1" i="0" u="none" strike="noStrike" kern="0" cap="none" spc="0" normalizeH="0" baseline="0" noProof="0" dirty="0">
                <a:ln>
                  <a:noFill/>
                </a:ln>
                <a:solidFill>
                  <a:srgbClr val="006699"/>
                </a:solidFill>
                <a:effectLst/>
                <a:uLnTx/>
                <a:uFillTx/>
              </a:rPr>
              <a:t>The most useful words</a:t>
            </a:r>
          </a:p>
        </p:txBody>
      </p:sp>
      <p:sp>
        <p:nvSpPr>
          <p:cNvPr id="18" name="矩形 17"/>
          <p:cNvSpPr/>
          <p:nvPr/>
        </p:nvSpPr>
        <p:spPr>
          <a:xfrm>
            <a:off x="899592" y="188640"/>
            <a:ext cx="4676152"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txBox="1">
            <a:spLocks noChangeArrowheads="1"/>
          </p:cNvSpPr>
          <p:nvPr/>
        </p:nvSpPr>
        <p:spPr bwMode="auto">
          <a:xfrm>
            <a:off x="179512" y="1052736"/>
            <a:ext cx="8229600"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20000"/>
              </a:lnSpc>
              <a:spcBef>
                <a:spcPts val="600"/>
              </a:spcBef>
              <a:buClr>
                <a:srgbClr val="FF0000"/>
              </a:buClr>
              <a:buFont typeface="Wingdings" panose="05000000000000000000" pitchFamily="2" charset="2"/>
              <a:buChar char="n"/>
              <a:defRPr/>
            </a:pPr>
            <a:r>
              <a:rPr lang="en-US" altLang="zh-CN" sz="28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Law</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对索引的作用</a:t>
            </a:r>
          </a:p>
          <a:p>
            <a:pPr lvl="1" eaLnBrk="1" hangingPunct="1">
              <a:lnSpc>
                <a:spcPct val="120000"/>
              </a:lnSpc>
              <a:spcBef>
                <a:spcPts val="600"/>
              </a:spcBef>
              <a:buClrTx/>
              <a:buFont typeface="Wingdings" pitchFamily="2" charset="2"/>
              <a:buChar char="ü"/>
              <a:defRPr/>
            </a:pPr>
            <a:r>
              <a:rPr lang="zh-CN" altLang="en-US"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好的索引词汇</a:t>
            </a:r>
            <a:endParaRPr lang="en-US" altLang="zh-CN"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spcBef>
                <a:spcPts val="600"/>
              </a:spcBef>
              <a:buClrTx/>
              <a:buFont typeface="Arial" pitchFamily="34" charset="0"/>
              <a:buChar char="•"/>
              <a:defRPr/>
            </a:pPr>
            <a:r>
              <a:rPr lang="zh-CN" altLang="en-US"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词频太高：</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可能返回所有文档</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spcBef>
                <a:spcPts val="600"/>
              </a:spcBef>
              <a:buClrTx/>
              <a:buFont typeface="Arial" pitchFamily="34" charset="0"/>
              <a:buChar char="•"/>
              <a:defRPr/>
            </a:pPr>
            <a:r>
              <a:rPr lang="zh-CN" altLang="en-US" sz="2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词频太低：</a:t>
            </a:r>
            <a:r>
              <a:rPr lang="zh-CN" altLang="en-US" sz="2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仅能返回很少的文档</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buClrTx/>
              <a:buFont typeface="Wingdings" pitchFamily="2" charset="2"/>
              <a:buChar char="ü"/>
              <a:defRPr/>
            </a:pP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利用</a:t>
            </a:r>
            <a:r>
              <a:rPr lang="en-US" altLang="zh-CN" sz="2400"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Law</a:t>
            </a: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可以去除频次高的</a:t>
            </a:r>
            <a:r>
              <a:rPr lang="en-US" altLang="zh-CN" sz="2400" dirty="0" err="1">
                <a:solidFill>
                  <a:srgbClr val="1557AE"/>
                </a:solidFill>
                <a:latin typeface="Times New Roman" panose="02020603050405020304" pitchFamily="18" charset="0"/>
                <a:ea typeface="黑体" panose="02010609060101010101" pitchFamily="49" charset="-122"/>
                <a:cs typeface="Times New Roman" panose="02020603050405020304" pitchFamily="18" charset="0"/>
              </a:rPr>
              <a:t>Stopword</a:t>
            </a: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优化的倒排索引的时空开销</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buClrTx/>
              <a:buFont typeface="Wingdings" pitchFamily="2" charset="2"/>
              <a:buChar char="ü"/>
              <a:defRPr/>
            </a:pPr>
            <a:endParaRPr lang="en-US" altLang="zh-CN" sz="2400"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a:xfrm>
            <a:off x="899592" y="188640"/>
            <a:ext cx="4445319"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6"/>
          <p:cNvGrpSpPr/>
          <p:nvPr/>
        </p:nvGrpSpPr>
        <p:grpSpPr bwMode="auto">
          <a:xfrm>
            <a:off x="427067" y="1278542"/>
            <a:ext cx="1941513" cy="490538"/>
            <a:chOff x="762000" y="1905000"/>
            <a:chExt cx="1940813" cy="490954"/>
          </a:xfrm>
        </p:grpSpPr>
        <p:sp>
          <p:nvSpPr>
            <p:cNvPr id="133" name="TextBox 5"/>
            <p:cNvSpPr txBox="1">
              <a:spLocks noChangeArrowheads="1"/>
            </p:cNvSpPr>
            <p:nvPr/>
          </p:nvSpPr>
          <p:spPr bwMode="auto">
            <a:xfrm>
              <a:off x="838200" y="2057400"/>
              <a:ext cx="18646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fontAlgn="base">
                <a:spcBef>
                  <a:spcPct val="0"/>
                </a:spcBef>
                <a:spcAft>
                  <a:spcPct val="0"/>
                </a:spcAft>
                <a:defRPr>
                  <a:solidFill>
                    <a:schemeClr val="tx1"/>
                  </a:solidFill>
                  <a:latin typeface="Arial" pitchFamily="34" charset="0"/>
                  <a:ea typeface="黑体" pitchFamily="49" charset="-122"/>
                </a:defRPr>
              </a:lvl6pPr>
              <a:lvl7pPr marL="2971800" indent="-228600" fontAlgn="base">
                <a:spcBef>
                  <a:spcPct val="0"/>
                </a:spcBef>
                <a:spcAft>
                  <a:spcPct val="0"/>
                </a:spcAft>
                <a:defRPr>
                  <a:solidFill>
                    <a:schemeClr val="tx1"/>
                  </a:solidFill>
                  <a:latin typeface="Arial" pitchFamily="34" charset="0"/>
                  <a:ea typeface="黑体" pitchFamily="49" charset="-122"/>
                </a:defRPr>
              </a:lvl7pPr>
              <a:lvl8pPr marL="3429000" indent="-228600" fontAlgn="base">
                <a:spcBef>
                  <a:spcPct val="0"/>
                </a:spcBef>
                <a:spcAft>
                  <a:spcPct val="0"/>
                </a:spcAft>
                <a:defRPr>
                  <a:solidFill>
                    <a:schemeClr val="tx1"/>
                  </a:solidFill>
                  <a:latin typeface="Arial" pitchFamily="34" charset="0"/>
                  <a:ea typeface="黑体" pitchFamily="49" charset="-122"/>
                </a:defRPr>
              </a:lvl8pPr>
              <a:lvl9pPr marL="3886200" indent="-228600" fontAlgn="base">
                <a:spcBef>
                  <a:spcPct val="0"/>
                </a:spcBef>
                <a:spcAft>
                  <a:spcPct val="0"/>
                </a:spcAft>
                <a:defRPr>
                  <a:solidFill>
                    <a:schemeClr val="tx1"/>
                  </a:solidFill>
                  <a:latin typeface="Arial" pitchFamily="34" charset="0"/>
                  <a:ea typeface="黑体" pitchFamily="49" charset="-122"/>
                </a:defRPr>
              </a:lvl9pPr>
            </a:lstStyle>
            <a:p>
              <a:pPr marL="0" marR="0" lvl="0" indent="0" defTabSz="914400" eaLnBrk="1" latinLnBrk="0" hangingPunct="1">
                <a:spcBef>
                  <a:spcPts val="0"/>
                </a:spcBef>
                <a:spcAft>
                  <a:spcPts val="0"/>
                </a:spcAft>
                <a:buClrTx/>
                <a:buSzTx/>
                <a:buFontTx/>
                <a:buNone/>
                <a:defRPr/>
              </a:pPr>
              <a:r>
                <a:rPr kumimoji="0" lang="en-US" altLang="zh-CN" sz="1800" b="0" i="0" u="none" strike="noStrike" kern="0" cap="none" spc="0" normalizeH="0" baseline="0" noProof="0" dirty="0">
                  <a:ln>
                    <a:noFill/>
                  </a:ln>
                  <a:solidFill>
                    <a:srgbClr val="000000"/>
                  </a:solidFill>
                  <a:effectLst/>
                  <a:uLnTx/>
                  <a:uFillTx/>
                  <a:latin typeface="Arial" pitchFamily="34" charset="0"/>
                  <a:ea typeface="黑体" pitchFamily="49" charset="-122"/>
                </a:rPr>
                <a:t>one fish, two fish</a:t>
              </a:r>
            </a:p>
          </p:txBody>
        </p:sp>
        <p:sp>
          <p:nvSpPr>
            <p:cNvPr id="134" name="TextBox 6"/>
            <p:cNvSpPr txBox="1">
              <a:spLocks noChangeArrowheads="1"/>
            </p:cNvSpPr>
            <p:nvPr/>
          </p:nvSpPr>
          <p:spPr bwMode="auto">
            <a:xfrm>
              <a:off x="762000" y="1905000"/>
              <a:ext cx="60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fontAlgn="base">
                <a:spcBef>
                  <a:spcPct val="0"/>
                </a:spcBef>
                <a:spcAft>
                  <a:spcPct val="0"/>
                </a:spcAft>
                <a:defRPr>
                  <a:solidFill>
                    <a:schemeClr val="tx1"/>
                  </a:solidFill>
                  <a:latin typeface="Arial" pitchFamily="34" charset="0"/>
                  <a:ea typeface="黑体" pitchFamily="49" charset="-122"/>
                </a:defRPr>
              </a:lvl6pPr>
              <a:lvl7pPr marL="2971800" indent="-228600" fontAlgn="base">
                <a:spcBef>
                  <a:spcPct val="0"/>
                </a:spcBef>
                <a:spcAft>
                  <a:spcPct val="0"/>
                </a:spcAft>
                <a:defRPr>
                  <a:solidFill>
                    <a:schemeClr val="tx1"/>
                  </a:solidFill>
                  <a:latin typeface="Arial" pitchFamily="34" charset="0"/>
                  <a:ea typeface="黑体" pitchFamily="49" charset="-122"/>
                </a:defRPr>
              </a:lvl7pPr>
              <a:lvl8pPr marL="3429000" indent="-228600" fontAlgn="base">
                <a:spcBef>
                  <a:spcPct val="0"/>
                </a:spcBef>
                <a:spcAft>
                  <a:spcPct val="0"/>
                </a:spcAft>
                <a:defRPr>
                  <a:solidFill>
                    <a:schemeClr val="tx1"/>
                  </a:solidFill>
                  <a:latin typeface="Arial" pitchFamily="34" charset="0"/>
                  <a:ea typeface="黑体" pitchFamily="49" charset="-122"/>
                </a:defRPr>
              </a:lvl8pPr>
              <a:lvl9pPr marL="3886200" indent="-228600" fontAlgn="base">
                <a:spcBef>
                  <a:spcPct val="0"/>
                </a:spcBef>
                <a:spcAft>
                  <a:spcPct val="0"/>
                </a:spcAft>
                <a:defRPr>
                  <a:solidFill>
                    <a:schemeClr val="tx1"/>
                  </a:solidFill>
                  <a:latin typeface="Arial" pitchFamily="34" charset="0"/>
                  <a:ea typeface="黑体" pitchFamily="49" charset="-122"/>
                </a:defRPr>
              </a:lvl9pPr>
            </a:lstStyle>
            <a:p>
              <a:pPr marL="0" marR="0" lvl="0" indent="0" defTabSz="914400" eaLnBrk="1" latinLnBrk="0" hangingPunct="1">
                <a:spcBef>
                  <a:spcPts val="0"/>
                </a:spcBef>
                <a:spcAft>
                  <a:spcPts val="0"/>
                </a:spcAft>
                <a:buClrTx/>
                <a:buSzTx/>
                <a:buFontTx/>
                <a:buNone/>
                <a:defRPr/>
              </a:pPr>
              <a:r>
                <a:rPr kumimoji="0" lang="en-US" altLang="zh-CN" sz="1200" b="0" i="0" u="none" strike="noStrike" kern="0" cap="none" spc="0" normalizeH="0" baseline="0" noProof="0">
                  <a:ln>
                    <a:noFill/>
                  </a:ln>
                  <a:solidFill>
                    <a:srgbClr val="FF0000"/>
                  </a:solidFill>
                  <a:effectLst/>
                  <a:uLnTx/>
                  <a:uFillTx/>
                  <a:latin typeface="Arial" pitchFamily="34" charset="0"/>
                  <a:ea typeface="黑体" pitchFamily="49" charset="-122"/>
                </a:rPr>
                <a:t>Doc 1</a:t>
              </a:r>
            </a:p>
          </p:txBody>
        </p:sp>
      </p:grpSp>
      <p:grpSp>
        <p:nvGrpSpPr>
          <p:cNvPr id="135" name="Group 32"/>
          <p:cNvGrpSpPr/>
          <p:nvPr/>
        </p:nvGrpSpPr>
        <p:grpSpPr bwMode="auto">
          <a:xfrm>
            <a:off x="2468331" y="1278542"/>
            <a:ext cx="1962150" cy="490538"/>
            <a:chOff x="762000" y="1905000"/>
            <a:chExt cx="1963255" cy="490954"/>
          </a:xfrm>
        </p:grpSpPr>
        <p:sp>
          <p:nvSpPr>
            <p:cNvPr id="136" name="TextBox 8"/>
            <p:cNvSpPr txBox="1">
              <a:spLocks noChangeArrowheads="1"/>
            </p:cNvSpPr>
            <p:nvPr/>
          </p:nvSpPr>
          <p:spPr bwMode="auto">
            <a:xfrm>
              <a:off x="838200" y="2057400"/>
              <a:ext cx="18870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fontAlgn="base">
                <a:spcBef>
                  <a:spcPct val="0"/>
                </a:spcBef>
                <a:spcAft>
                  <a:spcPct val="0"/>
                </a:spcAft>
                <a:defRPr>
                  <a:solidFill>
                    <a:schemeClr val="tx1"/>
                  </a:solidFill>
                  <a:latin typeface="Arial" pitchFamily="34" charset="0"/>
                  <a:ea typeface="黑体" pitchFamily="49" charset="-122"/>
                </a:defRPr>
              </a:lvl6pPr>
              <a:lvl7pPr marL="2971800" indent="-228600" fontAlgn="base">
                <a:spcBef>
                  <a:spcPct val="0"/>
                </a:spcBef>
                <a:spcAft>
                  <a:spcPct val="0"/>
                </a:spcAft>
                <a:defRPr>
                  <a:solidFill>
                    <a:schemeClr val="tx1"/>
                  </a:solidFill>
                  <a:latin typeface="Arial" pitchFamily="34" charset="0"/>
                  <a:ea typeface="黑体" pitchFamily="49" charset="-122"/>
                </a:defRPr>
              </a:lvl7pPr>
              <a:lvl8pPr marL="3429000" indent="-228600" fontAlgn="base">
                <a:spcBef>
                  <a:spcPct val="0"/>
                </a:spcBef>
                <a:spcAft>
                  <a:spcPct val="0"/>
                </a:spcAft>
                <a:defRPr>
                  <a:solidFill>
                    <a:schemeClr val="tx1"/>
                  </a:solidFill>
                  <a:latin typeface="Arial" pitchFamily="34" charset="0"/>
                  <a:ea typeface="黑体" pitchFamily="49" charset="-122"/>
                </a:defRPr>
              </a:lvl8pPr>
              <a:lvl9pPr marL="3886200" indent="-228600" fontAlgn="base">
                <a:spcBef>
                  <a:spcPct val="0"/>
                </a:spcBef>
                <a:spcAft>
                  <a:spcPct val="0"/>
                </a:spcAft>
                <a:defRPr>
                  <a:solidFill>
                    <a:schemeClr val="tx1"/>
                  </a:solidFill>
                  <a:latin typeface="Arial" pitchFamily="34" charset="0"/>
                  <a:ea typeface="黑体" pitchFamily="49" charset="-122"/>
                </a:defRPr>
              </a:lvl9pPr>
            </a:lstStyle>
            <a:p>
              <a:pPr marL="0" marR="0" lvl="0" indent="0" defTabSz="914400" eaLnBrk="1" latinLnBrk="0" hangingPunct="1">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Arial" pitchFamily="34" charset="0"/>
                  <a:ea typeface="黑体" pitchFamily="49" charset="-122"/>
                </a:rPr>
                <a:t>red fish, blue fish</a:t>
              </a:r>
            </a:p>
          </p:txBody>
        </p:sp>
        <p:sp>
          <p:nvSpPr>
            <p:cNvPr id="137" name="TextBox 9"/>
            <p:cNvSpPr txBox="1">
              <a:spLocks noChangeArrowheads="1"/>
            </p:cNvSpPr>
            <p:nvPr/>
          </p:nvSpPr>
          <p:spPr bwMode="auto">
            <a:xfrm>
              <a:off x="762000" y="1905000"/>
              <a:ext cx="60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fontAlgn="base">
                <a:spcBef>
                  <a:spcPct val="0"/>
                </a:spcBef>
                <a:spcAft>
                  <a:spcPct val="0"/>
                </a:spcAft>
                <a:defRPr>
                  <a:solidFill>
                    <a:schemeClr val="tx1"/>
                  </a:solidFill>
                  <a:latin typeface="Arial" pitchFamily="34" charset="0"/>
                  <a:ea typeface="黑体" pitchFamily="49" charset="-122"/>
                </a:defRPr>
              </a:lvl6pPr>
              <a:lvl7pPr marL="2971800" indent="-228600" fontAlgn="base">
                <a:spcBef>
                  <a:spcPct val="0"/>
                </a:spcBef>
                <a:spcAft>
                  <a:spcPct val="0"/>
                </a:spcAft>
                <a:defRPr>
                  <a:solidFill>
                    <a:schemeClr val="tx1"/>
                  </a:solidFill>
                  <a:latin typeface="Arial" pitchFamily="34" charset="0"/>
                  <a:ea typeface="黑体" pitchFamily="49" charset="-122"/>
                </a:defRPr>
              </a:lvl7pPr>
              <a:lvl8pPr marL="3429000" indent="-228600" fontAlgn="base">
                <a:spcBef>
                  <a:spcPct val="0"/>
                </a:spcBef>
                <a:spcAft>
                  <a:spcPct val="0"/>
                </a:spcAft>
                <a:defRPr>
                  <a:solidFill>
                    <a:schemeClr val="tx1"/>
                  </a:solidFill>
                  <a:latin typeface="Arial" pitchFamily="34" charset="0"/>
                  <a:ea typeface="黑体" pitchFamily="49" charset="-122"/>
                </a:defRPr>
              </a:lvl8pPr>
              <a:lvl9pPr marL="3886200" indent="-228600" fontAlgn="base">
                <a:spcBef>
                  <a:spcPct val="0"/>
                </a:spcBef>
                <a:spcAft>
                  <a:spcPct val="0"/>
                </a:spcAft>
                <a:defRPr>
                  <a:solidFill>
                    <a:schemeClr val="tx1"/>
                  </a:solidFill>
                  <a:latin typeface="Arial" pitchFamily="34" charset="0"/>
                  <a:ea typeface="黑体" pitchFamily="49" charset="-122"/>
                </a:defRPr>
              </a:lvl9pPr>
            </a:lstStyle>
            <a:p>
              <a:pPr marL="0" marR="0" lvl="0" indent="0" defTabSz="914400" eaLnBrk="1" latinLnBrk="0" hangingPunct="1">
                <a:spcBef>
                  <a:spcPts val="0"/>
                </a:spcBef>
                <a:spcAft>
                  <a:spcPts val="0"/>
                </a:spcAft>
                <a:buClrTx/>
                <a:buSzTx/>
                <a:buFontTx/>
                <a:buNone/>
                <a:defRPr/>
              </a:pPr>
              <a:r>
                <a:rPr kumimoji="0" lang="en-US" altLang="zh-CN" sz="1200" b="0" i="0" u="none" strike="noStrike" kern="0" cap="none" spc="0" normalizeH="0" baseline="0" noProof="0">
                  <a:ln>
                    <a:noFill/>
                  </a:ln>
                  <a:solidFill>
                    <a:srgbClr val="FF0000"/>
                  </a:solidFill>
                  <a:effectLst/>
                  <a:uLnTx/>
                  <a:uFillTx/>
                  <a:latin typeface="Arial" pitchFamily="34" charset="0"/>
                  <a:ea typeface="黑体" pitchFamily="49" charset="-122"/>
                </a:rPr>
                <a:t>Doc 2</a:t>
              </a:r>
            </a:p>
          </p:txBody>
        </p:sp>
      </p:grpSp>
      <p:grpSp>
        <p:nvGrpSpPr>
          <p:cNvPr id="138" name="Group 44"/>
          <p:cNvGrpSpPr/>
          <p:nvPr/>
        </p:nvGrpSpPr>
        <p:grpSpPr bwMode="auto">
          <a:xfrm>
            <a:off x="4583468" y="1261503"/>
            <a:ext cx="1528763" cy="490538"/>
            <a:chOff x="762000" y="1905000"/>
            <a:chExt cx="1528842" cy="490954"/>
          </a:xfrm>
        </p:grpSpPr>
        <p:sp>
          <p:nvSpPr>
            <p:cNvPr id="139" name="TextBox 11"/>
            <p:cNvSpPr txBox="1">
              <a:spLocks noChangeArrowheads="1"/>
            </p:cNvSpPr>
            <p:nvPr/>
          </p:nvSpPr>
          <p:spPr bwMode="auto">
            <a:xfrm>
              <a:off x="838200" y="2057400"/>
              <a:ext cx="14526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fontAlgn="base">
                <a:spcBef>
                  <a:spcPct val="0"/>
                </a:spcBef>
                <a:spcAft>
                  <a:spcPct val="0"/>
                </a:spcAft>
                <a:defRPr>
                  <a:solidFill>
                    <a:schemeClr val="tx1"/>
                  </a:solidFill>
                  <a:latin typeface="Arial" pitchFamily="34" charset="0"/>
                  <a:ea typeface="黑体" pitchFamily="49" charset="-122"/>
                </a:defRPr>
              </a:lvl6pPr>
              <a:lvl7pPr marL="2971800" indent="-228600" fontAlgn="base">
                <a:spcBef>
                  <a:spcPct val="0"/>
                </a:spcBef>
                <a:spcAft>
                  <a:spcPct val="0"/>
                </a:spcAft>
                <a:defRPr>
                  <a:solidFill>
                    <a:schemeClr val="tx1"/>
                  </a:solidFill>
                  <a:latin typeface="Arial" pitchFamily="34" charset="0"/>
                  <a:ea typeface="黑体" pitchFamily="49" charset="-122"/>
                </a:defRPr>
              </a:lvl7pPr>
              <a:lvl8pPr marL="3429000" indent="-228600" fontAlgn="base">
                <a:spcBef>
                  <a:spcPct val="0"/>
                </a:spcBef>
                <a:spcAft>
                  <a:spcPct val="0"/>
                </a:spcAft>
                <a:defRPr>
                  <a:solidFill>
                    <a:schemeClr val="tx1"/>
                  </a:solidFill>
                  <a:latin typeface="Arial" pitchFamily="34" charset="0"/>
                  <a:ea typeface="黑体" pitchFamily="49" charset="-122"/>
                </a:defRPr>
              </a:lvl8pPr>
              <a:lvl9pPr marL="3886200" indent="-228600" fontAlgn="base">
                <a:spcBef>
                  <a:spcPct val="0"/>
                </a:spcBef>
                <a:spcAft>
                  <a:spcPct val="0"/>
                </a:spcAft>
                <a:defRPr>
                  <a:solidFill>
                    <a:schemeClr val="tx1"/>
                  </a:solidFill>
                  <a:latin typeface="Arial" pitchFamily="34" charset="0"/>
                  <a:ea typeface="黑体" pitchFamily="49" charset="-122"/>
                </a:defRPr>
              </a:lvl9pPr>
            </a:lstStyle>
            <a:p>
              <a:pPr marL="0" marR="0" lvl="0" indent="0" defTabSz="914400" eaLnBrk="1" latinLnBrk="0" hangingPunct="1">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Arial" pitchFamily="34" charset="0"/>
                  <a:ea typeface="黑体" pitchFamily="49" charset="-122"/>
                </a:rPr>
                <a:t>cat in the hat</a:t>
              </a:r>
            </a:p>
          </p:txBody>
        </p:sp>
        <p:sp>
          <p:nvSpPr>
            <p:cNvPr id="140" name="TextBox 12"/>
            <p:cNvSpPr txBox="1">
              <a:spLocks noChangeArrowheads="1"/>
            </p:cNvSpPr>
            <p:nvPr/>
          </p:nvSpPr>
          <p:spPr bwMode="auto">
            <a:xfrm>
              <a:off x="762000" y="1905000"/>
              <a:ext cx="60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fontAlgn="base">
                <a:spcBef>
                  <a:spcPct val="0"/>
                </a:spcBef>
                <a:spcAft>
                  <a:spcPct val="0"/>
                </a:spcAft>
                <a:defRPr>
                  <a:solidFill>
                    <a:schemeClr val="tx1"/>
                  </a:solidFill>
                  <a:latin typeface="Arial" pitchFamily="34" charset="0"/>
                  <a:ea typeface="黑体" pitchFamily="49" charset="-122"/>
                </a:defRPr>
              </a:lvl6pPr>
              <a:lvl7pPr marL="2971800" indent="-228600" fontAlgn="base">
                <a:spcBef>
                  <a:spcPct val="0"/>
                </a:spcBef>
                <a:spcAft>
                  <a:spcPct val="0"/>
                </a:spcAft>
                <a:defRPr>
                  <a:solidFill>
                    <a:schemeClr val="tx1"/>
                  </a:solidFill>
                  <a:latin typeface="Arial" pitchFamily="34" charset="0"/>
                  <a:ea typeface="黑体" pitchFamily="49" charset="-122"/>
                </a:defRPr>
              </a:lvl7pPr>
              <a:lvl8pPr marL="3429000" indent="-228600" fontAlgn="base">
                <a:spcBef>
                  <a:spcPct val="0"/>
                </a:spcBef>
                <a:spcAft>
                  <a:spcPct val="0"/>
                </a:spcAft>
                <a:defRPr>
                  <a:solidFill>
                    <a:schemeClr val="tx1"/>
                  </a:solidFill>
                  <a:latin typeface="Arial" pitchFamily="34" charset="0"/>
                  <a:ea typeface="黑体" pitchFamily="49" charset="-122"/>
                </a:defRPr>
              </a:lvl8pPr>
              <a:lvl9pPr marL="3886200" indent="-228600" fontAlgn="base">
                <a:spcBef>
                  <a:spcPct val="0"/>
                </a:spcBef>
                <a:spcAft>
                  <a:spcPct val="0"/>
                </a:spcAft>
                <a:defRPr>
                  <a:solidFill>
                    <a:schemeClr val="tx1"/>
                  </a:solidFill>
                  <a:latin typeface="Arial" pitchFamily="34" charset="0"/>
                  <a:ea typeface="黑体" pitchFamily="49" charset="-122"/>
                </a:defRPr>
              </a:lvl9pPr>
            </a:lstStyle>
            <a:p>
              <a:pPr marL="0" marR="0" lvl="0" indent="0" defTabSz="914400" eaLnBrk="1" latinLnBrk="0" hangingPunct="1">
                <a:spcBef>
                  <a:spcPts val="0"/>
                </a:spcBef>
                <a:spcAft>
                  <a:spcPts val="0"/>
                </a:spcAft>
                <a:buClrTx/>
                <a:buSzTx/>
                <a:buFontTx/>
                <a:buNone/>
                <a:defRPr/>
              </a:pPr>
              <a:r>
                <a:rPr kumimoji="0" lang="en-US" altLang="zh-CN" sz="1200" b="0" i="0" u="none" strike="noStrike" kern="0" cap="none" spc="0" normalizeH="0" baseline="0" noProof="0">
                  <a:ln>
                    <a:noFill/>
                  </a:ln>
                  <a:solidFill>
                    <a:srgbClr val="FF0000"/>
                  </a:solidFill>
                  <a:effectLst/>
                  <a:uLnTx/>
                  <a:uFillTx/>
                  <a:latin typeface="Arial" pitchFamily="34" charset="0"/>
                  <a:ea typeface="黑体" pitchFamily="49" charset="-122"/>
                </a:rPr>
                <a:t>Doc 3</a:t>
              </a:r>
            </a:p>
          </p:txBody>
        </p:sp>
      </p:grpSp>
      <p:sp>
        <p:nvSpPr>
          <p:cNvPr id="141" name="Rectangle 5"/>
          <p:cNvSpPr>
            <a:spLocks noChangeArrowheads="1"/>
          </p:cNvSpPr>
          <p:nvPr/>
        </p:nvSpPr>
        <p:spPr bwMode="auto">
          <a:xfrm>
            <a:off x="2452960" y="2280443"/>
            <a:ext cx="284162" cy="300038"/>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142" name="Rectangle 6"/>
          <p:cNvSpPr>
            <a:spLocks noChangeArrowheads="1"/>
          </p:cNvSpPr>
          <p:nvPr/>
        </p:nvSpPr>
        <p:spPr bwMode="auto">
          <a:xfrm>
            <a:off x="2452960" y="2659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43" name="Rectangle 7"/>
          <p:cNvSpPr>
            <a:spLocks noChangeArrowheads="1"/>
          </p:cNvSpPr>
          <p:nvPr/>
        </p:nvSpPr>
        <p:spPr bwMode="auto">
          <a:xfrm>
            <a:off x="2452960" y="3040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44" name="Rectangle 8"/>
          <p:cNvSpPr>
            <a:spLocks noChangeArrowheads="1"/>
          </p:cNvSpPr>
          <p:nvPr/>
        </p:nvSpPr>
        <p:spPr bwMode="auto">
          <a:xfrm>
            <a:off x="2452960" y="3421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145" name="Rectangle 9"/>
          <p:cNvSpPr>
            <a:spLocks noChangeArrowheads="1"/>
          </p:cNvSpPr>
          <p:nvPr/>
        </p:nvSpPr>
        <p:spPr bwMode="auto">
          <a:xfrm>
            <a:off x="2452960" y="3802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146" name="Rectangle 10"/>
          <p:cNvSpPr>
            <a:spLocks noChangeArrowheads="1"/>
          </p:cNvSpPr>
          <p:nvPr/>
        </p:nvSpPr>
        <p:spPr bwMode="auto">
          <a:xfrm>
            <a:off x="2452960" y="4183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47" name="Rectangle 11"/>
          <p:cNvSpPr>
            <a:spLocks noChangeArrowheads="1"/>
          </p:cNvSpPr>
          <p:nvPr/>
        </p:nvSpPr>
        <p:spPr bwMode="auto">
          <a:xfrm>
            <a:off x="2452960" y="4564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148" name="Rectangle 12"/>
          <p:cNvSpPr>
            <a:spLocks noChangeArrowheads="1"/>
          </p:cNvSpPr>
          <p:nvPr/>
        </p:nvSpPr>
        <p:spPr bwMode="auto">
          <a:xfrm>
            <a:off x="2757760" y="2280443"/>
            <a:ext cx="284162" cy="300038"/>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149" name="Rectangle 13"/>
          <p:cNvSpPr>
            <a:spLocks noChangeArrowheads="1"/>
          </p:cNvSpPr>
          <p:nvPr/>
        </p:nvSpPr>
        <p:spPr bwMode="auto">
          <a:xfrm>
            <a:off x="2757760" y="2659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50" name="Rectangle 14"/>
          <p:cNvSpPr>
            <a:spLocks noChangeArrowheads="1"/>
          </p:cNvSpPr>
          <p:nvPr/>
        </p:nvSpPr>
        <p:spPr bwMode="auto">
          <a:xfrm>
            <a:off x="2757760" y="3040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151" name="Rectangle 15"/>
          <p:cNvSpPr>
            <a:spLocks noChangeArrowheads="1"/>
          </p:cNvSpPr>
          <p:nvPr/>
        </p:nvSpPr>
        <p:spPr bwMode="auto">
          <a:xfrm>
            <a:off x="2757760" y="3421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152" name="Rectangle 16"/>
          <p:cNvSpPr>
            <a:spLocks noChangeArrowheads="1"/>
          </p:cNvSpPr>
          <p:nvPr/>
        </p:nvSpPr>
        <p:spPr bwMode="auto">
          <a:xfrm>
            <a:off x="2757760" y="3802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53" name="Rectangle 17"/>
          <p:cNvSpPr>
            <a:spLocks noChangeArrowheads="1"/>
          </p:cNvSpPr>
          <p:nvPr/>
        </p:nvSpPr>
        <p:spPr bwMode="auto">
          <a:xfrm>
            <a:off x="2757760" y="4183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154" name="Rectangle 18"/>
          <p:cNvSpPr>
            <a:spLocks noChangeArrowheads="1"/>
          </p:cNvSpPr>
          <p:nvPr/>
        </p:nvSpPr>
        <p:spPr bwMode="auto">
          <a:xfrm>
            <a:off x="2757760" y="4564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55" name="Rectangle 19"/>
          <p:cNvSpPr>
            <a:spLocks noChangeArrowheads="1"/>
          </p:cNvSpPr>
          <p:nvPr/>
        </p:nvSpPr>
        <p:spPr bwMode="auto">
          <a:xfrm>
            <a:off x="3062560" y="2280443"/>
            <a:ext cx="284162" cy="300038"/>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56" name="Rectangle 20"/>
          <p:cNvSpPr>
            <a:spLocks noChangeArrowheads="1"/>
          </p:cNvSpPr>
          <p:nvPr/>
        </p:nvSpPr>
        <p:spPr bwMode="auto">
          <a:xfrm>
            <a:off x="3062560" y="2659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157" name="Rectangle 21"/>
          <p:cNvSpPr>
            <a:spLocks noChangeArrowheads="1"/>
          </p:cNvSpPr>
          <p:nvPr/>
        </p:nvSpPr>
        <p:spPr bwMode="auto">
          <a:xfrm>
            <a:off x="3062560" y="3040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58" name="Rectangle 22"/>
          <p:cNvSpPr>
            <a:spLocks noChangeArrowheads="1"/>
          </p:cNvSpPr>
          <p:nvPr/>
        </p:nvSpPr>
        <p:spPr bwMode="auto">
          <a:xfrm>
            <a:off x="3062560" y="3421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59" name="Rectangle 23"/>
          <p:cNvSpPr>
            <a:spLocks noChangeArrowheads="1"/>
          </p:cNvSpPr>
          <p:nvPr/>
        </p:nvSpPr>
        <p:spPr bwMode="auto">
          <a:xfrm>
            <a:off x="3062560" y="3802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160" name="Rectangle 24"/>
          <p:cNvSpPr>
            <a:spLocks noChangeArrowheads="1"/>
          </p:cNvSpPr>
          <p:nvPr/>
        </p:nvSpPr>
        <p:spPr bwMode="auto">
          <a:xfrm>
            <a:off x="3062560" y="4183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61" name="Rectangle 25"/>
          <p:cNvSpPr>
            <a:spLocks noChangeArrowheads="1"/>
          </p:cNvSpPr>
          <p:nvPr/>
        </p:nvSpPr>
        <p:spPr bwMode="auto">
          <a:xfrm>
            <a:off x="3062560" y="4564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a:ln>
                  <a:noFill/>
                </a:ln>
                <a:solidFill>
                  <a:srgbClr val="000000"/>
                </a:solidFill>
                <a:effectLst/>
                <a:uLnTx/>
                <a:uFillTx/>
                <a:latin typeface="Arial"/>
                <a:ea typeface="+mn-ea"/>
                <a:cs typeface="+mn-cs"/>
              </a:rPr>
              <a:t>1</a:t>
            </a:r>
          </a:p>
        </p:txBody>
      </p:sp>
      <p:sp>
        <p:nvSpPr>
          <p:cNvPr id="162" name="Rectangle 34"/>
          <p:cNvSpPr>
            <a:spLocks noChangeArrowheads="1"/>
          </p:cNvSpPr>
          <p:nvPr/>
        </p:nvSpPr>
        <p:spPr bwMode="auto">
          <a:xfrm>
            <a:off x="2452960" y="4945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163" name="Rectangle 35"/>
          <p:cNvSpPr>
            <a:spLocks noChangeArrowheads="1"/>
          </p:cNvSpPr>
          <p:nvPr/>
        </p:nvSpPr>
        <p:spPr bwMode="auto">
          <a:xfrm>
            <a:off x="2757760" y="4945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164" name="Rectangle 36"/>
          <p:cNvSpPr>
            <a:spLocks noChangeArrowheads="1"/>
          </p:cNvSpPr>
          <p:nvPr/>
        </p:nvSpPr>
        <p:spPr bwMode="auto">
          <a:xfrm>
            <a:off x="3062560" y="4945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165" name="Rectangle 37"/>
          <p:cNvSpPr>
            <a:spLocks noChangeArrowheads="1"/>
          </p:cNvSpPr>
          <p:nvPr/>
        </p:nvSpPr>
        <p:spPr bwMode="auto">
          <a:xfrm>
            <a:off x="2432322" y="1988840"/>
            <a:ext cx="268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marL="0" marR="0" lvl="0" indent="0" defTabSz="914400" eaLnBrk="1" latinLnBrk="0" hangingPunct="1">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ea typeface="黑体" pitchFamily="49" charset="-122"/>
              </a:rPr>
              <a:t>1</a:t>
            </a:r>
          </a:p>
        </p:txBody>
      </p:sp>
      <p:sp>
        <p:nvSpPr>
          <p:cNvPr id="166" name="Rectangle 38"/>
          <p:cNvSpPr>
            <a:spLocks noChangeArrowheads="1"/>
          </p:cNvSpPr>
          <p:nvPr/>
        </p:nvSpPr>
        <p:spPr bwMode="auto">
          <a:xfrm>
            <a:off x="2776810" y="1988840"/>
            <a:ext cx="268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marL="0" marR="0" lvl="0" indent="0" defTabSz="914400" eaLnBrk="1" latinLnBrk="0" hangingPunct="1">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ea typeface="黑体" pitchFamily="49" charset="-122"/>
              </a:rPr>
              <a:t>2</a:t>
            </a:r>
          </a:p>
        </p:txBody>
      </p:sp>
      <p:sp>
        <p:nvSpPr>
          <p:cNvPr id="167" name="Rectangle 39"/>
          <p:cNvSpPr>
            <a:spLocks noChangeArrowheads="1"/>
          </p:cNvSpPr>
          <p:nvPr/>
        </p:nvSpPr>
        <p:spPr bwMode="auto">
          <a:xfrm>
            <a:off x="3081610" y="1988840"/>
            <a:ext cx="268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marL="0" marR="0" lvl="0" indent="0" defTabSz="914400" eaLnBrk="1" latinLnBrk="0" hangingPunct="1">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ea typeface="黑体" pitchFamily="49" charset="-122"/>
              </a:rPr>
              <a:t>3</a:t>
            </a:r>
          </a:p>
        </p:txBody>
      </p:sp>
      <p:sp>
        <p:nvSpPr>
          <p:cNvPr id="168" name="Rectangle 40"/>
          <p:cNvSpPr>
            <a:spLocks noChangeArrowheads="1"/>
          </p:cNvSpPr>
          <p:nvPr/>
        </p:nvSpPr>
        <p:spPr bwMode="auto">
          <a:xfrm>
            <a:off x="3367360" y="2280443"/>
            <a:ext cx="284162" cy="300038"/>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69" name="Rectangle 41"/>
          <p:cNvSpPr>
            <a:spLocks noChangeArrowheads="1"/>
          </p:cNvSpPr>
          <p:nvPr/>
        </p:nvSpPr>
        <p:spPr bwMode="auto">
          <a:xfrm>
            <a:off x="3367360" y="2659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170" name="Rectangle 42"/>
          <p:cNvSpPr>
            <a:spLocks noChangeArrowheads="1"/>
          </p:cNvSpPr>
          <p:nvPr/>
        </p:nvSpPr>
        <p:spPr bwMode="auto">
          <a:xfrm>
            <a:off x="3367360" y="3040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171" name="Rectangle 43"/>
          <p:cNvSpPr>
            <a:spLocks noChangeArrowheads="1"/>
          </p:cNvSpPr>
          <p:nvPr/>
        </p:nvSpPr>
        <p:spPr bwMode="auto">
          <a:xfrm>
            <a:off x="3367360" y="3421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72" name="Rectangle 44"/>
          <p:cNvSpPr>
            <a:spLocks noChangeArrowheads="1"/>
          </p:cNvSpPr>
          <p:nvPr/>
        </p:nvSpPr>
        <p:spPr bwMode="auto">
          <a:xfrm>
            <a:off x="3367360" y="3802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173" name="Rectangle 45"/>
          <p:cNvSpPr>
            <a:spLocks noChangeArrowheads="1"/>
          </p:cNvSpPr>
          <p:nvPr/>
        </p:nvSpPr>
        <p:spPr bwMode="auto">
          <a:xfrm>
            <a:off x="3367360" y="4183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174" name="Rectangle 46"/>
          <p:cNvSpPr>
            <a:spLocks noChangeArrowheads="1"/>
          </p:cNvSpPr>
          <p:nvPr/>
        </p:nvSpPr>
        <p:spPr bwMode="auto">
          <a:xfrm>
            <a:off x="3367360" y="4564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75" name="Rectangle 47"/>
          <p:cNvSpPr>
            <a:spLocks noChangeArrowheads="1"/>
          </p:cNvSpPr>
          <p:nvPr/>
        </p:nvSpPr>
        <p:spPr bwMode="auto">
          <a:xfrm>
            <a:off x="3367360" y="4945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176" name="Rectangle 48"/>
          <p:cNvSpPr>
            <a:spLocks noChangeArrowheads="1"/>
          </p:cNvSpPr>
          <p:nvPr/>
        </p:nvSpPr>
        <p:spPr bwMode="auto">
          <a:xfrm>
            <a:off x="3386410" y="1988840"/>
            <a:ext cx="268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marL="0" marR="0" lvl="0" indent="0" defTabSz="914400" eaLnBrk="1" latinLnBrk="0" hangingPunct="1">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ea typeface="黑体" pitchFamily="49" charset="-122"/>
              </a:rPr>
              <a:t>4</a:t>
            </a:r>
          </a:p>
        </p:txBody>
      </p:sp>
      <p:sp>
        <p:nvSpPr>
          <p:cNvPr id="177" name="Rectangle 19"/>
          <p:cNvSpPr>
            <a:spLocks noChangeArrowheads="1"/>
          </p:cNvSpPr>
          <p:nvPr/>
        </p:nvSpPr>
        <p:spPr bwMode="auto">
          <a:xfrm>
            <a:off x="1279797" y="2280443"/>
            <a:ext cx="1152525" cy="300038"/>
          </a:xfrm>
          <a:prstGeom prst="rect">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blue</a:t>
            </a:r>
          </a:p>
        </p:txBody>
      </p:sp>
      <p:sp>
        <p:nvSpPr>
          <p:cNvPr id="178" name="Rectangle 19"/>
          <p:cNvSpPr>
            <a:spLocks noChangeArrowheads="1"/>
          </p:cNvSpPr>
          <p:nvPr/>
        </p:nvSpPr>
        <p:spPr bwMode="auto">
          <a:xfrm>
            <a:off x="1279797" y="2659856"/>
            <a:ext cx="1152525" cy="300037"/>
          </a:xfrm>
          <a:prstGeom prst="rect">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cat</a:t>
            </a:r>
          </a:p>
        </p:txBody>
      </p:sp>
      <p:sp>
        <p:nvSpPr>
          <p:cNvPr id="179" name="Rectangle 19"/>
          <p:cNvSpPr>
            <a:spLocks noChangeArrowheads="1"/>
          </p:cNvSpPr>
          <p:nvPr/>
        </p:nvSpPr>
        <p:spPr bwMode="auto">
          <a:xfrm>
            <a:off x="1279797" y="3040856"/>
            <a:ext cx="1152525" cy="300037"/>
          </a:xfrm>
          <a:prstGeom prst="rect">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egg</a:t>
            </a:r>
          </a:p>
        </p:txBody>
      </p:sp>
      <p:sp>
        <p:nvSpPr>
          <p:cNvPr id="180" name="Rectangle 19"/>
          <p:cNvSpPr>
            <a:spLocks noChangeArrowheads="1"/>
          </p:cNvSpPr>
          <p:nvPr/>
        </p:nvSpPr>
        <p:spPr bwMode="auto">
          <a:xfrm>
            <a:off x="1279797" y="3421856"/>
            <a:ext cx="1152525" cy="300037"/>
          </a:xfrm>
          <a:prstGeom prst="rect">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fish</a:t>
            </a:r>
          </a:p>
        </p:txBody>
      </p:sp>
      <p:sp>
        <p:nvSpPr>
          <p:cNvPr id="181" name="Rectangle 19"/>
          <p:cNvSpPr>
            <a:spLocks noChangeArrowheads="1"/>
          </p:cNvSpPr>
          <p:nvPr/>
        </p:nvSpPr>
        <p:spPr bwMode="auto">
          <a:xfrm>
            <a:off x="1279797" y="3802856"/>
            <a:ext cx="1152525" cy="300037"/>
          </a:xfrm>
          <a:prstGeom prst="rect">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green</a:t>
            </a:r>
          </a:p>
        </p:txBody>
      </p:sp>
      <p:sp>
        <p:nvSpPr>
          <p:cNvPr id="182" name="Rectangle 19"/>
          <p:cNvSpPr>
            <a:spLocks noChangeArrowheads="1"/>
          </p:cNvSpPr>
          <p:nvPr/>
        </p:nvSpPr>
        <p:spPr bwMode="auto">
          <a:xfrm>
            <a:off x="1279797" y="4183856"/>
            <a:ext cx="1152525" cy="300037"/>
          </a:xfrm>
          <a:prstGeom prst="rect">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ham</a:t>
            </a:r>
          </a:p>
        </p:txBody>
      </p:sp>
      <p:sp>
        <p:nvSpPr>
          <p:cNvPr id="183" name="Rectangle 19"/>
          <p:cNvSpPr>
            <a:spLocks noChangeArrowheads="1"/>
          </p:cNvSpPr>
          <p:nvPr/>
        </p:nvSpPr>
        <p:spPr bwMode="auto">
          <a:xfrm>
            <a:off x="1279797" y="4564856"/>
            <a:ext cx="1152525" cy="300037"/>
          </a:xfrm>
          <a:prstGeom prst="rect">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hat</a:t>
            </a:r>
          </a:p>
        </p:txBody>
      </p:sp>
      <p:sp>
        <p:nvSpPr>
          <p:cNvPr id="184" name="Rectangle 19"/>
          <p:cNvSpPr>
            <a:spLocks noChangeArrowheads="1"/>
          </p:cNvSpPr>
          <p:nvPr/>
        </p:nvSpPr>
        <p:spPr bwMode="auto">
          <a:xfrm>
            <a:off x="1279797" y="4945856"/>
            <a:ext cx="1152525" cy="300037"/>
          </a:xfrm>
          <a:prstGeom prst="rect">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one</a:t>
            </a:r>
          </a:p>
        </p:txBody>
      </p:sp>
      <p:sp>
        <p:nvSpPr>
          <p:cNvPr id="185" name="Rectangle 6"/>
          <p:cNvSpPr>
            <a:spLocks noChangeArrowheads="1"/>
          </p:cNvSpPr>
          <p:nvPr/>
        </p:nvSpPr>
        <p:spPr bwMode="auto">
          <a:xfrm>
            <a:off x="7015435" y="2659856"/>
            <a:ext cx="284162" cy="300037"/>
          </a:xfrm>
          <a:prstGeom prst="rect">
            <a:avLst/>
          </a:prstGeom>
          <a:solidFill>
            <a:srgbClr val="FF99CC"/>
          </a:solidFill>
          <a:ln w="25400" cap="flat" cmpd="sng" algn="ctr">
            <a:solidFill>
              <a:srgbClr val="FF99CC">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3</a:t>
            </a:r>
          </a:p>
        </p:txBody>
      </p:sp>
      <p:sp>
        <p:nvSpPr>
          <p:cNvPr id="186" name="Rectangle 7"/>
          <p:cNvSpPr>
            <a:spLocks noChangeArrowheads="1"/>
          </p:cNvSpPr>
          <p:nvPr/>
        </p:nvSpPr>
        <p:spPr bwMode="auto">
          <a:xfrm>
            <a:off x="7015435" y="3040856"/>
            <a:ext cx="284162" cy="300037"/>
          </a:xfrm>
          <a:prstGeom prst="rect">
            <a:avLst/>
          </a:prstGeom>
          <a:solidFill>
            <a:srgbClr val="FF99CC"/>
          </a:solidFill>
          <a:ln w="25400" cap="flat" cmpd="sng" algn="ctr">
            <a:solidFill>
              <a:srgbClr val="FF99CC">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4</a:t>
            </a:r>
          </a:p>
        </p:txBody>
      </p:sp>
      <p:sp>
        <p:nvSpPr>
          <p:cNvPr id="187" name="Rectangle 8"/>
          <p:cNvSpPr>
            <a:spLocks noChangeArrowheads="1"/>
          </p:cNvSpPr>
          <p:nvPr/>
        </p:nvSpPr>
        <p:spPr bwMode="auto">
          <a:xfrm>
            <a:off x="7015435" y="3423443"/>
            <a:ext cx="284162" cy="300038"/>
          </a:xfrm>
          <a:prstGeom prst="rect">
            <a:avLst/>
          </a:prstGeom>
          <a:solidFill>
            <a:srgbClr val="FF99CC"/>
          </a:solidFill>
          <a:ln w="25400" cap="flat" cmpd="sng" algn="ctr">
            <a:solidFill>
              <a:srgbClr val="FF99CC">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188" name="Rectangle 10"/>
          <p:cNvSpPr>
            <a:spLocks noChangeArrowheads="1"/>
          </p:cNvSpPr>
          <p:nvPr/>
        </p:nvSpPr>
        <p:spPr bwMode="auto">
          <a:xfrm>
            <a:off x="7015435" y="4183856"/>
            <a:ext cx="284162" cy="300037"/>
          </a:xfrm>
          <a:prstGeom prst="rect">
            <a:avLst/>
          </a:prstGeom>
          <a:solidFill>
            <a:srgbClr val="FF99CC"/>
          </a:solidFill>
          <a:ln w="25400" cap="flat" cmpd="sng" algn="ctr">
            <a:solidFill>
              <a:srgbClr val="FF99CC">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4</a:t>
            </a:r>
          </a:p>
        </p:txBody>
      </p:sp>
      <p:sp>
        <p:nvSpPr>
          <p:cNvPr id="189" name="Rectangle 16"/>
          <p:cNvSpPr>
            <a:spLocks noChangeArrowheads="1"/>
          </p:cNvSpPr>
          <p:nvPr/>
        </p:nvSpPr>
        <p:spPr bwMode="auto">
          <a:xfrm>
            <a:off x="7015435" y="3802856"/>
            <a:ext cx="284162" cy="300037"/>
          </a:xfrm>
          <a:prstGeom prst="rect">
            <a:avLst/>
          </a:prstGeom>
          <a:solidFill>
            <a:srgbClr val="FF99CC"/>
          </a:solidFill>
          <a:ln w="25400" cap="flat" cmpd="sng" algn="ctr">
            <a:solidFill>
              <a:srgbClr val="FF99CC">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4</a:t>
            </a:r>
          </a:p>
        </p:txBody>
      </p:sp>
      <p:sp>
        <p:nvSpPr>
          <p:cNvPr id="190" name="Rectangle 18"/>
          <p:cNvSpPr>
            <a:spLocks noChangeArrowheads="1"/>
          </p:cNvSpPr>
          <p:nvPr/>
        </p:nvSpPr>
        <p:spPr bwMode="auto">
          <a:xfrm>
            <a:off x="7015435" y="4564856"/>
            <a:ext cx="284162" cy="300037"/>
          </a:xfrm>
          <a:prstGeom prst="rect">
            <a:avLst/>
          </a:prstGeom>
          <a:solidFill>
            <a:srgbClr val="FF99CC"/>
          </a:solidFill>
          <a:ln w="25400" cap="flat" cmpd="sng" algn="ctr">
            <a:solidFill>
              <a:srgbClr val="FF99CC">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3</a:t>
            </a:r>
          </a:p>
        </p:txBody>
      </p:sp>
      <p:sp>
        <p:nvSpPr>
          <p:cNvPr id="191" name="Rectangle 19"/>
          <p:cNvSpPr>
            <a:spLocks noChangeArrowheads="1"/>
          </p:cNvSpPr>
          <p:nvPr/>
        </p:nvSpPr>
        <p:spPr bwMode="auto">
          <a:xfrm>
            <a:off x="7015435" y="2280443"/>
            <a:ext cx="284162" cy="300038"/>
          </a:xfrm>
          <a:prstGeom prst="rect">
            <a:avLst/>
          </a:prstGeom>
          <a:solidFill>
            <a:srgbClr val="FF99CC"/>
          </a:solidFill>
          <a:ln w="25400" cap="flat" cmpd="sng" algn="ctr">
            <a:solidFill>
              <a:srgbClr val="FF99CC">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2</a:t>
            </a:r>
          </a:p>
        </p:txBody>
      </p:sp>
      <p:sp>
        <p:nvSpPr>
          <p:cNvPr id="192" name="Rectangle 34"/>
          <p:cNvSpPr>
            <a:spLocks noChangeArrowheads="1"/>
          </p:cNvSpPr>
          <p:nvPr/>
        </p:nvSpPr>
        <p:spPr bwMode="auto">
          <a:xfrm>
            <a:off x="7015435" y="4945856"/>
            <a:ext cx="284162" cy="300037"/>
          </a:xfrm>
          <a:prstGeom prst="rect">
            <a:avLst/>
          </a:prstGeom>
          <a:solidFill>
            <a:srgbClr val="FF99CC"/>
          </a:solidFill>
          <a:ln w="25400" cap="flat" cmpd="sng" algn="ctr">
            <a:solidFill>
              <a:srgbClr val="FF99CC">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193" name="Rectangle 19"/>
          <p:cNvSpPr>
            <a:spLocks noChangeArrowheads="1"/>
          </p:cNvSpPr>
          <p:nvPr/>
        </p:nvSpPr>
        <p:spPr bwMode="auto">
          <a:xfrm>
            <a:off x="5635897" y="2280443"/>
            <a:ext cx="1150938" cy="300038"/>
          </a:xfrm>
          <a:prstGeom prst="rect">
            <a:avLst/>
          </a:prstGeom>
          <a:solidFill>
            <a:srgbClr val="FFCC99"/>
          </a:solidFill>
          <a:ln w="25400" cap="flat" cmpd="sng" algn="ctr">
            <a:solidFill>
              <a:srgbClr val="FFCC99">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blue</a:t>
            </a:r>
          </a:p>
        </p:txBody>
      </p:sp>
      <p:sp>
        <p:nvSpPr>
          <p:cNvPr id="194" name="Rectangle 19"/>
          <p:cNvSpPr>
            <a:spLocks noChangeArrowheads="1"/>
          </p:cNvSpPr>
          <p:nvPr/>
        </p:nvSpPr>
        <p:spPr bwMode="auto">
          <a:xfrm>
            <a:off x="5635897" y="2659856"/>
            <a:ext cx="1150938" cy="300037"/>
          </a:xfrm>
          <a:prstGeom prst="rect">
            <a:avLst/>
          </a:prstGeom>
          <a:solidFill>
            <a:srgbClr val="FFCC99"/>
          </a:solidFill>
          <a:ln w="25400" cap="flat" cmpd="sng" algn="ctr">
            <a:solidFill>
              <a:srgbClr val="FFCC99">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cat</a:t>
            </a:r>
          </a:p>
        </p:txBody>
      </p:sp>
      <p:sp>
        <p:nvSpPr>
          <p:cNvPr id="195" name="Rectangle 19"/>
          <p:cNvSpPr>
            <a:spLocks noChangeArrowheads="1"/>
          </p:cNvSpPr>
          <p:nvPr/>
        </p:nvSpPr>
        <p:spPr bwMode="auto">
          <a:xfrm>
            <a:off x="5635897" y="3040856"/>
            <a:ext cx="1150938" cy="300037"/>
          </a:xfrm>
          <a:prstGeom prst="rect">
            <a:avLst/>
          </a:prstGeom>
          <a:solidFill>
            <a:srgbClr val="FFCC99"/>
          </a:solidFill>
          <a:ln w="25400" cap="flat" cmpd="sng" algn="ctr">
            <a:solidFill>
              <a:srgbClr val="FFCC99">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egg</a:t>
            </a:r>
          </a:p>
        </p:txBody>
      </p:sp>
      <p:sp>
        <p:nvSpPr>
          <p:cNvPr id="196" name="Rectangle 19"/>
          <p:cNvSpPr>
            <a:spLocks noChangeArrowheads="1"/>
          </p:cNvSpPr>
          <p:nvPr/>
        </p:nvSpPr>
        <p:spPr bwMode="auto">
          <a:xfrm>
            <a:off x="5635897" y="3423443"/>
            <a:ext cx="1150938" cy="300038"/>
          </a:xfrm>
          <a:prstGeom prst="rect">
            <a:avLst/>
          </a:prstGeom>
          <a:solidFill>
            <a:srgbClr val="FFCC99"/>
          </a:solidFill>
          <a:ln w="25400" cap="flat" cmpd="sng" algn="ctr">
            <a:solidFill>
              <a:srgbClr val="FFCC99">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fish</a:t>
            </a:r>
          </a:p>
        </p:txBody>
      </p:sp>
      <p:sp>
        <p:nvSpPr>
          <p:cNvPr id="197" name="Rectangle 19"/>
          <p:cNvSpPr>
            <a:spLocks noChangeArrowheads="1"/>
          </p:cNvSpPr>
          <p:nvPr/>
        </p:nvSpPr>
        <p:spPr bwMode="auto">
          <a:xfrm>
            <a:off x="5635897" y="3802856"/>
            <a:ext cx="1150938" cy="300037"/>
          </a:xfrm>
          <a:prstGeom prst="rect">
            <a:avLst/>
          </a:prstGeom>
          <a:solidFill>
            <a:srgbClr val="FFCC99"/>
          </a:solidFill>
          <a:ln w="25400" cap="flat" cmpd="sng" algn="ctr">
            <a:solidFill>
              <a:srgbClr val="FFCC99">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green</a:t>
            </a:r>
          </a:p>
        </p:txBody>
      </p:sp>
      <p:sp>
        <p:nvSpPr>
          <p:cNvPr id="198" name="Rectangle 19"/>
          <p:cNvSpPr>
            <a:spLocks noChangeArrowheads="1"/>
          </p:cNvSpPr>
          <p:nvPr/>
        </p:nvSpPr>
        <p:spPr bwMode="auto">
          <a:xfrm>
            <a:off x="5635897" y="4183856"/>
            <a:ext cx="1150938" cy="300037"/>
          </a:xfrm>
          <a:prstGeom prst="rect">
            <a:avLst/>
          </a:prstGeom>
          <a:solidFill>
            <a:srgbClr val="FFCC99"/>
          </a:solidFill>
          <a:ln w="25400" cap="flat" cmpd="sng" algn="ctr">
            <a:solidFill>
              <a:srgbClr val="FFCC99">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ham</a:t>
            </a:r>
          </a:p>
        </p:txBody>
      </p:sp>
      <p:sp>
        <p:nvSpPr>
          <p:cNvPr id="199" name="Rectangle 19"/>
          <p:cNvSpPr>
            <a:spLocks noChangeArrowheads="1"/>
          </p:cNvSpPr>
          <p:nvPr/>
        </p:nvSpPr>
        <p:spPr bwMode="auto">
          <a:xfrm>
            <a:off x="5635897" y="4564856"/>
            <a:ext cx="1150938" cy="300037"/>
          </a:xfrm>
          <a:prstGeom prst="rect">
            <a:avLst/>
          </a:prstGeom>
          <a:solidFill>
            <a:srgbClr val="FFCC99"/>
          </a:solidFill>
          <a:ln w="25400" cap="flat" cmpd="sng" algn="ctr">
            <a:solidFill>
              <a:srgbClr val="FFCC99">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hat</a:t>
            </a:r>
          </a:p>
        </p:txBody>
      </p:sp>
      <p:sp>
        <p:nvSpPr>
          <p:cNvPr id="200" name="Rectangle 19"/>
          <p:cNvSpPr>
            <a:spLocks noChangeArrowheads="1"/>
          </p:cNvSpPr>
          <p:nvPr/>
        </p:nvSpPr>
        <p:spPr bwMode="auto">
          <a:xfrm>
            <a:off x="5635897" y="4945856"/>
            <a:ext cx="1150938" cy="300037"/>
          </a:xfrm>
          <a:prstGeom prst="rect">
            <a:avLst/>
          </a:prstGeom>
          <a:solidFill>
            <a:srgbClr val="FFCC99"/>
          </a:solidFill>
          <a:ln w="25400" cap="flat" cmpd="sng" algn="ctr">
            <a:solidFill>
              <a:srgbClr val="FFCC99">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one</a:t>
            </a:r>
          </a:p>
        </p:txBody>
      </p:sp>
      <p:sp>
        <p:nvSpPr>
          <p:cNvPr id="201" name="Rectangle 7"/>
          <p:cNvSpPr>
            <a:spLocks noChangeArrowheads="1"/>
          </p:cNvSpPr>
          <p:nvPr/>
        </p:nvSpPr>
        <p:spPr bwMode="auto">
          <a:xfrm>
            <a:off x="7528197" y="3423443"/>
            <a:ext cx="284163" cy="300038"/>
          </a:xfrm>
          <a:prstGeom prst="rect">
            <a:avLst/>
          </a:prstGeom>
          <a:solidFill>
            <a:srgbClr val="FF99CC"/>
          </a:solidFill>
          <a:ln w="25400" cap="flat" cmpd="sng" algn="ctr">
            <a:solidFill>
              <a:srgbClr val="FF99CC">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2</a:t>
            </a:r>
          </a:p>
        </p:txBody>
      </p:sp>
      <p:cxnSp>
        <p:nvCxnSpPr>
          <p:cNvPr id="202" name="Straight Arrow Connector 227"/>
          <p:cNvCxnSpPr>
            <a:cxnSpLocks noChangeShapeType="1"/>
            <a:stCxn id="193" idx="3"/>
            <a:endCxn id="191" idx="1"/>
          </p:cNvCxnSpPr>
          <p:nvPr/>
        </p:nvCxnSpPr>
        <p:spPr bwMode="auto">
          <a:xfrm>
            <a:off x="6786835" y="2431256"/>
            <a:ext cx="228600" cy="1587"/>
          </a:xfrm>
          <a:prstGeom prst="straightConnector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tailEnd type="triangle" w="med" len="med"/>
          </a:ln>
          <a:effectLst>
            <a:outerShdw blurRad="40000" dist="20000" dir="5400000" rotWithShape="0">
              <a:srgbClr val="000000">
                <a:alpha val="38000"/>
              </a:srgbClr>
            </a:outerShdw>
          </a:effectLst>
        </p:spPr>
      </p:cxnSp>
      <p:cxnSp>
        <p:nvCxnSpPr>
          <p:cNvPr id="203" name="Straight Arrow Connector 231"/>
          <p:cNvCxnSpPr>
            <a:cxnSpLocks noChangeShapeType="1"/>
            <a:stCxn id="194" idx="3"/>
            <a:endCxn id="185" idx="1"/>
          </p:cNvCxnSpPr>
          <p:nvPr/>
        </p:nvCxnSpPr>
        <p:spPr bwMode="auto">
          <a:xfrm>
            <a:off x="6786835" y="2810668"/>
            <a:ext cx="228600" cy="1588"/>
          </a:xfrm>
          <a:prstGeom prst="straightConnector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tailEnd type="triangle" w="med" len="med"/>
          </a:ln>
          <a:effectLst>
            <a:outerShdw blurRad="40000" dist="20000" dir="5400000" rotWithShape="0">
              <a:srgbClr val="000000">
                <a:alpha val="38000"/>
              </a:srgbClr>
            </a:outerShdw>
          </a:effectLst>
        </p:spPr>
      </p:cxnSp>
      <p:cxnSp>
        <p:nvCxnSpPr>
          <p:cNvPr id="204" name="Straight Arrow Connector 233"/>
          <p:cNvCxnSpPr>
            <a:cxnSpLocks noChangeShapeType="1"/>
            <a:stCxn id="195" idx="3"/>
            <a:endCxn id="186" idx="1"/>
          </p:cNvCxnSpPr>
          <p:nvPr/>
        </p:nvCxnSpPr>
        <p:spPr bwMode="auto">
          <a:xfrm>
            <a:off x="6786835" y="3191668"/>
            <a:ext cx="228600" cy="1588"/>
          </a:xfrm>
          <a:prstGeom prst="straightConnector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tailEnd type="triangle" w="med" len="med"/>
          </a:ln>
          <a:effectLst>
            <a:outerShdw blurRad="40000" dist="20000" dir="5400000" rotWithShape="0">
              <a:srgbClr val="000000">
                <a:alpha val="38000"/>
              </a:srgbClr>
            </a:outerShdw>
          </a:effectLst>
        </p:spPr>
      </p:cxnSp>
      <p:cxnSp>
        <p:nvCxnSpPr>
          <p:cNvPr id="205" name="Straight Arrow Connector 235"/>
          <p:cNvCxnSpPr>
            <a:cxnSpLocks noChangeShapeType="1"/>
            <a:stCxn id="196" idx="3"/>
            <a:endCxn id="187" idx="1"/>
          </p:cNvCxnSpPr>
          <p:nvPr/>
        </p:nvCxnSpPr>
        <p:spPr bwMode="auto">
          <a:xfrm>
            <a:off x="6786835" y="3574256"/>
            <a:ext cx="228600" cy="1587"/>
          </a:xfrm>
          <a:prstGeom prst="straightConnector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tailEnd type="triangle" w="med" len="med"/>
          </a:ln>
          <a:effectLst>
            <a:outerShdw blurRad="40000" dist="20000" dir="5400000" rotWithShape="0">
              <a:srgbClr val="000000">
                <a:alpha val="38000"/>
              </a:srgbClr>
            </a:outerShdw>
          </a:effectLst>
        </p:spPr>
      </p:cxnSp>
      <p:cxnSp>
        <p:nvCxnSpPr>
          <p:cNvPr id="206" name="Straight Arrow Connector 237"/>
          <p:cNvCxnSpPr>
            <a:cxnSpLocks noChangeShapeType="1"/>
            <a:stCxn id="197" idx="3"/>
            <a:endCxn id="189" idx="1"/>
          </p:cNvCxnSpPr>
          <p:nvPr/>
        </p:nvCxnSpPr>
        <p:spPr bwMode="auto">
          <a:xfrm>
            <a:off x="6786835" y="3953668"/>
            <a:ext cx="228600" cy="1588"/>
          </a:xfrm>
          <a:prstGeom prst="straightConnector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tailEnd type="triangle" w="med" len="med"/>
          </a:ln>
          <a:effectLst>
            <a:outerShdw blurRad="40000" dist="20000" dir="5400000" rotWithShape="0">
              <a:srgbClr val="000000">
                <a:alpha val="38000"/>
              </a:srgbClr>
            </a:outerShdw>
          </a:effectLst>
        </p:spPr>
      </p:cxnSp>
      <p:cxnSp>
        <p:nvCxnSpPr>
          <p:cNvPr id="207" name="Straight Arrow Connector 239"/>
          <p:cNvCxnSpPr>
            <a:cxnSpLocks noChangeShapeType="1"/>
            <a:stCxn id="198" idx="3"/>
            <a:endCxn id="188" idx="1"/>
          </p:cNvCxnSpPr>
          <p:nvPr/>
        </p:nvCxnSpPr>
        <p:spPr bwMode="auto">
          <a:xfrm>
            <a:off x="6786835" y="4334668"/>
            <a:ext cx="228600" cy="1588"/>
          </a:xfrm>
          <a:prstGeom prst="straightConnector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tailEnd type="triangle" w="med" len="med"/>
          </a:ln>
          <a:effectLst>
            <a:outerShdw blurRad="40000" dist="20000" dir="5400000" rotWithShape="0">
              <a:srgbClr val="000000">
                <a:alpha val="38000"/>
              </a:srgbClr>
            </a:outerShdw>
          </a:effectLst>
        </p:spPr>
      </p:cxnSp>
      <p:cxnSp>
        <p:nvCxnSpPr>
          <p:cNvPr id="208" name="Straight Arrow Connector 241"/>
          <p:cNvCxnSpPr>
            <a:cxnSpLocks noChangeShapeType="1"/>
            <a:stCxn id="199" idx="3"/>
            <a:endCxn id="190" idx="1"/>
          </p:cNvCxnSpPr>
          <p:nvPr/>
        </p:nvCxnSpPr>
        <p:spPr bwMode="auto">
          <a:xfrm>
            <a:off x="6786835" y="4715668"/>
            <a:ext cx="228600" cy="1588"/>
          </a:xfrm>
          <a:prstGeom prst="straightConnector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tailEnd type="triangle" w="med" len="med"/>
          </a:ln>
          <a:effectLst>
            <a:outerShdw blurRad="40000" dist="20000" dir="5400000" rotWithShape="0">
              <a:srgbClr val="000000">
                <a:alpha val="38000"/>
              </a:srgbClr>
            </a:outerShdw>
          </a:effectLst>
        </p:spPr>
      </p:cxnSp>
      <p:cxnSp>
        <p:nvCxnSpPr>
          <p:cNvPr id="209" name="Straight Arrow Connector 243"/>
          <p:cNvCxnSpPr>
            <a:cxnSpLocks noChangeShapeType="1"/>
            <a:stCxn id="200" idx="3"/>
            <a:endCxn id="192" idx="1"/>
          </p:cNvCxnSpPr>
          <p:nvPr/>
        </p:nvCxnSpPr>
        <p:spPr bwMode="auto">
          <a:xfrm>
            <a:off x="6786835" y="5096668"/>
            <a:ext cx="228600" cy="1588"/>
          </a:xfrm>
          <a:prstGeom prst="straightConnector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tailEnd type="triangle" w="med" len="med"/>
          </a:ln>
          <a:effectLst>
            <a:outerShdw blurRad="40000" dist="20000" dir="5400000" rotWithShape="0">
              <a:srgbClr val="000000">
                <a:alpha val="38000"/>
              </a:srgbClr>
            </a:outerShdw>
          </a:effectLst>
        </p:spPr>
      </p:cxnSp>
      <p:sp>
        <p:nvSpPr>
          <p:cNvPr id="210" name="Right Arrow 245"/>
          <p:cNvSpPr>
            <a:spLocks noChangeArrowheads="1"/>
          </p:cNvSpPr>
          <p:nvPr/>
        </p:nvSpPr>
        <p:spPr bwMode="auto">
          <a:xfrm>
            <a:off x="4327797" y="3801268"/>
            <a:ext cx="685800" cy="533400"/>
          </a:xfrm>
          <a:prstGeom prst="rightArrow">
            <a:avLst>
              <a:gd name="adj1" fmla="val 50000"/>
              <a:gd name="adj2" fmla="val 50000"/>
            </a:avLst>
          </a:prstGeom>
          <a:solidFill>
            <a:srgbClr val="FFFF99"/>
          </a:solidFill>
          <a:ln w="25400" cap="flat" cmpd="sng" algn="ctr">
            <a:solidFill>
              <a:srgbClr val="FFFF99">
                <a:shade val="50000"/>
              </a:srgbClr>
            </a:solidFill>
            <a:prstDash val="solid"/>
          </a:ln>
          <a:effectLst/>
        </p:spPr>
        <p:txBody>
          <a:bodyPr/>
          <a:lstStyle/>
          <a:p>
            <a:pPr marL="0" marR="0" lvl="0" indent="0" defTabSz="914400" eaLnBrk="1" latinLnBrk="0" hangingPunct="1">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grpSp>
        <p:nvGrpSpPr>
          <p:cNvPr id="211" name="Group 44"/>
          <p:cNvGrpSpPr/>
          <p:nvPr/>
        </p:nvGrpSpPr>
        <p:grpSpPr bwMode="auto">
          <a:xfrm>
            <a:off x="6188427" y="1250707"/>
            <a:ext cx="2254250" cy="490538"/>
            <a:chOff x="762000" y="1905000"/>
            <a:chExt cx="2255002" cy="490954"/>
          </a:xfrm>
        </p:grpSpPr>
        <p:sp>
          <p:nvSpPr>
            <p:cNvPr id="212" name="TextBox 120"/>
            <p:cNvSpPr txBox="1">
              <a:spLocks noChangeArrowheads="1"/>
            </p:cNvSpPr>
            <p:nvPr/>
          </p:nvSpPr>
          <p:spPr bwMode="auto">
            <a:xfrm>
              <a:off x="838200" y="2057400"/>
              <a:ext cx="2178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fontAlgn="base">
                <a:spcBef>
                  <a:spcPct val="0"/>
                </a:spcBef>
                <a:spcAft>
                  <a:spcPct val="0"/>
                </a:spcAft>
                <a:defRPr>
                  <a:solidFill>
                    <a:schemeClr val="tx1"/>
                  </a:solidFill>
                  <a:latin typeface="Arial" pitchFamily="34" charset="0"/>
                  <a:ea typeface="黑体" pitchFamily="49" charset="-122"/>
                </a:defRPr>
              </a:lvl6pPr>
              <a:lvl7pPr marL="2971800" indent="-228600" fontAlgn="base">
                <a:spcBef>
                  <a:spcPct val="0"/>
                </a:spcBef>
                <a:spcAft>
                  <a:spcPct val="0"/>
                </a:spcAft>
                <a:defRPr>
                  <a:solidFill>
                    <a:schemeClr val="tx1"/>
                  </a:solidFill>
                  <a:latin typeface="Arial" pitchFamily="34" charset="0"/>
                  <a:ea typeface="黑体" pitchFamily="49" charset="-122"/>
                </a:defRPr>
              </a:lvl7pPr>
              <a:lvl8pPr marL="3429000" indent="-228600" fontAlgn="base">
                <a:spcBef>
                  <a:spcPct val="0"/>
                </a:spcBef>
                <a:spcAft>
                  <a:spcPct val="0"/>
                </a:spcAft>
                <a:defRPr>
                  <a:solidFill>
                    <a:schemeClr val="tx1"/>
                  </a:solidFill>
                  <a:latin typeface="Arial" pitchFamily="34" charset="0"/>
                  <a:ea typeface="黑体" pitchFamily="49" charset="-122"/>
                </a:defRPr>
              </a:lvl8pPr>
              <a:lvl9pPr marL="3886200" indent="-228600" fontAlgn="base">
                <a:spcBef>
                  <a:spcPct val="0"/>
                </a:spcBef>
                <a:spcAft>
                  <a:spcPct val="0"/>
                </a:spcAft>
                <a:defRPr>
                  <a:solidFill>
                    <a:schemeClr val="tx1"/>
                  </a:solidFill>
                  <a:latin typeface="Arial" pitchFamily="34" charset="0"/>
                  <a:ea typeface="黑体" pitchFamily="49" charset="-122"/>
                </a:defRPr>
              </a:lvl9pPr>
            </a:lstStyle>
            <a:p>
              <a:pPr marL="0" marR="0" lvl="0" indent="0" defTabSz="914400" eaLnBrk="1" latinLnBrk="0" hangingPunct="1">
                <a:spcBef>
                  <a:spcPts val="0"/>
                </a:spcBef>
                <a:spcAft>
                  <a:spcPts val="0"/>
                </a:spcAft>
                <a:buClrTx/>
                <a:buSzTx/>
                <a:buFontTx/>
                <a:buNone/>
                <a:defRPr/>
              </a:pPr>
              <a:r>
                <a:rPr kumimoji="0" lang="en-US" altLang="zh-CN" sz="1800" b="0" i="0" u="none" strike="noStrike" kern="0" cap="none" spc="0" normalizeH="0" baseline="0" noProof="0" dirty="0">
                  <a:ln>
                    <a:noFill/>
                  </a:ln>
                  <a:solidFill>
                    <a:srgbClr val="000000"/>
                  </a:solidFill>
                  <a:effectLst/>
                  <a:uLnTx/>
                  <a:uFillTx/>
                  <a:latin typeface="Arial" pitchFamily="34" charset="0"/>
                  <a:ea typeface="黑体" pitchFamily="49" charset="-122"/>
                </a:rPr>
                <a:t>green eggs and ham</a:t>
              </a:r>
            </a:p>
          </p:txBody>
        </p:sp>
        <p:sp>
          <p:nvSpPr>
            <p:cNvPr id="213" name="TextBox 121"/>
            <p:cNvSpPr txBox="1">
              <a:spLocks noChangeArrowheads="1"/>
            </p:cNvSpPr>
            <p:nvPr/>
          </p:nvSpPr>
          <p:spPr bwMode="auto">
            <a:xfrm>
              <a:off x="762000" y="1905000"/>
              <a:ext cx="60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fontAlgn="base">
                <a:spcBef>
                  <a:spcPct val="0"/>
                </a:spcBef>
                <a:spcAft>
                  <a:spcPct val="0"/>
                </a:spcAft>
                <a:defRPr>
                  <a:solidFill>
                    <a:schemeClr val="tx1"/>
                  </a:solidFill>
                  <a:latin typeface="Arial" pitchFamily="34" charset="0"/>
                  <a:ea typeface="黑体" pitchFamily="49" charset="-122"/>
                </a:defRPr>
              </a:lvl6pPr>
              <a:lvl7pPr marL="2971800" indent="-228600" fontAlgn="base">
                <a:spcBef>
                  <a:spcPct val="0"/>
                </a:spcBef>
                <a:spcAft>
                  <a:spcPct val="0"/>
                </a:spcAft>
                <a:defRPr>
                  <a:solidFill>
                    <a:schemeClr val="tx1"/>
                  </a:solidFill>
                  <a:latin typeface="Arial" pitchFamily="34" charset="0"/>
                  <a:ea typeface="黑体" pitchFamily="49" charset="-122"/>
                </a:defRPr>
              </a:lvl7pPr>
              <a:lvl8pPr marL="3429000" indent="-228600" fontAlgn="base">
                <a:spcBef>
                  <a:spcPct val="0"/>
                </a:spcBef>
                <a:spcAft>
                  <a:spcPct val="0"/>
                </a:spcAft>
                <a:defRPr>
                  <a:solidFill>
                    <a:schemeClr val="tx1"/>
                  </a:solidFill>
                  <a:latin typeface="Arial" pitchFamily="34" charset="0"/>
                  <a:ea typeface="黑体" pitchFamily="49" charset="-122"/>
                </a:defRPr>
              </a:lvl8pPr>
              <a:lvl9pPr marL="3886200" indent="-228600" fontAlgn="base">
                <a:spcBef>
                  <a:spcPct val="0"/>
                </a:spcBef>
                <a:spcAft>
                  <a:spcPct val="0"/>
                </a:spcAft>
                <a:defRPr>
                  <a:solidFill>
                    <a:schemeClr val="tx1"/>
                  </a:solidFill>
                  <a:latin typeface="Arial" pitchFamily="34" charset="0"/>
                  <a:ea typeface="黑体" pitchFamily="49" charset="-122"/>
                </a:defRPr>
              </a:lvl9pPr>
            </a:lstStyle>
            <a:p>
              <a:pPr marL="0" marR="0" lvl="0" indent="0" defTabSz="914400" eaLnBrk="1" latinLnBrk="0" hangingPunct="1">
                <a:spcBef>
                  <a:spcPts val="0"/>
                </a:spcBef>
                <a:spcAft>
                  <a:spcPts val="0"/>
                </a:spcAft>
                <a:buClrTx/>
                <a:buSzTx/>
                <a:buFontTx/>
                <a:buNone/>
                <a:defRPr/>
              </a:pPr>
              <a:r>
                <a:rPr kumimoji="0" lang="en-US" altLang="zh-CN" sz="1200" b="0" i="0" u="none" strike="noStrike" kern="0" cap="none" spc="0" normalizeH="0" baseline="0" noProof="0">
                  <a:ln>
                    <a:noFill/>
                  </a:ln>
                  <a:solidFill>
                    <a:srgbClr val="FF0000"/>
                  </a:solidFill>
                  <a:effectLst/>
                  <a:uLnTx/>
                  <a:uFillTx/>
                  <a:latin typeface="Arial" pitchFamily="34" charset="0"/>
                  <a:ea typeface="黑体" pitchFamily="49" charset="-122"/>
                </a:rPr>
                <a:t>Doc 4</a:t>
              </a:r>
            </a:p>
          </p:txBody>
        </p:sp>
      </p:grpSp>
      <p:sp>
        <p:nvSpPr>
          <p:cNvPr id="214" name="Rectangle 122"/>
          <p:cNvSpPr>
            <a:spLocks noChangeArrowheads="1"/>
          </p:cNvSpPr>
          <p:nvPr/>
        </p:nvSpPr>
        <p:spPr bwMode="auto">
          <a:xfrm>
            <a:off x="2452960" y="5326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215" name="Rectangle 123"/>
          <p:cNvSpPr>
            <a:spLocks noChangeArrowheads="1"/>
          </p:cNvSpPr>
          <p:nvPr/>
        </p:nvSpPr>
        <p:spPr bwMode="auto">
          <a:xfrm>
            <a:off x="2757760" y="5326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216" name="Rectangle 124"/>
          <p:cNvSpPr>
            <a:spLocks noChangeArrowheads="1"/>
          </p:cNvSpPr>
          <p:nvPr/>
        </p:nvSpPr>
        <p:spPr bwMode="auto">
          <a:xfrm>
            <a:off x="3062560" y="5326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217" name="Rectangle 125"/>
          <p:cNvSpPr>
            <a:spLocks noChangeArrowheads="1"/>
          </p:cNvSpPr>
          <p:nvPr/>
        </p:nvSpPr>
        <p:spPr bwMode="auto">
          <a:xfrm>
            <a:off x="3367360" y="5326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218" name="Rectangle 19"/>
          <p:cNvSpPr>
            <a:spLocks noChangeArrowheads="1"/>
          </p:cNvSpPr>
          <p:nvPr/>
        </p:nvSpPr>
        <p:spPr bwMode="auto">
          <a:xfrm>
            <a:off x="1279797" y="5326856"/>
            <a:ext cx="1152525" cy="300037"/>
          </a:xfrm>
          <a:prstGeom prst="rect">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red</a:t>
            </a:r>
          </a:p>
        </p:txBody>
      </p:sp>
      <p:sp>
        <p:nvSpPr>
          <p:cNvPr id="219" name="Rectangle 128"/>
          <p:cNvSpPr>
            <a:spLocks noChangeArrowheads="1"/>
          </p:cNvSpPr>
          <p:nvPr/>
        </p:nvSpPr>
        <p:spPr bwMode="auto">
          <a:xfrm>
            <a:off x="2452960" y="5707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220" name="Rectangle 129"/>
          <p:cNvSpPr>
            <a:spLocks noChangeArrowheads="1"/>
          </p:cNvSpPr>
          <p:nvPr/>
        </p:nvSpPr>
        <p:spPr bwMode="auto">
          <a:xfrm>
            <a:off x="2757760" y="5707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221" name="Rectangle 130"/>
          <p:cNvSpPr>
            <a:spLocks noChangeArrowheads="1"/>
          </p:cNvSpPr>
          <p:nvPr/>
        </p:nvSpPr>
        <p:spPr bwMode="auto">
          <a:xfrm>
            <a:off x="3062560" y="5707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222" name="Rectangle 131"/>
          <p:cNvSpPr>
            <a:spLocks noChangeArrowheads="1"/>
          </p:cNvSpPr>
          <p:nvPr/>
        </p:nvSpPr>
        <p:spPr bwMode="auto">
          <a:xfrm>
            <a:off x="3367360" y="5707856"/>
            <a:ext cx="284162" cy="3000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defTabSz="914400" eaLnBrk="1" latinLnBrk="0" hangingPunct="1">
              <a:spcBef>
                <a:spcPts val="0"/>
              </a:spcBef>
              <a:spcAft>
                <a:spcPts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223" name="Rectangle 19"/>
          <p:cNvSpPr>
            <a:spLocks noChangeArrowheads="1"/>
          </p:cNvSpPr>
          <p:nvPr/>
        </p:nvSpPr>
        <p:spPr bwMode="auto">
          <a:xfrm>
            <a:off x="1279797" y="5707856"/>
            <a:ext cx="1152525" cy="300037"/>
          </a:xfrm>
          <a:prstGeom prst="rect">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two</a:t>
            </a:r>
          </a:p>
        </p:txBody>
      </p:sp>
      <p:sp>
        <p:nvSpPr>
          <p:cNvPr id="224" name="Rectangle 34"/>
          <p:cNvSpPr>
            <a:spLocks noChangeArrowheads="1"/>
          </p:cNvSpPr>
          <p:nvPr/>
        </p:nvSpPr>
        <p:spPr bwMode="auto">
          <a:xfrm>
            <a:off x="7015435" y="5326856"/>
            <a:ext cx="284162" cy="300037"/>
          </a:xfrm>
          <a:prstGeom prst="rect">
            <a:avLst/>
          </a:prstGeom>
          <a:solidFill>
            <a:srgbClr val="FF99CC"/>
          </a:solidFill>
          <a:ln w="25400" cap="flat" cmpd="sng" algn="ctr">
            <a:solidFill>
              <a:srgbClr val="FF99CC">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2</a:t>
            </a:r>
          </a:p>
        </p:txBody>
      </p:sp>
      <p:sp>
        <p:nvSpPr>
          <p:cNvPr id="225" name="Rectangle 19"/>
          <p:cNvSpPr>
            <a:spLocks noChangeArrowheads="1"/>
          </p:cNvSpPr>
          <p:nvPr/>
        </p:nvSpPr>
        <p:spPr bwMode="auto">
          <a:xfrm>
            <a:off x="5635897" y="5326856"/>
            <a:ext cx="1150938" cy="300037"/>
          </a:xfrm>
          <a:prstGeom prst="rect">
            <a:avLst/>
          </a:prstGeom>
          <a:solidFill>
            <a:srgbClr val="FFCC99"/>
          </a:solidFill>
          <a:ln w="25400" cap="flat" cmpd="sng" algn="ctr">
            <a:solidFill>
              <a:srgbClr val="FFCC99">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red</a:t>
            </a:r>
          </a:p>
        </p:txBody>
      </p:sp>
      <p:cxnSp>
        <p:nvCxnSpPr>
          <p:cNvPr id="226" name="Straight Arrow Connector 243"/>
          <p:cNvCxnSpPr>
            <a:cxnSpLocks noChangeShapeType="1"/>
            <a:stCxn id="225" idx="3"/>
            <a:endCxn id="224" idx="1"/>
          </p:cNvCxnSpPr>
          <p:nvPr/>
        </p:nvCxnSpPr>
        <p:spPr bwMode="auto">
          <a:xfrm>
            <a:off x="6786835" y="5477668"/>
            <a:ext cx="228600" cy="1588"/>
          </a:xfrm>
          <a:prstGeom prst="straightConnector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tailEnd type="triangle" w="med" len="med"/>
          </a:ln>
          <a:effectLst>
            <a:outerShdw blurRad="40000" dist="20000" dir="5400000" rotWithShape="0">
              <a:srgbClr val="000000">
                <a:alpha val="38000"/>
              </a:srgbClr>
            </a:outerShdw>
          </a:effectLst>
        </p:spPr>
      </p:cxnSp>
      <p:sp>
        <p:nvSpPr>
          <p:cNvPr id="227" name="Rectangle 34"/>
          <p:cNvSpPr>
            <a:spLocks noChangeArrowheads="1"/>
          </p:cNvSpPr>
          <p:nvPr/>
        </p:nvSpPr>
        <p:spPr bwMode="auto">
          <a:xfrm>
            <a:off x="7023372" y="5707856"/>
            <a:ext cx="284163" cy="300037"/>
          </a:xfrm>
          <a:prstGeom prst="rect">
            <a:avLst/>
          </a:prstGeom>
          <a:solidFill>
            <a:srgbClr val="FF99CC"/>
          </a:solidFill>
          <a:ln w="25400" cap="flat" cmpd="sng" algn="ctr">
            <a:solidFill>
              <a:srgbClr val="FF99CC">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1</a:t>
            </a:r>
          </a:p>
        </p:txBody>
      </p:sp>
      <p:sp>
        <p:nvSpPr>
          <p:cNvPr id="228" name="Rectangle 19"/>
          <p:cNvSpPr>
            <a:spLocks noChangeArrowheads="1"/>
          </p:cNvSpPr>
          <p:nvPr/>
        </p:nvSpPr>
        <p:spPr bwMode="auto">
          <a:xfrm>
            <a:off x="5643835" y="5707856"/>
            <a:ext cx="1150937" cy="300037"/>
          </a:xfrm>
          <a:prstGeom prst="rect">
            <a:avLst/>
          </a:prstGeom>
          <a:solidFill>
            <a:srgbClr val="FFCC99"/>
          </a:solidFill>
          <a:ln w="25400" cap="flat" cmpd="sng" algn="ctr">
            <a:solidFill>
              <a:srgbClr val="FFCC99">
                <a:shade val="50000"/>
              </a:srgbClr>
            </a:solidFill>
            <a:prstDash val="solid"/>
          </a:ln>
          <a:effectLst/>
        </p:spPr>
        <p:txBody>
          <a:bodyPr wrap="none" lIns="90488" tIns="44450" rIns="90488" bIns="44450" anchor="ctr"/>
          <a:lstStyle/>
          <a:p>
            <a:pPr marL="0" marR="0" lvl="0" indent="0" algn="ctr" defTabSz="914400" eaLnBrk="1" latinLnBrk="0" hangingPunct="1">
              <a:spcBef>
                <a:spcPts val="0"/>
              </a:spcBef>
              <a:spcAft>
                <a:spcPts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a:ea typeface="+mn-ea"/>
                <a:cs typeface="+mn-cs"/>
              </a:rPr>
              <a:t>two</a:t>
            </a:r>
          </a:p>
        </p:txBody>
      </p:sp>
      <p:cxnSp>
        <p:nvCxnSpPr>
          <p:cNvPr id="229" name="Straight Arrow Connector 243"/>
          <p:cNvCxnSpPr>
            <a:cxnSpLocks noChangeShapeType="1"/>
            <a:stCxn id="228" idx="3"/>
            <a:endCxn id="227" idx="1"/>
          </p:cNvCxnSpPr>
          <p:nvPr/>
        </p:nvCxnSpPr>
        <p:spPr bwMode="auto">
          <a:xfrm>
            <a:off x="6794772" y="5858668"/>
            <a:ext cx="228600" cy="1588"/>
          </a:xfrm>
          <a:prstGeom prst="straightConnector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tailEnd type="triangle" w="med" len="med"/>
          </a:ln>
          <a:effectLst>
            <a:outerShdw blurRad="40000" dist="20000" dir="5400000" rotWithShape="0">
              <a:srgbClr val="000000">
                <a:alpha val="38000"/>
              </a:srgbClr>
            </a:outerShdw>
          </a:effectLst>
        </p:spPr>
      </p:cxnSp>
      <p:cxnSp>
        <p:nvCxnSpPr>
          <p:cNvPr id="230" name="Straight Arrow Connector 235"/>
          <p:cNvCxnSpPr>
            <a:cxnSpLocks noChangeShapeType="1"/>
            <a:stCxn id="187" idx="3"/>
            <a:endCxn id="201" idx="1"/>
          </p:cNvCxnSpPr>
          <p:nvPr/>
        </p:nvCxnSpPr>
        <p:spPr bwMode="auto">
          <a:xfrm>
            <a:off x="7299597" y="3574256"/>
            <a:ext cx="228600" cy="1587"/>
          </a:xfrm>
          <a:prstGeom prst="straightConnector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tailEnd type="triangle" w="med" len="med"/>
          </a:ln>
          <a:effectLst>
            <a:outerShdw blurRad="40000" dist="20000" dir="5400000" rotWithShape="0">
              <a:srgbClr val="000000">
                <a:alpha val="38000"/>
              </a:srgbClr>
            </a:outerShdw>
          </a:effectLst>
        </p:spPr>
      </p:cxnSp>
      <p:sp>
        <p:nvSpPr>
          <p:cNvPr id="2" name="矩形 1"/>
          <p:cNvSpPr/>
          <p:nvPr/>
        </p:nvSpPr>
        <p:spPr>
          <a:xfrm>
            <a:off x="3872375" y="6007893"/>
            <a:ext cx="1422185" cy="461665"/>
          </a:xfrm>
          <a:prstGeom prst="rect">
            <a:avLst/>
          </a:prstGeom>
        </p:spPr>
        <p:txBody>
          <a:bodyPr wrap="none">
            <a:spAutoFit/>
          </a:bodyPr>
          <a:lstStyle/>
          <a:p>
            <a:r>
              <a:rPr lang="zh-CN" altLang="en-US" sz="2400" dirty="0">
                <a:solidFill>
                  <a:srgbClr val="FF0000"/>
                </a:solidFill>
                <a:latin typeface="黑体" panose="02010609060101010101" pitchFamily="49" charset="-122"/>
                <a:ea typeface="黑体" panose="02010609060101010101" pitchFamily="49" charset="-122"/>
              </a:rPr>
              <a:t>倒排索引</a:t>
            </a:r>
          </a:p>
        </p:txBody>
      </p:sp>
      <p:sp>
        <p:nvSpPr>
          <p:cNvPr id="105" name="矩形 104"/>
          <p:cNvSpPr/>
          <p:nvPr/>
        </p:nvSpPr>
        <p:spPr>
          <a:xfrm>
            <a:off x="899592" y="188640"/>
            <a:ext cx="4445319"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Zipf’s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7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8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8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9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9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9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9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9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9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9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9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9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0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01"/>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02"/>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0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0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0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06"/>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7"/>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0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0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4"/>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1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16"/>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1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1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1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2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21"/>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2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23"/>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2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2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26"/>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27"/>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28"/>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29"/>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p:bldP spid="166" grpId="0"/>
      <p:bldP spid="167" grpId="0"/>
      <p:bldP spid="168" grpId="0" animBg="1"/>
      <p:bldP spid="169" grpId="0" animBg="1"/>
      <p:bldP spid="170" grpId="0" animBg="1"/>
      <p:bldP spid="171" grpId="0" animBg="1"/>
      <p:bldP spid="172" grpId="0" animBg="1"/>
      <p:bldP spid="173" grpId="0" animBg="1"/>
      <p:bldP spid="174" grpId="0" animBg="1"/>
      <p:bldP spid="175" grpId="0" animBg="1"/>
      <p:bldP spid="176" grpId="0"/>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10"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7" grpId="0" animBg="1"/>
      <p:bldP spid="2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79512" y="1059001"/>
            <a:ext cx="8446640"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lvl="1" indent="-469900" eaLnBrk="1" hangingPunct="1">
              <a:lnSpc>
                <a:spcPct val="120000"/>
              </a:lnSpc>
              <a:spcBef>
                <a:spcPts val="600"/>
              </a:spcBef>
              <a:spcAft>
                <a:spcPts val="0"/>
              </a:spcAft>
              <a:buClr>
                <a:srgbClr val="FF0000"/>
              </a:buClr>
              <a:defRP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Heaps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1978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年提出</a:t>
            </a:r>
            <a:r>
              <a:rPr lang="en-US" altLang="zh-CN"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Heaps’s</a:t>
            </a:r>
            <a:r>
              <a:rPr lang="en-US" altLang="zh-CN"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。他观察到在语言系统中，词汇表的大小与文本篇幅（所有出现的单词累积数目）之间存在幂函数关系，其幂指数小于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ts val="600"/>
              </a:spcBef>
              <a:spcAft>
                <a:spcPts val="0"/>
              </a:spcAft>
              <a:buClr>
                <a:srgbClr val="FF0000"/>
              </a:buClr>
              <a:buFont typeface="Wingdings" pitchFamily="2" charset="2"/>
              <a:buChar char="n"/>
              <a:defRPr/>
            </a:pPr>
            <a:r>
              <a:rPr lang="en-US" altLang="zh-CN" sz="24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Heaps’s</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Law</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的作用</a:t>
            </a:r>
          </a:p>
          <a:p>
            <a:pPr lvl="1" eaLnBrk="1" hangingPunct="1">
              <a:lnSpc>
                <a:spcPct val="120000"/>
              </a:lnSpc>
              <a:spcBef>
                <a:spcPts val="600"/>
              </a:spcBef>
              <a:spcAft>
                <a:spcPts val="0"/>
              </a:spcAft>
              <a:buClrTx/>
              <a:buFont typeface="Wingdings" pitchFamily="2" charset="2"/>
              <a:buChar char="ü"/>
              <a:defRPr/>
            </a:pP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可以估测跟定文本集的词汇表的大小</a:t>
            </a:r>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spcAft>
                <a:spcPts val="0"/>
              </a:spcAft>
              <a:buClrTx/>
              <a:buFont typeface="Wingdings" pitchFamily="2" charset="2"/>
              <a:buChar char="ü"/>
              <a:defRPr/>
            </a:pP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可以预测随着文本集增长倒排索引规模的变化</a:t>
            </a:r>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marL="469900" lvl="1" indent="-469900" eaLnBrk="1" hangingPunct="1">
              <a:lnSpc>
                <a:spcPct val="120000"/>
              </a:lnSpc>
              <a:spcBef>
                <a:spcPts val="600"/>
              </a:spcBef>
              <a:spcAft>
                <a:spcPts val="0"/>
              </a:spcAft>
              <a:buClr>
                <a:srgbClr val="FF0000"/>
              </a:buClr>
              <a:defRPr/>
            </a:pPr>
            <a:r>
              <a:rPr lang="en-US" altLang="zh-CN" sz="24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Heaps’s</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Law</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a:p>
            <a:pPr lvl="1" eaLnBrk="1" hangingPunct="1">
              <a:lnSpc>
                <a:spcPct val="120000"/>
              </a:lnSpc>
              <a:spcBef>
                <a:spcPts val="600"/>
              </a:spcBef>
              <a:spcAft>
                <a:spcPts val="0"/>
              </a:spcAft>
              <a:buClrTx/>
              <a:buFont typeface="Wingdings" pitchFamily="2" charset="2"/>
              <a:buChar char="ü"/>
              <a:defRPr/>
            </a:pPr>
            <a:r>
              <a:rPr lang="en-US" altLang="zh-CN" sz="2200"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是词汇表的大小</a:t>
            </a:r>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spcBef>
                <a:spcPts val="600"/>
              </a:spcBef>
              <a:spcAft>
                <a:spcPts val="0"/>
              </a:spcAft>
              <a:buClrTx/>
              <a:buFont typeface="Wingdings" pitchFamily="2" charset="2"/>
              <a:buChar char="ü"/>
              <a:defRPr/>
            </a:pPr>
            <a:r>
              <a:rPr lang="en-US" altLang="zh-CN" sz="2200"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n</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是文本集词的个数 </a:t>
            </a:r>
          </a:p>
          <a:p>
            <a:pPr lvl="1" eaLnBrk="1" hangingPunct="1">
              <a:lnSpc>
                <a:spcPct val="120000"/>
              </a:lnSpc>
              <a:spcBef>
                <a:spcPts val="600"/>
              </a:spcBef>
              <a:spcAft>
                <a:spcPts val="0"/>
              </a:spcAft>
              <a:buClrTx/>
              <a:buFont typeface="Wingdings" pitchFamily="2" charset="2"/>
              <a:buChar char="ü"/>
              <a:defRPr/>
            </a:pP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10≤</a:t>
            </a:r>
            <a:r>
              <a:rPr lang="en-US" altLang="zh-CN" sz="22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22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≤100, </a:t>
            </a:r>
            <a:r>
              <a:rPr lang="en-US" altLang="zh-CN"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≈0.4~0.6 </a:t>
            </a:r>
          </a:p>
        </p:txBody>
      </p:sp>
      <p:graphicFrame>
        <p:nvGraphicFramePr>
          <p:cNvPr id="2" name="对象 1"/>
          <p:cNvGraphicFramePr>
            <a:graphicFrameLocks noChangeAspect="1"/>
          </p:cNvGraphicFramePr>
          <p:nvPr>
            <p:extLst>
              <p:ext uri="{D42A27DB-BD31-4B8C-83A1-F6EECF244321}">
                <p14:modId xmlns:p14="http://schemas.microsoft.com/office/powerpoint/2010/main" val="3604898071"/>
              </p:ext>
            </p:extLst>
          </p:nvPr>
        </p:nvGraphicFramePr>
        <p:xfrm>
          <a:off x="3974101" y="4409211"/>
          <a:ext cx="4248472" cy="446416"/>
        </p:xfrm>
        <a:graphic>
          <a:graphicData uri="http://schemas.openxmlformats.org/presentationml/2006/ole">
            <mc:AlternateContent xmlns:mc="http://schemas.openxmlformats.org/markup-compatibility/2006">
              <mc:Choice xmlns:v="urn:schemas-microsoft-com:vml" Requires="v">
                <p:oleObj spid="_x0000_s11482" name="Equation" r:id="rId3" imgW="2438400" imgH="228600" progId="Equation.DSMT4">
                  <p:embed/>
                </p:oleObj>
              </mc:Choice>
              <mc:Fallback>
                <p:oleObj name="Equation" r:id="rId3" imgW="24384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4101" y="4409211"/>
                        <a:ext cx="4248472" cy="446416"/>
                      </a:xfrm>
                      <a:prstGeom prst="rect">
                        <a:avLst/>
                      </a:prstGeom>
                      <a:noFill/>
                      <a:ln>
                        <a:noFill/>
                      </a:ln>
                      <a:effectLst/>
                    </p:spPr>
                  </p:pic>
                </p:oleObj>
              </mc:Fallback>
            </mc:AlternateContent>
          </a:graphicData>
        </a:graphic>
      </p:graphicFrame>
      <p:grpSp>
        <p:nvGrpSpPr>
          <p:cNvPr id="6" name="Group 5"/>
          <p:cNvGrpSpPr/>
          <p:nvPr/>
        </p:nvGrpSpPr>
        <p:grpSpPr bwMode="auto">
          <a:xfrm>
            <a:off x="4379506" y="4850908"/>
            <a:ext cx="3024336" cy="1843532"/>
            <a:chOff x="3083" y="2115"/>
            <a:chExt cx="2156" cy="2001"/>
          </a:xfrm>
        </p:grpSpPr>
        <p:sp>
          <p:nvSpPr>
            <p:cNvPr id="7" name="Line 6"/>
            <p:cNvSpPr>
              <a:spLocks noChangeShapeType="1"/>
            </p:cNvSpPr>
            <p:nvPr/>
          </p:nvSpPr>
          <p:spPr bwMode="auto">
            <a:xfrm>
              <a:off x="3379" y="3748"/>
              <a:ext cx="186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7"/>
            <p:cNvSpPr>
              <a:spLocks noChangeShapeType="1"/>
            </p:cNvSpPr>
            <p:nvPr/>
          </p:nvSpPr>
          <p:spPr bwMode="auto">
            <a:xfrm flipV="1">
              <a:off x="3379" y="2115"/>
              <a:ext cx="0" cy="163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Text Box 8"/>
            <p:cNvSpPr txBox="1">
              <a:spLocks noChangeArrowheads="1"/>
            </p:cNvSpPr>
            <p:nvPr/>
          </p:nvSpPr>
          <p:spPr bwMode="auto">
            <a:xfrm>
              <a:off x="3083" y="2296"/>
              <a:ext cx="27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pPr eaLnBrk="1" hangingPunct="1"/>
              <a:r>
                <a:rPr kumimoji="1" lang="en-US" altLang="zh-TW" sz="1800" dirty="0">
                  <a:solidFill>
                    <a:schemeClr val="tx1"/>
                  </a:solidFill>
                  <a:latin typeface="Calibri" pitchFamily="34" charset="0"/>
                  <a:ea typeface="PMingLiU" pitchFamily="18" charset="-120"/>
                  <a:cs typeface="Calibri" pitchFamily="34" charset="0"/>
                </a:rPr>
                <a:t>V</a:t>
              </a:r>
            </a:p>
          </p:txBody>
        </p:sp>
        <p:sp>
          <p:nvSpPr>
            <p:cNvPr id="10" name="Text Box 9"/>
            <p:cNvSpPr txBox="1">
              <a:spLocks noChangeArrowheads="1"/>
            </p:cNvSpPr>
            <p:nvPr/>
          </p:nvSpPr>
          <p:spPr bwMode="auto">
            <a:xfrm>
              <a:off x="3819" y="3678"/>
              <a:ext cx="843"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pPr eaLnBrk="1" hangingPunct="1">
                <a:spcBef>
                  <a:spcPct val="0"/>
                </a:spcBef>
                <a:buFontTx/>
                <a:buNone/>
              </a:pPr>
              <a:r>
                <a:rPr kumimoji="1" lang="en-US" altLang="zh-TW" sz="1800" dirty="0">
                  <a:solidFill>
                    <a:schemeClr val="tx1"/>
                  </a:solidFill>
                  <a:latin typeface="Calibri" pitchFamily="34" charset="0"/>
                  <a:ea typeface="PMingLiU" pitchFamily="18" charset="-120"/>
                  <a:cs typeface="Calibri" pitchFamily="34" charset="0"/>
                </a:rPr>
                <a:t>Text</a:t>
              </a:r>
              <a:r>
                <a:rPr kumimoji="1" lang="en-US" altLang="zh-TW" sz="2000" b="1" dirty="0">
                  <a:solidFill>
                    <a:schemeClr val="tx1"/>
                  </a:solidFill>
                  <a:latin typeface="Arial" charset="0"/>
                  <a:ea typeface="PMingLiU" pitchFamily="18" charset="-120"/>
                </a:rPr>
                <a:t> </a:t>
              </a:r>
              <a:r>
                <a:rPr kumimoji="1" lang="en-US" altLang="zh-TW" sz="1800" b="1" dirty="0">
                  <a:solidFill>
                    <a:schemeClr val="tx1"/>
                  </a:solidFill>
                  <a:latin typeface="Calibri" pitchFamily="34" charset="0"/>
                  <a:ea typeface="PMingLiU" pitchFamily="18" charset="-120"/>
                  <a:cs typeface="Calibri" pitchFamily="34" charset="0"/>
                </a:rPr>
                <a:t>size</a:t>
              </a:r>
            </a:p>
          </p:txBody>
        </p:sp>
        <p:sp>
          <p:nvSpPr>
            <p:cNvPr id="11" name="Freeform 10"/>
            <p:cNvSpPr/>
            <p:nvPr/>
          </p:nvSpPr>
          <p:spPr bwMode="auto">
            <a:xfrm>
              <a:off x="3515" y="2568"/>
              <a:ext cx="1452" cy="998"/>
            </a:xfrm>
            <a:custGeom>
              <a:avLst/>
              <a:gdLst>
                <a:gd name="T0" fmla="*/ 0 w 1452"/>
                <a:gd name="T1" fmla="*/ 998 h 998"/>
                <a:gd name="T2" fmla="*/ 136 w 1452"/>
                <a:gd name="T3" fmla="*/ 726 h 998"/>
                <a:gd name="T4" fmla="*/ 363 w 1452"/>
                <a:gd name="T5" fmla="*/ 499 h 998"/>
                <a:gd name="T6" fmla="*/ 680 w 1452"/>
                <a:gd name="T7" fmla="*/ 318 h 998"/>
                <a:gd name="T8" fmla="*/ 1043 w 1452"/>
                <a:gd name="T9" fmla="*/ 136 h 998"/>
                <a:gd name="T10" fmla="*/ 1452 w 1452"/>
                <a:gd name="T11" fmla="*/ 0 h 998"/>
                <a:gd name="T12" fmla="*/ 0 60000 65536"/>
                <a:gd name="T13" fmla="*/ 0 60000 65536"/>
                <a:gd name="T14" fmla="*/ 0 60000 65536"/>
                <a:gd name="T15" fmla="*/ 0 60000 65536"/>
                <a:gd name="T16" fmla="*/ 0 60000 65536"/>
                <a:gd name="T17" fmla="*/ 0 60000 65536"/>
                <a:gd name="T18" fmla="*/ 0 w 1452"/>
                <a:gd name="T19" fmla="*/ 0 h 998"/>
                <a:gd name="T20" fmla="*/ 1452 w 1452"/>
                <a:gd name="T21" fmla="*/ 998 h 998"/>
              </a:gdLst>
              <a:ahLst/>
              <a:cxnLst>
                <a:cxn ang="T12">
                  <a:pos x="T0" y="T1"/>
                </a:cxn>
                <a:cxn ang="T13">
                  <a:pos x="T2" y="T3"/>
                </a:cxn>
                <a:cxn ang="T14">
                  <a:pos x="T4" y="T5"/>
                </a:cxn>
                <a:cxn ang="T15">
                  <a:pos x="T6" y="T7"/>
                </a:cxn>
                <a:cxn ang="T16">
                  <a:pos x="T8" y="T9"/>
                </a:cxn>
                <a:cxn ang="T17">
                  <a:pos x="T10" y="T11"/>
                </a:cxn>
              </a:cxnLst>
              <a:rect l="T18" t="T19" r="T20" b="T21"/>
              <a:pathLst>
                <a:path w="1452" h="998">
                  <a:moveTo>
                    <a:pt x="0" y="998"/>
                  </a:moveTo>
                  <a:cubicBezTo>
                    <a:pt x="38" y="903"/>
                    <a:pt x="76" y="809"/>
                    <a:pt x="136" y="726"/>
                  </a:cubicBezTo>
                  <a:cubicBezTo>
                    <a:pt x="196" y="643"/>
                    <a:pt x="272" y="567"/>
                    <a:pt x="363" y="499"/>
                  </a:cubicBezTo>
                  <a:cubicBezTo>
                    <a:pt x="454" y="431"/>
                    <a:pt x="567" y="378"/>
                    <a:pt x="680" y="318"/>
                  </a:cubicBezTo>
                  <a:cubicBezTo>
                    <a:pt x="793" y="258"/>
                    <a:pt x="914" y="189"/>
                    <a:pt x="1043" y="136"/>
                  </a:cubicBezTo>
                  <a:cubicBezTo>
                    <a:pt x="1172" y="83"/>
                    <a:pt x="1312" y="41"/>
                    <a:pt x="1452" y="0"/>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 name="矩形 13"/>
          <p:cNvSpPr/>
          <p:nvPr/>
        </p:nvSpPr>
        <p:spPr>
          <a:xfrm>
            <a:off x="899592" y="188640"/>
            <a:ext cx="4870116"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Heaps’s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2" descr="fig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259694"/>
            <a:ext cx="7056958" cy="490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99592" y="188640"/>
            <a:ext cx="4870116"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Heaps’s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1124744"/>
            <a:ext cx="8144644" cy="3250121"/>
          </a:xfrm>
          <a:prstGeom prst="rect">
            <a:avLst/>
          </a:prstGeom>
        </p:spPr>
        <p:txBody>
          <a:bodyPr wrap="square">
            <a:spAutoFit/>
          </a:bodyPr>
          <a:lstStyle/>
          <a:p>
            <a:pPr marL="533400" lvl="0" indent="-533400" algn="l" eaLnBrk="0" hangingPunct="0">
              <a:lnSpc>
                <a:spcPct val="120000"/>
              </a:lnSpc>
              <a:spcBef>
                <a:spcPts val="600"/>
              </a:spcBef>
              <a:buClr>
                <a:srgbClr val="FF0000"/>
              </a:buClr>
              <a:buSzPct val="110000"/>
              <a:buFont typeface="Wingdings" panose="05000000000000000000" pitchFamily="2" charset="2"/>
              <a:buChar char="n"/>
            </a:pPr>
            <a:r>
              <a:rPr lang="en-US" altLang="zh-CN" sz="2400" kern="0" dirty="0">
                <a:solidFill>
                  <a:srgbClr val="000000"/>
                </a:solidFill>
                <a:latin typeface="Calibri" pitchFamily="34" charset="0"/>
                <a:ea typeface="+mn-ea"/>
                <a:cs typeface="Calibri" pitchFamily="34" charset="0"/>
              </a:rPr>
              <a:t>We want to estimate the size of the vocabulary for a corpus of 1,000,000 words. However, we only know statistics computed on smaller corpora sizes:</a:t>
            </a:r>
          </a:p>
          <a:p>
            <a:pPr marL="682625" lvl="1" indent="-342900" algn="l" eaLnBrk="0" hangingPunct="0">
              <a:lnSpc>
                <a:spcPct val="120000"/>
              </a:lnSpc>
              <a:spcBef>
                <a:spcPct val="15000"/>
              </a:spcBef>
              <a:buClr>
                <a:srgbClr val="FF0000"/>
              </a:buClr>
              <a:buFont typeface="Wingdings" pitchFamily="2" charset="2"/>
              <a:buChar char="ü"/>
            </a:pPr>
            <a:r>
              <a:rPr lang="en-US" altLang="zh-CN" sz="2200" b="0" kern="0" dirty="0">
                <a:solidFill>
                  <a:srgbClr val="000000"/>
                </a:solidFill>
                <a:latin typeface="Calibri" pitchFamily="34" charset="0"/>
                <a:ea typeface="宋体" charset="-122"/>
                <a:cs typeface="Calibri" pitchFamily="34" charset="0"/>
              </a:rPr>
              <a:t>For 100,000 words, there are 50,000 unique words</a:t>
            </a:r>
          </a:p>
          <a:p>
            <a:pPr marL="682625" lvl="1" indent="-342900" algn="l" eaLnBrk="0" hangingPunct="0">
              <a:lnSpc>
                <a:spcPct val="120000"/>
              </a:lnSpc>
              <a:spcBef>
                <a:spcPct val="15000"/>
              </a:spcBef>
              <a:buClr>
                <a:srgbClr val="FF0000"/>
              </a:buClr>
              <a:buFont typeface="Wingdings" pitchFamily="2" charset="2"/>
              <a:buChar char="ü"/>
            </a:pPr>
            <a:r>
              <a:rPr lang="en-US" altLang="zh-CN" sz="2200" b="0" kern="0" dirty="0">
                <a:solidFill>
                  <a:srgbClr val="000000"/>
                </a:solidFill>
                <a:latin typeface="Calibri" pitchFamily="34" charset="0"/>
                <a:ea typeface="宋体" charset="-122"/>
                <a:cs typeface="Calibri" pitchFamily="34" charset="0"/>
              </a:rPr>
              <a:t>For 500,000 words, there are 150,000 unique words</a:t>
            </a:r>
          </a:p>
          <a:p>
            <a:pPr marL="682625" lvl="1" indent="-342900" algn="l" eaLnBrk="0" hangingPunct="0">
              <a:lnSpc>
                <a:spcPct val="120000"/>
              </a:lnSpc>
              <a:spcBef>
                <a:spcPct val="15000"/>
              </a:spcBef>
              <a:buClr>
                <a:srgbClr val="FF0000"/>
              </a:buClr>
              <a:buFont typeface="Wingdings" pitchFamily="2" charset="2"/>
              <a:buChar char="ü"/>
            </a:pPr>
            <a:r>
              <a:rPr lang="en-US" altLang="zh-CN" sz="2200" b="0" kern="0" dirty="0">
                <a:solidFill>
                  <a:srgbClr val="000000"/>
                </a:solidFill>
                <a:latin typeface="Calibri" pitchFamily="34" charset="0"/>
                <a:ea typeface="宋体" charset="-122"/>
                <a:cs typeface="Calibri" pitchFamily="34" charset="0"/>
              </a:rPr>
              <a:t>Estimate the vocabulary size for the 1,000,000 words corpus</a:t>
            </a:r>
          </a:p>
          <a:p>
            <a:pPr marL="682625" lvl="1" indent="-342900" algn="l" eaLnBrk="0" hangingPunct="0">
              <a:lnSpc>
                <a:spcPct val="120000"/>
              </a:lnSpc>
              <a:spcBef>
                <a:spcPct val="15000"/>
              </a:spcBef>
              <a:buClr>
                <a:srgbClr val="FF0000"/>
              </a:buClr>
              <a:buFont typeface="Wingdings" pitchFamily="2" charset="2"/>
              <a:buChar char="ü"/>
            </a:pPr>
            <a:r>
              <a:rPr lang="en-US" altLang="zh-CN" sz="2200" b="0" kern="0" dirty="0">
                <a:solidFill>
                  <a:srgbClr val="000000"/>
                </a:solidFill>
                <a:latin typeface="Calibri" pitchFamily="34" charset="0"/>
                <a:ea typeface="宋体" charset="-122"/>
                <a:cs typeface="Calibri" pitchFamily="34" charset="0"/>
              </a:rPr>
              <a:t>How about for a corpus of 1,000,000,000 words?</a:t>
            </a:r>
          </a:p>
        </p:txBody>
      </p:sp>
      <p:sp>
        <p:nvSpPr>
          <p:cNvPr id="2" name="TextBox 1"/>
          <p:cNvSpPr txBox="1"/>
          <p:nvPr/>
        </p:nvSpPr>
        <p:spPr>
          <a:xfrm>
            <a:off x="1403648" y="4967244"/>
            <a:ext cx="954108" cy="461665"/>
          </a:xfrm>
          <a:prstGeom prst="rect">
            <a:avLst/>
          </a:prstGeom>
          <a:noFill/>
        </p:spPr>
        <p:txBody>
          <a:bodyPr wrap="none" rtlCol="0">
            <a:spAutoFit/>
          </a:bodyPr>
          <a:lstStyle/>
          <a:p>
            <a:r>
              <a:rPr lang="en-US" altLang="zh-CN" sz="2400" dirty="0">
                <a:solidFill>
                  <a:srgbClr val="FF0000"/>
                </a:solidFill>
              </a:rPr>
              <a:t>7.73</a:t>
            </a:r>
            <a:endParaRPr lang="zh-CN" altLang="en-US" sz="2400" dirty="0">
              <a:solidFill>
                <a:srgbClr val="FF0000"/>
              </a:solidFill>
            </a:endParaRPr>
          </a:p>
        </p:txBody>
      </p:sp>
      <p:sp>
        <p:nvSpPr>
          <p:cNvPr id="4" name="TextBox 3"/>
          <p:cNvSpPr txBox="1"/>
          <p:nvPr/>
        </p:nvSpPr>
        <p:spPr>
          <a:xfrm>
            <a:off x="4067944" y="4967244"/>
            <a:ext cx="843501" cy="461665"/>
          </a:xfrm>
          <a:prstGeom prst="rect">
            <a:avLst/>
          </a:prstGeom>
          <a:noFill/>
        </p:spPr>
        <p:txBody>
          <a:bodyPr wrap="none" rtlCol="0">
            <a:spAutoFit/>
          </a:bodyPr>
          <a:lstStyle/>
          <a:p>
            <a:r>
              <a:rPr lang="en-US" altLang="zh-CN" sz="2400" dirty="0">
                <a:solidFill>
                  <a:srgbClr val="FF0000"/>
                </a:solidFill>
              </a:rPr>
              <a:t>866</a:t>
            </a:r>
            <a:endParaRPr lang="zh-CN" altLang="en-US" sz="2400" dirty="0">
              <a:solidFill>
                <a:srgbClr val="FF0000"/>
              </a:solidFill>
            </a:endParaRPr>
          </a:p>
        </p:txBody>
      </p:sp>
      <p:sp>
        <p:nvSpPr>
          <p:cNvPr id="8" name="矩形 7"/>
          <p:cNvSpPr/>
          <p:nvPr/>
        </p:nvSpPr>
        <p:spPr>
          <a:xfrm>
            <a:off x="899592" y="188640"/>
            <a:ext cx="4870116" cy="646331"/>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文本建模</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0" dirty="0">
                <a:solidFill>
                  <a:srgbClr val="31589C"/>
                </a:solidFill>
                <a:latin typeface="黑体" panose="02010609060101010101" pitchFamily="49" charset="-122"/>
                <a:ea typeface="黑体" panose="02010609060101010101" pitchFamily="49" charset="-122"/>
              </a:rPr>
              <a:t>-</a:t>
            </a:r>
            <a:r>
              <a:rPr lang="en-US" altLang="zh-CN" sz="36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Heaps’s</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 Law</a:t>
            </a:r>
            <a:endPar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5317481"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Benford</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定律</a:t>
            </a:r>
            <a:r>
              <a:rPr kumimoji="0" lang="zh-CN" altLang="en-US" sz="3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8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8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第一数字定律</a:t>
            </a:r>
            <a:r>
              <a:rPr kumimoji="0" lang="en-US" altLang="zh-CN" sz="28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zh-CN" altLang="en-US" sz="28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4" name="内容占位符 2"/>
          <p:cNvSpPr txBox="1">
            <a:spLocks/>
          </p:cNvSpPr>
          <p:nvPr/>
        </p:nvSpPr>
        <p:spPr>
          <a:xfrm>
            <a:off x="179512" y="1124744"/>
            <a:ext cx="8666488" cy="426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30000"/>
              </a:lnSpc>
              <a:spcBef>
                <a:spcPts val="600"/>
              </a:spcBef>
              <a:spcAft>
                <a:spcPts val="600"/>
              </a:spcAft>
              <a:buClrTx/>
              <a:buSzTx/>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现实世界的数据集中</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首位数字为</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至</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9</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的样本数量并非均匀分布，而是从</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至</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9</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随着数值增加，频率逐渐减少</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30000"/>
              </a:lnSpc>
              <a:spcBef>
                <a:spcPts val="600"/>
              </a:spcBef>
              <a:spcAft>
                <a:spcPts val="600"/>
              </a:spcAft>
              <a:buClrTx/>
              <a:buSzTx/>
              <a:buFont typeface="Wingdings" panose="05000000000000000000" pitchFamily="2" charset="2"/>
              <a:buChar char="n"/>
              <a:tabLst/>
              <a:defRPr/>
            </a:pP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1881</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年，天文学家</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Simon Newcomb</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发现对数表中以</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起首的页较为破旧。</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30000"/>
              </a:lnSpc>
              <a:spcBef>
                <a:spcPts val="600"/>
              </a:spcBef>
              <a:spcAft>
                <a:spcPts val="600"/>
              </a:spcAft>
              <a:buClrTx/>
              <a:buSzTx/>
              <a:buFont typeface="Wingdings" panose="05000000000000000000" pitchFamily="2" charset="2"/>
              <a:buChar char="n"/>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1938</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年，物理学家</a:t>
            </a:r>
            <a:r>
              <a:rPr kumimoji="0" lang="en-US" altLang="zh-CN" sz="240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Frank </a:t>
            </a:r>
            <a:r>
              <a:rPr kumimoji="0" lang="en-US" altLang="zh-CN" sz="2400"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Benford</a:t>
            </a:r>
            <a:r>
              <a:rPr kumimoji="0" lang="en-US" altLang="zh-CN" sz="240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做了</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20,229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组观测（人口数量、出生率、物理化学常数等），给出</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Benford</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定律</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30000"/>
              </a:lnSpc>
              <a:spcBef>
                <a:spcPts val="600"/>
              </a:spcBef>
              <a:spcAft>
                <a:spcPts val="600"/>
              </a:spcAft>
              <a:buClrTx/>
              <a:buSzTx/>
              <a:buFont typeface="Wingdings" panose="05000000000000000000" pitchFamily="2" charset="2"/>
              <a:buChar char="n"/>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1938</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年，</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WVU</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Mark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Nigrini</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将</a:t>
            </a:r>
            <a:r>
              <a:rPr kumimoji="0" lang="en-US" altLang="zh-CN" sz="2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Benford</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定律作为审计工具，检测公司数据的异常</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5380044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4294967295"/>
          </p:nvPr>
        </p:nvSpPr>
        <p:spPr>
          <a:xfrm>
            <a:off x="179512" y="1106463"/>
            <a:ext cx="8401050" cy="4122737"/>
          </a:xfrm>
        </p:spPr>
        <p:txBody>
          <a:bodyPr/>
          <a:lstStyle/>
          <a:p>
            <a:pPr eaLnBrk="1" hangingPunct="1">
              <a:lnSpc>
                <a:spcPct val="120000"/>
              </a:lnSpc>
              <a:spcBef>
                <a:spcPts val="600"/>
              </a:spcBef>
              <a:buFont typeface="Wingdings" pitchFamily="2" charset="2"/>
              <a:buChar char="n"/>
              <a:defRPr/>
            </a:pPr>
            <a:r>
              <a:rPr lang="zh-CN" altLang="en-US" sz="2800" dirty="0">
                <a:solidFill>
                  <a:srgbClr val="FF0000"/>
                </a:solidFill>
                <a:latin typeface="黑体" panose="02010609060101010101" pitchFamily="49" charset="-122"/>
                <a:ea typeface="黑体" panose="02010609060101010101" pitchFamily="49" charset="-122"/>
                <a:cs typeface="Times New Roman" pitchFamily="18" charset="0"/>
              </a:rPr>
              <a:t>动机</a:t>
            </a:r>
            <a:endParaRPr lang="en-US" altLang="zh-CN" sz="2800" dirty="0">
              <a:solidFill>
                <a:srgbClr val="FF0000"/>
              </a:solidFill>
              <a:latin typeface="黑体" panose="02010609060101010101" pitchFamily="49" charset="-122"/>
              <a:ea typeface="黑体" panose="02010609060101010101" pitchFamily="49" charset="-122"/>
              <a:cs typeface="Times New Roman" pitchFamily="18" charset="0"/>
            </a:endParaRPr>
          </a:p>
          <a:p>
            <a:pPr marL="469900" lvl="1" indent="-469900" eaLnBrk="1" hangingPunct="1">
              <a:lnSpc>
                <a:spcPct val="120000"/>
              </a:lnSpc>
              <a:spcBef>
                <a:spcPts val="600"/>
              </a:spcBef>
              <a:buClrTx/>
              <a:buSzPct val="100000"/>
              <a:buFont typeface="Wingdings" pitchFamily="2" charset="2"/>
              <a:buChar char="ü"/>
              <a:defRPr/>
            </a:pPr>
            <a:r>
              <a:rPr lang="en-US" altLang="zh-CN" sz="2200" dirty="0">
                <a:solidFill>
                  <a:srgbClr val="1557AE"/>
                </a:solidFill>
                <a:latin typeface="黑体" panose="02010609060101010101" pitchFamily="49" charset="-122"/>
                <a:ea typeface="黑体" panose="02010609060101010101" pitchFamily="49" charset="-122"/>
                <a:cs typeface="Calibri" pitchFamily="34" charset="0"/>
              </a:rPr>
              <a:t>90%</a:t>
            </a:r>
            <a:r>
              <a:rPr lang="zh-CN" altLang="en-US" sz="2200" dirty="0">
                <a:solidFill>
                  <a:srgbClr val="1557AE"/>
                </a:solidFill>
                <a:latin typeface="黑体" panose="02010609060101010101" pitchFamily="49" charset="-122"/>
                <a:ea typeface="黑体" panose="02010609060101010101" pitchFamily="49" charset="-122"/>
                <a:cs typeface="Calibri" pitchFamily="34" charset="0"/>
              </a:rPr>
              <a:t>以上的信息是以非结构化（或半结构化）方式存在的</a:t>
            </a:r>
            <a:r>
              <a:rPr lang="en-US" altLang="zh-CN" sz="2200" dirty="0">
                <a:solidFill>
                  <a:srgbClr val="1557AE"/>
                </a:solidFill>
                <a:latin typeface="黑体" panose="02010609060101010101" pitchFamily="49" charset="-122"/>
                <a:ea typeface="黑体" panose="02010609060101010101" pitchFamily="49" charset="-122"/>
                <a:cs typeface="Calibri" pitchFamily="34" charset="0"/>
              </a:rPr>
              <a:t> </a:t>
            </a:r>
            <a:r>
              <a:rPr lang="en-US" altLang="zh-CN" sz="2200" dirty="0">
                <a:latin typeface="Calibri" pitchFamily="34" charset="0"/>
                <a:cs typeface="Calibri" pitchFamily="34" charset="0"/>
              </a:rPr>
              <a:t>(source: Oracle Corporation)</a:t>
            </a:r>
          </a:p>
          <a:p>
            <a:pPr marL="0" indent="0" eaLnBrk="1" hangingPunct="1">
              <a:lnSpc>
                <a:spcPct val="120000"/>
              </a:lnSpc>
              <a:spcBef>
                <a:spcPts val="600"/>
              </a:spcBef>
              <a:buClrTx/>
              <a:buNone/>
              <a:defRPr/>
            </a:pPr>
            <a:endParaRPr lang="en-US" altLang="zh-CN" sz="2800" dirty="0">
              <a:solidFill>
                <a:srgbClr val="0000FF"/>
              </a:solidFill>
              <a:latin typeface="Times New Roman" pitchFamily="18" charset="0"/>
              <a:cs typeface="Times New Roman" pitchFamily="18" charset="0"/>
            </a:endParaRPr>
          </a:p>
          <a:p>
            <a:pPr eaLnBrk="1" hangingPunct="1">
              <a:lnSpc>
                <a:spcPct val="120000"/>
              </a:lnSpc>
              <a:spcBef>
                <a:spcPts val="600"/>
              </a:spcBef>
              <a:buClrTx/>
              <a:buFont typeface="Wingdings" pitchFamily="2" charset="2"/>
              <a:buChar char="ü"/>
              <a:defRPr/>
            </a:pPr>
            <a:endParaRPr lang="zh-CN" altLang="zh-CN" sz="2800" dirty="0">
              <a:solidFill>
                <a:srgbClr val="0000FF"/>
              </a:solidFill>
              <a:latin typeface="Times New Roman" pitchFamily="18" charset="0"/>
              <a:cs typeface="Times New Roman" pitchFamily="18" charset="0"/>
            </a:endParaRPr>
          </a:p>
        </p:txBody>
      </p:sp>
      <p:sp>
        <p:nvSpPr>
          <p:cNvPr id="7" name="Oval 4"/>
          <p:cNvSpPr>
            <a:spLocks noChangeArrowheads="1"/>
          </p:cNvSpPr>
          <p:nvPr/>
        </p:nvSpPr>
        <p:spPr bwMode="auto">
          <a:xfrm>
            <a:off x="1189277" y="2852936"/>
            <a:ext cx="2029420" cy="1968500"/>
          </a:xfrm>
          <a:prstGeom prst="ellipse">
            <a:avLst/>
          </a:prstGeom>
          <a:solidFill>
            <a:srgbClr val="339966"/>
          </a:solidFill>
          <a:ln w="317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3600">
              <a:solidFill>
                <a:schemeClr val="bg1"/>
              </a:solidFill>
            </a:endParaRPr>
          </a:p>
        </p:txBody>
      </p:sp>
      <p:sp>
        <p:nvSpPr>
          <p:cNvPr id="8" name="Line 5"/>
          <p:cNvSpPr>
            <a:spLocks noChangeShapeType="1"/>
          </p:cNvSpPr>
          <p:nvPr/>
        </p:nvSpPr>
        <p:spPr bwMode="auto">
          <a:xfrm flipH="1">
            <a:off x="2099429" y="3427202"/>
            <a:ext cx="1055768" cy="263933"/>
          </a:xfrm>
          <a:prstGeom prst="line">
            <a:avLst/>
          </a:prstGeom>
          <a:noFill/>
          <a:ln w="317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
          <p:cNvSpPr>
            <a:spLocks noChangeShapeType="1"/>
          </p:cNvSpPr>
          <p:nvPr/>
        </p:nvSpPr>
        <p:spPr bwMode="auto">
          <a:xfrm flipV="1">
            <a:off x="2070351" y="2899336"/>
            <a:ext cx="703845" cy="791799"/>
          </a:xfrm>
          <a:prstGeom prst="line">
            <a:avLst/>
          </a:prstGeom>
          <a:noFill/>
          <a:ln w="317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7"/>
          <p:cNvSpPr>
            <a:spLocks noChangeArrowheads="1"/>
          </p:cNvSpPr>
          <p:nvPr/>
        </p:nvSpPr>
        <p:spPr bwMode="auto">
          <a:xfrm>
            <a:off x="1892516" y="4121304"/>
            <a:ext cx="131824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r>
              <a:rPr lang="en-US" altLang="zh-CN" sz="1800">
                <a:solidFill>
                  <a:schemeClr val="bg1"/>
                </a:solidFill>
                <a:latin typeface="Arial" charset="0"/>
                <a:ea typeface="宋体" charset="-122"/>
              </a:rPr>
              <a:t>90%</a:t>
            </a:r>
          </a:p>
        </p:txBody>
      </p:sp>
      <p:sp>
        <p:nvSpPr>
          <p:cNvPr id="11" name="Rectangle 8"/>
          <p:cNvSpPr>
            <a:spLocks noChangeArrowheads="1"/>
          </p:cNvSpPr>
          <p:nvPr/>
        </p:nvSpPr>
        <p:spPr bwMode="auto">
          <a:xfrm>
            <a:off x="4080495" y="2881162"/>
            <a:ext cx="3839998"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r>
              <a:rPr lang="en-US" altLang="zh-CN" sz="1800" b="1" dirty="0">
                <a:latin typeface="Arial" charset="0"/>
                <a:ea typeface="宋体" charset="-122"/>
              </a:rPr>
              <a:t>Structured Numerical or Coded</a:t>
            </a:r>
          </a:p>
          <a:p>
            <a:pPr eaLnBrk="0" hangingPunct="0"/>
            <a:r>
              <a:rPr lang="en-US" altLang="zh-CN" sz="1800" b="1" dirty="0">
                <a:latin typeface="Arial" charset="0"/>
                <a:ea typeface="宋体" charset="-122"/>
              </a:rPr>
              <a:t>Information</a:t>
            </a:r>
          </a:p>
        </p:txBody>
      </p:sp>
      <p:sp>
        <p:nvSpPr>
          <p:cNvPr id="12" name="Rectangle 9"/>
          <p:cNvSpPr>
            <a:spLocks noChangeArrowheads="1"/>
          </p:cNvSpPr>
          <p:nvPr/>
        </p:nvSpPr>
        <p:spPr bwMode="auto">
          <a:xfrm>
            <a:off x="2518343" y="3130704"/>
            <a:ext cx="89587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r>
              <a:rPr lang="en-US" altLang="zh-CN" sz="1800" dirty="0">
                <a:solidFill>
                  <a:schemeClr val="bg1"/>
                </a:solidFill>
                <a:latin typeface="Arial" charset="0"/>
                <a:ea typeface="宋体" charset="-122"/>
              </a:rPr>
              <a:t>10%</a:t>
            </a:r>
          </a:p>
        </p:txBody>
      </p:sp>
      <p:sp>
        <p:nvSpPr>
          <p:cNvPr id="13" name="Line 10"/>
          <p:cNvSpPr>
            <a:spLocks noChangeShapeType="1"/>
          </p:cNvSpPr>
          <p:nvPr/>
        </p:nvSpPr>
        <p:spPr bwMode="auto">
          <a:xfrm flipH="1">
            <a:off x="3110746" y="3064471"/>
            <a:ext cx="774230" cy="131966"/>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14" name="Rectangle 11"/>
          <p:cNvSpPr>
            <a:spLocks noChangeArrowheads="1"/>
          </p:cNvSpPr>
          <p:nvPr/>
        </p:nvSpPr>
        <p:spPr bwMode="auto">
          <a:xfrm>
            <a:off x="3902099" y="3929526"/>
            <a:ext cx="4196790"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r>
              <a:rPr lang="en-US" altLang="zh-CN" sz="1800" b="1" dirty="0">
                <a:latin typeface="Arial" charset="0"/>
                <a:ea typeface="宋体" charset="-122"/>
              </a:rPr>
              <a:t>Unstructured or Semi-structured</a:t>
            </a:r>
          </a:p>
          <a:p>
            <a:pPr eaLnBrk="0" hangingPunct="0"/>
            <a:r>
              <a:rPr lang="en-US" altLang="zh-CN" sz="1800" b="1" dirty="0">
                <a:latin typeface="Arial" charset="0"/>
                <a:ea typeface="宋体" charset="-122"/>
              </a:rPr>
              <a:t>Information</a:t>
            </a:r>
          </a:p>
        </p:txBody>
      </p:sp>
      <p:sp>
        <p:nvSpPr>
          <p:cNvPr id="15" name="Line 12"/>
          <p:cNvSpPr>
            <a:spLocks noChangeShapeType="1"/>
          </p:cNvSpPr>
          <p:nvPr/>
        </p:nvSpPr>
        <p:spPr bwMode="auto">
          <a:xfrm flipH="1">
            <a:off x="3201721" y="4158552"/>
            <a:ext cx="563076" cy="65983"/>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971600" y="4941168"/>
            <a:ext cx="3254068"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R="0" lvl="0" algn="l" defTabSz="914400" eaLnBrk="1" latinLnBrk="0" hangingPunct="1">
              <a:spcBef>
                <a:spcPts val="600"/>
              </a:spcBef>
              <a:spcAft>
                <a:spcPts val="0"/>
              </a:spcAft>
              <a:buClr>
                <a:srgbClr val="006699"/>
              </a:buClr>
              <a:buSzTx/>
              <a:defRPr/>
            </a:pPr>
            <a:r>
              <a:rPr kumimoji="0" lang="en-US" altLang="zh-CN" sz="1800" i="0" u="none" strike="noStrike" kern="0" cap="none" spc="0" normalizeH="0" baseline="0" noProof="0" dirty="0">
                <a:ln>
                  <a:noFill/>
                </a:ln>
                <a:solidFill>
                  <a:srgbClr val="1557AE"/>
                </a:solidFill>
                <a:effectLst/>
                <a:uLnTx/>
                <a:uFillTx/>
                <a:latin typeface="Calibri" pitchFamily="34" charset="0"/>
                <a:cs typeface="Calibri" pitchFamily="34" charset="0"/>
              </a:rPr>
              <a:t>Customer Letters</a:t>
            </a:r>
          </a:p>
          <a:p>
            <a:pPr marR="0" lvl="0" algn="l" defTabSz="914400" eaLnBrk="1" latinLnBrk="0" hangingPunct="1">
              <a:spcBef>
                <a:spcPts val="600"/>
              </a:spcBef>
              <a:spcAft>
                <a:spcPts val="0"/>
              </a:spcAft>
              <a:buClr>
                <a:srgbClr val="006699"/>
              </a:buClr>
              <a:buSzTx/>
              <a:defRPr/>
            </a:pPr>
            <a:r>
              <a:rPr kumimoji="0" lang="en-US" altLang="zh-CN" sz="1800" i="0" u="none" strike="noStrike" kern="0" cap="none" spc="0" normalizeH="0" baseline="0" noProof="0" dirty="0">
                <a:ln>
                  <a:noFill/>
                </a:ln>
                <a:solidFill>
                  <a:srgbClr val="1557AE"/>
                </a:solidFill>
                <a:effectLst/>
                <a:uLnTx/>
                <a:uFillTx/>
                <a:latin typeface="Calibri" pitchFamily="34" charset="0"/>
                <a:cs typeface="Calibri" pitchFamily="34" charset="0"/>
              </a:rPr>
              <a:t>E-Mail Correspondence</a:t>
            </a:r>
          </a:p>
          <a:p>
            <a:pPr marR="0" lvl="0" algn="l" defTabSz="914400" eaLnBrk="1" latinLnBrk="0" hangingPunct="1">
              <a:spcBef>
                <a:spcPts val="600"/>
              </a:spcBef>
              <a:spcAft>
                <a:spcPts val="0"/>
              </a:spcAft>
              <a:buClr>
                <a:srgbClr val="006699"/>
              </a:buClr>
              <a:buSzTx/>
              <a:defRPr/>
            </a:pPr>
            <a:r>
              <a:rPr kumimoji="0" lang="en-US" altLang="zh-CN" sz="1800" i="0" u="none" strike="noStrike" kern="0" cap="none" spc="0" normalizeH="0" baseline="0" noProof="0" dirty="0">
                <a:ln>
                  <a:noFill/>
                </a:ln>
                <a:solidFill>
                  <a:srgbClr val="1557AE"/>
                </a:solidFill>
                <a:effectLst/>
                <a:uLnTx/>
                <a:uFillTx/>
                <a:latin typeface="Calibri" pitchFamily="34" charset="0"/>
                <a:cs typeface="Calibri" pitchFamily="34" charset="0"/>
              </a:rPr>
              <a:t>Phone Call Recordings</a:t>
            </a:r>
          </a:p>
          <a:p>
            <a:pPr marR="0" lvl="0" algn="l" defTabSz="914400" eaLnBrk="1" latinLnBrk="0" hangingPunct="1">
              <a:spcBef>
                <a:spcPts val="600"/>
              </a:spcBef>
              <a:spcAft>
                <a:spcPts val="0"/>
              </a:spcAft>
              <a:buClr>
                <a:srgbClr val="006699"/>
              </a:buClr>
              <a:buSzTx/>
              <a:defRPr/>
            </a:pPr>
            <a:r>
              <a:rPr kumimoji="0" lang="en-US" altLang="zh-CN" sz="1800" i="0" u="none" strike="noStrike" kern="0" cap="none" spc="0" normalizeH="0" baseline="0" noProof="0" dirty="0">
                <a:ln>
                  <a:noFill/>
                </a:ln>
                <a:solidFill>
                  <a:srgbClr val="1557AE"/>
                </a:solidFill>
                <a:effectLst/>
                <a:uLnTx/>
                <a:uFillTx/>
                <a:latin typeface="Calibri" pitchFamily="34" charset="0"/>
                <a:cs typeface="Calibri" pitchFamily="34" charset="0"/>
              </a:rPr>
              <a:t>Contracts</a:t>
            </a:r>
          </a:p>
        </p:txBody>
      </p:sp>
      <p:sp>
        <p:nvSpPr>
          <p:cNvPr id="19" name="Rectangle 14"/>
          <p:cNvSpPr>
            <a:spLocks noChangeArrowheads="1"/>
          </p:cNvSpPr>
          <p:nvPr/>
        </p:nvSpPr>
        <p:spPr bwMode="auto">
          <a:xfrm>
            <a:off x="4000137" y="4941168"/>
            <a:ext cx="4103688" cy="143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457200" marR="0" lvl="0" algn="l" defTabSz="914400" eaLnBrk="1" latinLnBrk="0" hangingPunct="1">
              <a:spcBef>
                <a:spcPts val="600"/>
              </a:spcBef>
              <a:spcAft>
                <a:spcPts val="0"/>
              </a:spcAft>
              <a:buClrTx/>
              <a:buSzTx/>
              <a:defRPr/>
            </a:pPr>
            <a:r>
              <a:rPr kumimoji="0" lang="en-US" altLang="zh-CN" sz="1800" i="0" u="none" strike="noStrike" kern="0" cap="none" spc="0" normalizeH="0" baseline="0" noProof="0" dirty="0">
                <a:ln>
                  <a:noFill/>
                </a:ln>
                <a:solidFill>
                  <a:srgbClr val="1557AE"/>
                </a:solidFill>
                <a:effectLst/>
                <a:uLnTx/>
                <a:uFillTx/>
                <a:latin typeface="Calibri" pitchFamily="34" charset="0"/>
                <a:cs typeface="Calibri" pitchFamily="34" charset="0"/>
              </a:rPr>
              <a:t>Technical Documentation</a:t>
            </a:r>
          </a:p>
          <a:p>
            <a:pPr marL="457200" marR="0" lvl="0" algn="l" defTabSz="914400" eaLnBrk="1" latinLnBrk="0" hangingPunct="1">
              <a:spcBef>
                <a:spcPts val="600"/>
              </a:spcBef>
              <a:spcAft>
                <a:spcPts val="0"/>
              </a:spcAft>
              <a:buClrTx/>
              <a:buSzTx/>
              <a:defRPr/>
            </a:pPr>
            <a:r>
              <a:rPr kumimoji="0" lang="en-US" altLang="zh-CN" sz="1800" i="0" u="none" strike="noStrike" kern="0" cap="none" spc="0" normalizeH="0" baseline="0" noProof="0" dirty="0">
                <a:ln>
                  <a:noFill/>
                </a:ln>
                <a:solidFill>
                  <a:srgbClr val="1557AE"/>
                </a:solidFill>
                <a:effectLst/>
                <a:uLnTx/>
                <a:uFillTx/>
                <a:latin typeface="Calibri" pitchFamily="34" charset="0"/>
                <a:cs typeface="Calibri" pitchFamily="34" charset="0"/>
              </a:rPr>
              <a:t>Patents</a:t>
            </a:r>
          </a:p>
          <a:p>
            <a:pPr marL="457200" marR="0" lvl="0" algn="l" defTabSz="914400" eaLnBrk="1" latinLnBrk="0" hangingPunct="1">
              <a:spcBef>
                <a:spcPts val="600"/>
              </a:spcBef>
              <a:spcAft>
                <a:spcPts val="0"/>
              </a:spcAft>
              <a:buClrTx/>
              <a:buSzTx/>
              <a:defRPr/>
            </a:pPr>
            <a:r>
              <a:rPr kumimoji="0" lang="en-US" altLang="zh-CN" sz="1800" i="0" u="none" strike="noStrike" kern="0" cap="none" spc="0" normalizeH="0" baseline="0" noProof="0" dirty="0">
                <a:ln>
                  <a:noFill/>
                </a:ln>
                <a:solidFill>
                  <a:srgbClr val="1557AE"/>
                </a:solidFill>
                <a:effectLst/>
                <a:uLnTx/>
                <a:uFillTx/>
                <a:latin typeface="Calibri" pitchFamily="34" charset="0"/>
                <a:cs typeface="Calibri" pitchFamily="34" charset="0"/>
              </a:rPr>
              <a:t>News Articles</a:t>
            </a:r>
          </a:p>
          <a:p>
            <a:pPr marL="457200" marR="0" lvl="0" algn="l" defTabSz="914400" eaLnBrk="1" latinLnBrk="0" hangingPunct="1">
              <a:spcBef>
                <a:spcPts val="600"/>
              </a:spcBef>
              <a:spcAft>
                <a:spcPts val="0"/>
              </a:spcAft>
              <a:buClrTx/>
              <a:buSzTx/>
              <a:defRPr/>
            </a:pPr>
            <a:r>
              <a:rPr kumimoji="0" lang="en-US" altLang="zh-CN" sz="1800" i="0" u="none" strike="noStrike" kern="0" cap="none" spc="0" normalizeH="0" baseline="0" noProof="0" dirty="0">
                <a:ln>
                  <a:noFill/>
                </a:ln>
                <a:solidFill>
                  <a:srgbClr val="1557AE"/>
                </a:solidFill>
                <a:effectLst/>
                <a:uLnTx/>
                <a:uFillTx/>
                <a:latin typeface="Calibri" pitchFamily="34" charset="0"/>
                <a:cs typeface="Calibri" pitchFamily="34" charset="0"/>
              </a:rPr>
              <a:t>Web Pages</a:t>
            </a:r>
          </a:p>
        </p:txBody>
      </p:sp>
      <p:sp>
        <p:nvSpPr>
          <p:cNvPr id="16" name="矩形 15"/>
          <p:cNvSpPr/>
          <p:nvPr/>
        </p:nvSpPr>
        <p:spPr>
          <a:xfrm>
            <a:off x="899592" y="188640"/>
            <a:ext cx="4998484"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文本数据挖掘的基本问题</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585964" cy="615553"/>
          </a:xfrm>
          <a:prstGeom prst="rect">
            <a:avLst/>
          </a:prstGeom>
        </p:spPr>
        <p:txBody>
          <a:bodyPr wrap="none">
            <a:spAutoFit/>
          </a:bodyPr>
          <a:lstStyle/>
          <a:p>
            <a:pPr algn="l" eaLnBrk="0" hangingPunct="0">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Benford</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定律</a:t>
            </a:r>
          </a:p>
        </p:txBody>
      </p:sp>
      <p:pic>
        <p:nvPicPr>
          <p:cNvPr id="6"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47" y="953729"/>
            <a:ext cx="6862559" cy="801159"/>
          </a:xfrm>
          <a:prstGeom prst="rect">
            <a:avLst/>
          </a:prstGeom>
        </p:spPr>
      </p:pic>
      <p:graphicFrame>
        <p:nvGraphicFramePr>
          <p:cNvPr id="7" name="表格 6"/>
          <p:cNvGraphicFramePr>
            <a:graphicFrameLocks noGrp="1"/>
          </p:cNvGraphicFramePr>
          <p:nvPr>
            <p:extLst/>
          </p:nvPr>
        </p:nvGraphicFramePr>
        <p:xfrm>
          <a:off x="572231" y="1840495"/>
          <a:ext cx="2485157" cy="4255506"/>
        </p:xfrm>
        <a:graphic>
          <a:graphicData uri="http://schemas.openxmlformats.org/drawingml/2006/table">
            <a:tbl>
              <a:tblPr firstRow="1" bandRow="1">
                <a:tableStyleId>{5C22544A-7EE6-4342-B048-85BDC9FD1C3A}</a:tableStyleId>
              </a:tblPr>
              <a:tblGrid>
                <a:gridCol w="1207077">
                  <a:extLst>
                    <a:ext uri="{9D8B030D-6E8A-4147-A177-3AD203B41FA5}">
                      <a16:colId xmlns:a16="http://schemas.microsoft.com/office/drawing/2014/main" val="20000"/>
                    </a:ext>
                  </a:extLst>
                </a:gridCol>
                <a:gridCol w="1278080">
                  <a:extLst>
                    <a:ext uri="{9D8B030D-6E8A-4147-A177-3AD203B41FA5}">
                      <a16:colId xmlns:a16="http://schemas.microsoft.com/office/drawing/2014/main" val="20001"/>
                    </a:ext>
                  </a:extLst>
                </a:gridCol>
              </a:tblGrid>
              <a:tr h="453141">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首位数字</a:t>
                      </a:r>
                    </a:p>
                  </a:txBody>
                  <a:tcPr/>
                </a:tc>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比例</a:t>
                      </a:r>
                    </a:p>
                  </a:txBody>
                  <a:tcPr/>
                </a:tc>
                <a:extLst>
                  <a:ext uri="{0D108BD9-81ED-4DB2-BD59-A6C34878D82A}">
                    <a16:rowId xmlns:a16="http://schemas.microsoft.com/office/drawing/2014/main" val="10000"/>
                  </a:ext>
                </a:extLst>
              </a:tr>
              <a:tr h="422485">
                <a:tc>
                  <a:txBody>
                    <a:bodyPr/>
                    <a:lstStyle/>
                    <a:p>
                      <a:pPr algn="ctr"/>
                      <a:r>
                        <a:rPr lang="en-US" altLang="zh-CN"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1800" b="1"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30.1%</a:t>
                      </a:r>
                    </a:p>
                  </a:txBody>
                  <a:tcPr anchor="ctr"/>
                </a:tc>
                <a:extLst>
                  <a:ext uri="{0D108BD9-81ED-4DB2-BD59-A6C34878D82A}">
                    <a16:rowId xmlns:a16="http://schemas.microsoft.com/office/drawing/2014/main" val="10001"/>
                  </a:ext>
                </a:extLst>
              </a:tr>
              <a:tr h="422485">
                <a:tc>
                  <a:txBody>
                    <a:bodyPr/>
                    <a:lstStyle/>
                    <a:p>
                      <a:pPr algn="ctr"/>
                      <a:r>
                        <a:rPr lang="en-US" altLang="zh-CN"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1800" b="1"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17.6%</a:t>
                      </a:r>
                    </a:p>
                  </a:txBody>
                  <a:tcPr anchor="ctr"/>
                </a:tc>
                <a:extLst>
                  <a:ext uri="{0D108BD9-81ED-4DB2-BD59-A6C34878D82A}">
                    <a16:rowId xmlns:a16="http://schemas.microsoft.com/office/drawing/2014/main" val="10002"/>
                  </a:ext>
                </a:extLst>
              </a:tr>
              <a:tr h="422485">
                <a:tc>
                  <a:txBody>
                    <a:bodyPr/>
                    <a:lstStyle/>
                    <a:p>
                      <a:pPr algn="ctr"/>
                      <a:r>
                        <a:rPr lang="en-US" altLang="zh-CN"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1800" b="1"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17.6%</a:t>
                      </a:r>
                    </a:p>
                  </a:txBody>
                  <a:tcPr anchor="ctr"/>
                </a:tc>
                <a:extLst>
                  <a:ext uri="{0D108BD9-81ED-4DB2-BD59-A6C34878D82A}">
                    <a16:rowId xmlns:a16="http://schemas.microsoft.com/office/drawing/2014/main" val="10003"/>
                  </a:ext>
                </a:extLst>
              </a:tr>
              <a:tr h="422485">
                <a:tc>
                  <a:txBody>
                    <a:bodyPr/>
                    <a:lstStyle/>
                    <a:p>
                      <a:pPr algn="ctr"/>
                      <a:r>
                        <a:rPr lang="en-US" altLang="zh-CN"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1800" b="1"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9.7%</a:t>
                      </a:r>
                    </a:p>
                  </a:txBody>
                  <a:tcPr anchor="ctr"/>
                </a:tc>
                <a:extLst>
                  <a:ext uri="{0D108BD9-81ED-4DB2-BD59-A6C34878D82A}">
                    <a16:rowId xmlns:a16="http://schemas.microsoft.com/office/drawing/2014/main" val="10004"/>
                  </a:ext>
                </a:extLst>
              </a:tr>
              <a:tr h="422485">
                <a:tc>
                  <a:txBody>
                    <a:bodyPr/>
                    <a:lstStyle/>
                    <a:p>
                      <a:pPr algn="ctr"/>
                      <a:r>
                        <a:rPr lang="en-US" altLang="zh-CN"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1800" b="1"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7.9%</a:t>
                      </a:r>
                    </a:p>
                  </a:txBody>
                  <a:tcPr anchor="ctr"/>
                </a:tc>
                <a:extLst>
                  <a:ext uri="{0D108BD9-81ED-4DB2-BD59-A6C34878D82A}">
                    <a16:rowId xmlns:a16="http://schemas.microsoft.com/office/drawing/2014/main" val="10005"/>
                  </a:ext>
                </a:extLst>
              </a:tr>
              <a:tr h="422485">
                <a:tc>
                  <a:txBody>
                    <a:bodyPr/>
                    <a:lstStyle/>
                    <a:p>
                      <a:pPr algn="ctr"/>
                      <a:r>
                        <a:rPr lang="en-US" altLang="zh-CN"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1800" b="1"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6.7%</a:t>
                      </a:r>
                    </a:p>
                  </a:txBody>
                  <a:tcPr anchor="ctr"/>
                </a:tc>
                <a:extLst>
                  <a:ext uri="{0D108BD9-81ED-4DB2-BD59-A6C34878D82A}">
                    <a16:rowId xmlns:a16="http://schemas.microsoft.com/office/drawing/2014/main" val="10006"/>
                  </a:ext>
                </a:extLst>
              </a:tr>
              <a:tr h="422485">
                <a:tc>
                  <a:txBody>
                    <a:bodyPr/>
                    <a:lstStyle/>
                    <a:p>
                      <a:pPr algn="ctr"/>
                      <a:r>
                        <a:rPr lang="en-US" altLang="zh-CN"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1800" b="1"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5.8%</a:t>
                      </a:r>
                    </a:p>
                  </a:txBody>
                  <a:tcPr anchor="ctr"/>
                </a:tc>
                <a:extLst>
                  <a:ext uri="{0D108BD9-81ED-4DB2-BD59-A6C34878D82A}">
                    <a16:rowId xmlns:a16="http://schemas.microsoft.com/office/drawing/2014/main" val="10007"/>
                  </a:ext>
                </a:extLst>
              </a:tr>
              <a:tr h="422485">
                <a:tc>
                  <a:txBody>
                    <a:bodyPr/>
                    <a:lstStyle/>
                    <a:p>
                      <a:pPr algn="ctr"/>
                      <a:r>
                        <a:rPr lang="en-US" altLang="zh-CN"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1800" b="1"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5.1%</a:t>
                      </a:r>
                    </a:p>
                  </a:txBody>
                  <a:tcPr anchor="ctr"/>
                </a:tc>
                <a:extLst>
                  <a:ext uri="{0D108BD9-81ED-4DB2-BD59-A6C34878D82A}">
                    <a16:rowId xmlns:a16="http://schemas.microsoft.com/office/drawing/2014/main" val="10008"/>
                  </a:ext>
                </a:extLst>
              </a:tr>
              <a:tr h="422485">
                <a:tc>
                  <a:txBody>
                    <a:bodyPr/>
                    <a:lstStyle/>
                    <a:p>
                      <a:pPr algn="ctr"/>
                      <a:r>
                        <a:rPr lang="en-US" altLang="zh-CN"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800" b="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1800" b="1" kern="1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4.6%</a:t>
                      </a:r>
                    </a:p>
                  </a:txBody>
                  <a:tcPr anchor="ctr"/>
                </a:tc>
                <a:extLst>
                  <a:ext uri="{0D108BD9-81ED-4DB2-BD59-A6C34878D82A}">
                    <a16:rowId xmlns:a16="http://schemas.microsoft.com/office/drawing/2014/main" val="10009"/>
                  </a:ext>
                </a:extLst>
              </a:tr>
            </a:tbl>
          </a:graphicData>
        </a:graphic>
      </p:graphicFrame>
      <p:pic>
        <p:nvPicPr>
          <p:cNvPr id="8" name="图片 7"/>
          <p:cNvPicPr>
            <a:picLocks noChangeAspect="1"/>
          </p:cNvPicPr>
          <p:nvPr/>
        </p:nvPicPr>
        <p:blipFill>
          <a:blip r:embed="rId4"/>
          <a:stretch>
            <a:fillRect/>
          </a:stretch>
        </p:blipFill>
        <p:spPr>
          <a:xfrm>
            <a:off x="3563967" y="3727721"/>
            <a:ext cx="4037274" cy="2942538"/>
          </a:xfrm>
          <a:prstGeom prst="rect">
            <a:avLst/>
          </a:prstGeom>
        </p:spPr>
      </p:pic>
      <p:sp>
        <p:nvSpPr>
          <p:cNvPr id="9" name="矩形 8"/>
          <p:cNvSpPr/>
          <p:nvPr/>
        </p:nvSpPr>
        <p:spPr bwMode="auto">
          <a:xfrm>
            <a:off x="3419872" y="1840495"/>
            <a:ext cx="4642580" cy="1796145"/>
          </a:xfrm>
          <a:prstGeom prst="rect">
            <a:avLst/>
          </a:prstGeom>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适用性：</a:t>
            </a:r>
            <a:endPar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00000"/>
              </a:lnSpc>
              <a:spcBef>
                <a:spcPts val="600"/>
              </a:spcBef>
              <a:spcAft>
                <a:spcPts val="0"/>
              </a:spcAft>
              <a:buClrTx/>
              <a:buSzTx/>
              <a:buFont typeface="+mj-ea"/>
              <a:buAutoNum type="circleNumDbPlain"/>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d </a:t>
            </a: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大于</a:t>
            </a: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9</a:t>
            </a:r>
            <a:r>
              <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时仍适用；</a:t>
            </a:r>
            <a:endPar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00000"/>
              </a:lnSpc>
              <a:spcBef>
                <a:spcPts val="600"/>
              </a:spcBef>
              <a:spcAft>
                <a:spcPts val="0"/>
              </a:spcAft>
              <a:buClrTx/>
              <a:buSzTx/>
              <a:buFont typeface="+mj-ea"/>
              <a:buAutoNum type="circleNumDbPlain"/>
              <a:tabLst/>
              <a:defRPr/>
            </a:pPr>
            <a:r>
              <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数据不是十进制</a:t>
            </a:r>
            <a:r>
              <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仍适用；</a:t>
            </a:r>
            <a:endPar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00000"/>
              </a:lnSpc>
              <a:spcBef>
                <a:spcPts val="600"/>
              </a:spcBef>
              <a:spcAft>
                <a:spcPts val="0"/>
              </a:spcAft>
              <a:buClrTx/>
              <a:buSzTx/>
              <a:buFont typeface="+mj-ea"/>
              <a:buAutoNum type="circleNumDbPlain"/>
              <a:tabLst/>
              <a:defRPr/>
            </a:pPr>
            <a:r>
              <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数量级跨度越大越符合，整个国家的家庭收入</a:t>
            </a: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一个村的家庭收入</a:t>
            </a:r>
          </a:p>
        </p:txBody>
      </p:sp>
    </p:spTree>
    <p:extLst>
      <p:ext uri="{BB962C8B-B14F-4D97-AF65-F5344CB8AC3E}">
        <p14:creationId xmlns:p14="http://schemas.microsoft.com/office/powerpoint/2010/main" val="149556037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4604146"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Benford</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定律</a:t>
            </a:r>
            <a:r>
              <a:rPr kumimoji="0" lang="zh-CN" altLang="en-US" sz="3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800" b="1"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800" b="0"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rPr>
              <a:t>适用范围</a:t>
            </a:r>
            <a:endParaRPr kumimoji="0" lang="zh-CN" altLang="en-US" sz="28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0" name="内容占位符 2"/>
          <p:cNvSpPr txBox="1">
            <a:spLocks/>
          </p:cNvSpPr>
          <p:nvPr/>
        </p:nvSpPr>
        <p:spPr bwMode="auto">
          <a:xfrm>
            <a:off x="284203" y="1205728"/>
            <a:ext cx="4966223"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0" fontAlgn="base" latinLnBrk="0" hangingPunct="0">
              <a:lnSpc>
                <a:spcPct val="130000"/>
              </a:lnSpc>
              <a:spcBef>
                <a:spcPts val="1200"/>
              </a:spcBef>
              <a:spcAft>
                <a:spcPts val="600"/>
              </a:spcAft>
              <a:buClr>
                <a:srgbClr val="1557AE"/>
              </a:buClr>
              <a:buSzTx/>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由度量单位制获得的数据</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人口数量、股票价格、半衰期、物理书中的答案、素数、</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Fibonacci</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数列、任何数字的幂（如</a:t>
            </a:r>
            <a:r>
              <a:rPr kumimoji="0" lang="en-US"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0" fontAlgn="base" latinLnBrk="0" hangingPunct="0">
              <a:lnSpc>
                <a:spcPct val="130000"/>
              </a:lnSpc>
              <a:spcBef>
                <a:spcPts val="1200"/>
              </a:spcBef>
              <a:spcAft>
                <a:spcPts val="600"/>
              </a:spcAft>
              <a:buClr>
                <a:srgbClr val="1557AE"/>
              </a:buClr>
              <a:buSzTx/>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不符合数据主要是</a:t>
            </a: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任意获得的</a:t>
            </a:r>
            <a:r>
              <a:rPr kumimoji="0" lang="zh-CN" altLang="en-US" sz="2400" b="0"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rPr>
              <a:t>和</a:t>
            </a: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受限数据</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，如</a:t>
            </a:r>
            <a:r>
              <a:rPr kumimoji="0" lang="zh-CN" altLang="en-US" sz="2400" b="0"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rPr>
              <a:t>彩票数字、电话号码、汽油价格、日期、体重、身高</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5406314" y="1290177"/>
            <a:ext cx="3737686" cy="3111317"/>
          </a:xfrm>
          <a:prstGeom prst="rect">
            <a:avLst/>
          </a:prstGeom>
        </p:spPr>
      </p:pic>
    </p:spTree>
    <p:extLst>
      <p:ext uri="{BB962C8B-B14F-4D97-AF65-F5344CB8AC3E}">
        <p14:creationId xmlns:p14="http://schemas.microsoft.com/office/powerpoint/2010/main" val="20971806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600" y="5983818"/>
            <a:ext cx="6574536" cy="369332"/>
          </a:xfrm>
          <a:prstGeom prst="rect">
            <a:avLst/>
          </a:prstGeom>
        </p:spPr>
        <p:txBody>
          <a:bodyPr wrap="square">
            <a:spAutoFit/>
          </a:bodyPr>
          <a:lstStyle/>
          <a:p>
            <a:r>
              <a:rPr lang="en-US" altLang="zh-CN" dirty="0">
                <a:hlinkClick r:id="rId3"/>
              </a:rPr>
              <a:t>http://www.testingbenfordslaw.com/google-books-1-grams</a:t>
            </a:r>
            <a:endParaRPr lang="zh-CN" altLang="en-US" dirty="0"/>
          </a:p>
        </p:txBody>
      </p:sp>
      <p:pic>
        <p:nvPicPr>
          <p:cNvPr id="3" name="图片 2"/>
          <p:cNvPicPr>
            <a:picLocks noChangeAspect="1"/>
          </p:cNvPicPr>
          <p:nvPr/>
        </p:nvPicPr>
        <p:blipFill>
          <a:blip r:embed="rId4"/>
          <a:stretch>
            <a:fillRect/>
          </a:stretch>
        </p:blipFill>
        <p:spPr>
          <a:xfrm>
            <a:off x="142128" y="1728216"/>
            <a:ext cx="4493879" cy="3675382"/>
          </a:xfrm>
          <a:prstGeom prst="rect">
            <a:avLst/>
          </a:prstGeom>
        </p:spPr>
      </p:pic>
      <p:pic>
        <p:nvPicPr>
          <p:cNvPr id="4" name="图片 3"/>
          <p:cNvPicPr>
            <a:picLocks noChangeAspect="1"/>
          </p:cNvPicPr>
          <p:nvPr/>
        </p:nvPicPr>
        <p:blipFill>
          <a:blip r:embed="rId5"/>
          <a:stretch>
            <a:fillRect/>
          </a:stretch>
        </p:blipFill>
        <p:spPr>
          <a:xfrm>
            <a:off x="4734706" y="1728216"/>
            <a:ext cx="4286967" cy="3675382"/>
          </a:xfrm>
          <a:prstGeom prst="rect">
            <a:avLst/>
          </a:prstGeom>
        </p:spPr>
      </p:pic>
      <p:sp>
        <p:nvSpPr>
          <p:cNvPr id="6" name="矩形 5"/>
          <p:cNvSpPr/>
          <p:nvPr/>
        </p:nvSpPr>
        <p:spPr>
          <a:xfrm>
            <a:off x="899592" y="188640"/>
            <a:ext cx="2585964" cy="615553"/>
          </a:xfrm>
          <a:prstGeom prst="rect">
            <a:avLst/>
          </a:prstGeom>
        </p:spPr>
        <p:txBody>
          <a:bodyPr wrap="none">
            <a:spAutoFit/>
          </a:bodyPr>
          <a:lstStyle/>
          <a:p>
            <a:pPr algn="l" eaLnBrk="0" hangingPunct="0">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Benford</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定律</a:t>
            </a:r>
          </a:p>
        </p:txBody>
      </p:sp>
    </p:spTree>
    <p:extLst>
      <p:ext uri="{BB962C8B-B14F-4D97-AF65-F5344CB8AC3E}">
        <p14:creationId xmlns:p14="http://schemas.microsoft.com/office/powerpoint/2010/main" val="375106353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bwMode="auto">
          <a:xfrm>
            <a:off x="321074" y="1235510"/>
            <a:ext cx="8274266"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0" fontAlgn="base" latinLnBrk="0" hangingPunct="0">
              <a:lnSpc>
                <a:spcPct val="130000"/>
              </a:lnSpc>
              <a:spcBef>
                <a:spcPts val="1200"/>
              </a:spcBef>
              <a:spcAft>
                <a:spcPct val="0"/>
              </a:spcAft>
              <a:buClr>
                <a:srgbClr val="1557AE"/>
              </a:buClr>
              <a:buSzTx/>
              <a:buFont typeface="Wingdings" panose="05000000000000000000" pitchFamily="2" charset="2"/>
              <a:buChar char="n"/>
              <a:tabLst/>
              <a:defRPr/>
            </a:pPr>
            <a:r>
              <a:rPr kumimoji="0" lang="zh-CN" altLang="en-US"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固定倍率增长的数据，由数字</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zh-CN" altLang="en-US"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增长到</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 + 1</a:t>
            </a:r>
            <a:r>
              <a:rPr kumimoji="0" lang="zh-CN" altLang="en-US"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起首的数的时间比</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 + 1</a:t>
            </a:r>
            <a:r>
              <a:rPr kumimoji="0" lang="zh-CN" altLang="en-US"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到</a:t>
            </a:r>
            <a:r>
              <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 + 2</a:t>
            </a:r>
            <a:r>
              <a:rPr kumimoji="0" lang="zh-CN" altLang="en-US"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需要更多时间</a:t>
            </a:r>
            <a:r>
              <a:rPr kumimoji="0" lang="zh-CN" altLang="en-US" sz="1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CPU</a:t>
            </a:r>
            <a:r>
              <a:rPr kumimoji="0" lang="zh-CN" altLang="en-US" sz="1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主频、证券市场指数）</a:t>
            </a:r>
            <a:endParaRPr kumimoji="0" lang="en-US" altLang="zh-CN" sz="1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0" fontAlgn="base" latinLnBrk="0" hangingPunct="0">
              <a:lnSpc>
                <a:spcPct val="130000"/>
              </a:lnSpc>
              <a:spcBef>
                <a:spcPts val="1200"/>
              </a:spcBef>
              <a:spcAft>
                <a:spcPct val="0"/>
              </a:spcAft>
              <a:buClr>
                <a:srgbClr val="1557AE"/>
              </a:buClr>
              <a:buSzTx/>
              <a:buFont typeface="Wingdings" panose="05000000000000000000" pitchFamily="2" charset="2"/>
              <a:buChar char="n"/>
              <a:tabLst/>
              <a:defRPr/>
            </a:pPr>
            <a:endPar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0" fontAlgn="base" latinLnBrk="0" hangingPunct="0">
              <a:lnSpc>
                <a:spcPct val="130000"/>
              </a:lnSpc>
              <a:spcBef>
                <a:spcPts val="1200"/>
              </a:spcBef>
              <a:spcAft>
                <a:spcPct val="0"/>
              </a:spcAft>
              <a:buClr>
                <a:srgbClr val="1557AE"/>
              </a:buClr>
              <a:buSzTx/>
              <a:buFont typeface="Wingdings" panose="05000000000000000000" pitchFamily="2" charset="2"/>
              <a:buChar char="n"/>
              <a:tabLst/>
              <a:defRPr/>
            </a:pPr>
            <a:endPar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0" fontAlgn="base" latinLnBrk="0" hangingPunct="0">
              <a:lnSpc>
                <a:spcPct val="130000"/>
              </a:lnSpc>
              <a:spcBef>
                <a:spcPts val="1200"/>
              </a:spcBef>
              <a:spcAft>
                <a:spcPct val="0"/>
              </a:spcAft>
              <a:buClr>
                <a:srgbClr val="1557AE"/>
              </a:buClr>
              <a:buSzTx/>
              <a:buFont typeface="Wingdings" panose="05000000000000000000" pitchFamily="2" charset="2"/>
              <a:buChar char="n"/>
              <a:tabLst/>
              <a:defRPr/>
            </a:pPr>
            <a:r>
              <a:rPr kumimoji="0" lang="zh-CN" altLang="en-US"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尺度不变形</a:t>
            </a:r>
            <a:endPar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0" fontAlgn="base" latinLnBrk="0" hangingPunct="0">
              <a:lnSpc>
                <a:spcPct val="130000"/>
              </a:lnSpc>
              <a:spcBef>
                <a:spcPts val="1200"/>
              </a:spcBef>
              <a:spcAft>
                <a:spcPct val="0"/>
              </a:spcAft>
              <a:buClr>
                <a:srgbClr val="1557AE"/>
              </a:buClr>
              <a:buSzTx/>
              <a:buFont typeface="Wingdings" panose="05000000000000000000" pitchFamily="2" charset="2"/>
              <a:buChar char="n"/>
              <a:tabLst/>
              <a:defRPr/>
            </a:pPr>
            <a:endPar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0" fontAlgn="base" latinLnBrk="0" hangingPunct="0">
              <a:lnSpc>
                <a:spcPct val="130000"/>
              </a:lnSpc>
              <a:spcBef>
                <a:spcPts val="2400"/>
              </a:spcBef>
              <a:spcAft>
                <a:spcPct val="0"/>
              </a:spcAft>
              <a:buClr>
                <a:srgbClr val="1557AE"/>
              </a:buClr>
              <a:buSzTx/>
              <a:buFont typeface="Wingdings" panose="05000000000000000000" pitchFamily="2" charset="2"/>
              <a:buChar char="n"/>
              <a:tabLst/>
              <a:defRPr/>
            </a:pPr>
            <a:r>
              <a:rPr kumimoji="0" lang="zh-CN" altLang="en-US"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对</a:t>
            </a:r>
            <a:r>
              <a:rPr kumimoji="0" lang="en-US" altLang="zh-CN" sz="2400" b="1"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Benford</a:t>
            </a:r>
            <a:r>
              <a:rPr kumimoji="0" lang="zh-CN" altLang="en-US"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定律的解释仍是开放问题。</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不影响其应用。</a:t>
            </a:r>
          </a:p>
        </p:txBody>
      </p:sp>
      <p:sp>
        <p:nvSpPr>
          <p:cNvPr id="5" name="矩形 4"/>
          <p:cNvSpPr/>
          <p:nvPr/>
        </p:nvSpPr>
        <p:spPr>
          <a:xfrm>
            <a:off x="899592" y="188640"/>
            <a:ext cx="458490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Benford</a:t>
            </a:r>
            <a:r>
              <a:rPr kumimoji="0" lang="zh-CN" altLang="en-US" sz="3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定律 </a:t>
            </a:r>
            <a:r>
              <a:rPr kumimoji="0" lang="en-US" altLang="zh-CN" sz="2800" b="1"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800" b="0"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可能成因</a:t>
            </a:r>
            <a:endParaRPr kumimoji="0" lang="zh-CN" altLang="en-US" sz="28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rotWithShape="1">
          <a:blip r:embed="rId3"/>
          <a:srcRect t="17871" b="30584"/>
          <a:stretch/>
        </p:blipFill>
        <p:spPr>
          <a:xfrm>
            <a:off x="594340" y="2422763"/>
            <a:ext cx="4766279" cy="721837"/>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520" y="2422763"/>
            <a:ext cx="3528920" cy="2485155"/>
          </a:xfrm>
          <a:prstGeom prst="rect">
            <a:avLst/>
          </a:prstGeom>
        </p:spPr>
      </p:pic>
    </p:spTree>
    <p:extLst>
      <p:ext uri="{BB962C8B-B14F-4D97-AF65-F5344CB8AC3E}">
        <p14:creationId xmlns:p14="http://schemas.microsoft.com/office/powerpoint/2010/main" val="118176340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99592" y="970466"/>
            <a:ext cx="6612308" cy="5063750"/>
          </a:xfrm>
          <a:prstGeom prst="rect">
            <a:avLst/>
          </a:prstGeom>
        </p:spPr>
      </p:pic>
      <p:sp>
        <p:nvSpPr>
          <p:cNvPr id="4" name="矩形 3"/>
          <p:cNvSpPr/>
          <p:nvPr/>
        </p:nvSpPr>
        <p:spPr>
          <a:xfrm>
            <a:off x="1907059" y="6314472"/>
            <a:ext cx="6096000" cy="307777"/>
          </a:xfrm>
          <a:prstGeom prst="rect">
            <a:avLst/>
          </a:prstGeom>
        </p:spPr>
        <p:txBody>
          <a:bodyPr wrap="square">
            <a:spAutoFit/>
          </a:bodyPr>
          <a:lstStyle/>
          <a:p>
            <a:r>
              <a:rPr lang="en-US" altLang="zh-CN" sz="1400" b="1" dirty="0">
                <a:solidFill>
                  <a:srgbClr val="0000FF"/>
                </a:solidFill>
                <a:latin typeface="Times New Roman" panose="02020603050405020304" pitchFamily="18" charset="0"/>
                <a:cs typeface="Times New Roman" panose="02020603050405020304" pitchFamily="18" charset="0"/>
                <a:hlinkClick r:id="rId4"/>
              </a:rPr>
              <a:t>https://statweb.stanford.edu/~owen/courses/306a/ZipfByHera.pdf</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6" name="矩形 5"/>
          <p:cNvSpPr/>
          <p:nvPr/>
        </p:nvSpPr>
        <p:spPr>
          <a:xfrm>
            <a:off x="899592" y="188640"/>
            <a:ext cx="3869970"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Benford</a:t>
            </a:r>
            <a:r>
              <a:rPr kumimoji="0" lang="zh-CN" altLang="en-US" sz="3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定律 </a:t>
            </a:r>
            <a:r>
              <a:rPr kumimoji="0" lang="en-US" altLang="zh-CN" sz="2800" b="1"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800" b="1"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应用</a:t>
            </a:r>
            <a:endParaRPr kumimoji="0" lang="zh-CN" altLang="en-US" sz="28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1130826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366850" y="3587828"/>
            <a:ext cx="7135163" cy="7920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69900" lvl="1" indent="-469900" eaLnBrk="1" hangingPunct="1">
              <a:lnSpc>
                <a:spcPct val="120000"/>
              </a:lnSpc>
              <a:spcBef>
                <a:spcPts val="1200"/>
              </a:spcBef>
              <a:buFont typeface="Wingdings" panose="05000000000000000000" pitchFamily="2" charset="2"/>
              <a:buChar char="n"/>
              <a:defRPr/>
            </a:pPr>
            <a:r>
              <a:rPr lang="zh-CN" altLang="zh-CN" sz="2400" kern="0" dirty="0">
                <a:solidFill>
                  <a:srgbClr val="FF0000"/>
                </a:solidFill>
                <a:latin typeface="黑体" panose="02010609060101010101" pitchFamily="49" charset="-122"/>
                <a:ea typeface="黑体" panose="02010609060101010101" pitchFamily="49" charset="-122"/>
              </a:rPr>
              <a:t>词袋模型</a:t>
            </a:r>
            <a:r>
              <a:rPr lang="zh-CN" altLang="en-US" sz="2400" kern="0" dirty="0">
                <a:solidFill>
                  <a:srgbClr val="FF0000"/>
                </a:solidFill>
                <a:latin typeface="黑体" panose="02010609060101010101" pitchFamily="49" charset="-122"/>
                <a:ea typeface="黑体" panose="02010609060101010101" pitchFamily="49" charset="-122"/>
              </a:rPr>
              <a:t>：</a:t>
            </a:r>
            <a:r>
              <a:rPr lang="zh-CN" altLang="en-US" sz="2400" kern="0" dirty="0">
                <a:solidFill>
                  <a:srgbClr val="1557AE"/>
                </a:solidFill>
                <a:latin typeface="黑体" panose="02010609060101010101" pitchFamily="49" charset="-122"/>
                <a:ea typeface="黑体" panose="02010609060101010101" pitchFamily="49" charset="-122"/>
              </a:rPr>
              <a:t>用文档中出现的词汇来表示文档</a:t>
            </a:r>
            <a:endParaRPr lang="en-US" altLang="zh-CN" sz="2400" kern="0" dirty="0">
              <a:solidFill>
                <a:srgbClr val="1557AE"/>
              </a:solidFill>
              <a:latin typeface="黑体" panose="02010609060101010101" pitchFamily="49" charset="-122"/>
              <a:ea typeface="黑体" panose="02010609060101010101" pitchFamily="49" charset="-122"/>
            </a:endParaRPr>
          </a:p>
          <a:p>
            <a:pPr marL="869950" lvl="2" indent="-469900" eaLnBrk="1" hangingPunct="1">
              <a:lnSpc>
                <a:spcPct val="120000"/>
              </a:lnSpc>
              <a:spcBef>
                <a:spcPts val="600"/>
              </a:spcBef>
              <a:buFont typeface="Arial" panose="020B0604020202020204" pitchFamily="34" charset="0"/>
              <a:buChar char="•"/>
              <a:defRPr/>
            </a:pPr>
            <a:r>
              <a:rPr lang="zh-CN" altLang="en-US" sz="2000" kern="0" dirty="0">
                <a:solidFill>
                  <a:srgbClr val="FF0000"/>
                </a:solidFill>
                <a:latin typeface="黑体" panose="02010609060101010101" pitchFamily="49" charset="-122"/>
                <a:ea typeface="黑体" panose="02010609060101010101" pitchFamily="49" charset="-122"/>
              </a:rPr>
              <a:t>两个问题：</a:t>
            </a:r>
            <a:r>
              <a:rPr lang="zh-CN" altLang="en-US" sz="2000" kern="0" dirty="0">
                <a:solidFill>
                  <a:srgbClr val="1557AE"/>
                </a:solidFill>
                <a:latin typeface="黑体" panose="02010609060101010101" pitchFamily="49" charset="-122"/>
                <a:ea typeface="黑体" panose="02010609060101010101" pitchFamily="49" charset="-122"/>
              </a:rPr>
              <a:t>词汇表、重要性度量</a:t>
            </a:r>
            <a:endParaRPr lang="en-US" altLang="zh-CN" sz="2000" kern="0" dirty="0">
              <a:solidFill>
                <a:srgbClr val="1557AE"/>
              </a:solidFill>
              <a:latin typeface="黑体" panose="02010609060101010101" pitchFamily="49" charset="-122"/>
              <a:ea typeface="黑体" panose="02010609060101010101" pitchFamily="49" charset="-122"/>
            </a:endParaRPr>
          </a:p>
          <a:p>
            <a:pPr marL="869950" lvl="2" indent="-469900" eaLnBrk="1" hangingPunct="1">
              <a:lnSpc>
                <a:spcPct val="120000"/>
              </a:lnSpc>
              <a:spcBef>
                <a:spcPts val="0"/>
              </a:spcBef>
              <a:buFont typeface="Arial" panose="020B0604020202020204" pitchFamily="34" charset="0"/>
              <a:buChar char="•"/>
              <a:defRPr/>
            </a:pPr>
            <a:r>
              <a:rPr lang="zh-CN" altLang="en-US" sz="2000" kern="0" dirty="0">
                <a:solidFill>
                  <a:srgbClr val="FF0000"/>
                </a:solidFill>
                <a:latin typeface="黑体" panose="02010609060101010101" pitchFamily="49" charset="-122"/>
                <a:ea typeface="黑体" panose="02010609060101010101" pitchFamily="49" charset="-122"/>
              </a:rPr>
              <a:t>优点：</a:t>
            </a:r>
            <a:r>
              <a:rPr lang="zh-CN" altLang="en-US" sz="2000" kern="0" dirty="0">
                <a:solidFill>
                  <a:srgbClr val="1557AE"/>
                </a:solidFill>
                <a:latin typeface="黑体" panose="02010609060101010101" pitchFamily="49" charset="-122"/>
                <a:ea typeface="黑体" panose="02010609060101010101" pitchFamily="49" charset="-122"/>
              </a:rPr>
              <a:t>简单有效；</a:t>
            </a:r>
            <a:r>
              <a:rPr lang="zh-CN" altLang="en-US" sz="2000" kern="0" dirty="0">
                <a:solidFill>
                  <a:srgbClr val="FF0000"/>
                </a:solidFill>
                <a:latin typeface="黑体" panose="02010609060101010101" pitchFamily="49" charset="-122"/>
                <a:ea typeface="黑体" panose="02010609060101010101" pitchFamily="49" charset="-122"/>
              </a:rPr>
              <a:t>缺点：</a:t>
            </a:r>
            <a:r>
              <a:rPr lang="zh-CN" altLang="en-US" sz="2000" kern="0" dirty="0">
                <a:solidFill>
                  <a:srgbClr val="1557AE"/>
                </a:solidFill>
                <a:latin typeface="黑体" panose="02010609060101010101" pitchFamily="49" charset="-122"/>
                <a:ea typeface="黑体" panose="02010609060101010101" pitchFamily="49" charset="-122"/>
              </a:rPr>
              <a:t>忽略词序、上下文、稀疏</a:t>
            </a:r>
            <a:endParaRPr lang="en-US" altLang="zh-CN" sz="2000" kern="0" dirty="0">
              <a:solidFill>
                <a:srgbClr val="1557AE"/>
              </a:solidFill>
              <a:latin typeface="黑体" panose="02010609060101010101" pitchFamily="49" charset="-122"/>
              <a:ea typeface="黑体" panose="02010609060101010101" pitchFamily="49" charset="-122"/>
            </a:endParaRPr>
          </a:p>
          <a:p>
            <a:pPr marL="869950" lvl="2" indent="-469900" eaLnBrk="1" hangingPunct="1">
              <a:lnSpc>
                <a:spcPct val="120000"/>
              </a:lnSpc>
              <a:spcBef>
                <a:spcPts val="600"/>
              </a:spcBef>
              <a:buFont typeface="Arial" panose="020B0604020202020204" pitchFamily="34" charset="0"/>
              <a:buChar char="•"/>
              <a:defRPr/>
            </a:pPr>
            <a:endParaRPr lang="en-US" altLang="zh-CN" sz="1800" kern="0" dirty="0">
              <a:solidFill>
                <a:srgbClr val="1557AE"/>
              </a:solidFill>
              <a:latin typeface="黑体" panose="02010609060101010101" pitchFamily="49" charset="-122"/>
              <a:ea typeface="黑体" panose="02010609060101010101" pitchFamily="49" charset="-122"/>
            </a:endParaRPr>
          </a:p>
          <a:p>
            <a:pPr marL="469900" lvl="1" indent="-469900" eaLnBrk="1" hangingPunct="1">
              <a:lnSpc>
                <a:spcPct val="120000"/>
              </a:lnSpc>
              <a:spcBef>
                <a:spcPts val="600"/>
              </a:spcBef>
              <a:buFont typeface="Wingdings" panose="05000000000000000000" pitchFamily="2" charset="2"/>
              <a:buChar char="n"/>
              <a:defRPr/>
            </a:pPr>
            <a:endParaRPr lang="en-US" altLang="zh-CN" sz="2400" kern="0" dirty="0">
              <a:solidFill>
                <a:srgbClr val="1557AE"/>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rotWithShape="1">
          <a:blip r:embed="rId3"/>
          <a:srcRect l="3932" t="24503" r="3898" b="19337"/>
          <a:stretch/>
        </p:blipFill>
        <p:spPr>
          <a:xfrm>
            <a:off x="1956618" y="4935794"/>
            <a:ext cx="4896465" cy="1632154"/>
          </a:xfrm>
          <a:prstGeom prst="rect">
            <a:avLst/>
          </a:prstGeom>
        </p:spPr>
      </p:pic>
      <p:sp>
        <p:nvSpPr>
          <p:cNvPr id="6" name="内容占位符 2"/>
          <p:cNvSpPr txBox="1">
            <a:spLocks/>
          </p:cNvSpPr>
          <p:nvPr/>
        </p:nvSpPr>
        <p:spPr>
          <a:xfrm>
            <a:off x="366850" y="914864"/>
            <a:ext cx="8610002" cy="7920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69900" lvl="1" indent="-469900" eaLnBrk="1" hangingPunct="1">
              <a:lnSpc>
                <a:spcPct val="120000"/>
              </a:lnSpc>
              <a:spcBef>
                <a:spcPts val="600"/>
              </a:spcBef>
              <a:buFont typeface="Wingdings" panose="05000000000000000000" pitchFamily="2" charset="2"/>
              <a:buChar char="n"/>
              <a:defRPr/>
            </a:pPr>
            <a:r>
              <a:rPr lang="zh-CN" altLang="en-US" sz="2400" kern="0" dirty="0">
                <a:solidFill>
                  <a:srgbClr val="1557AE"/>
                </a:solidFill>
                <a:latin typeface="黑体" panose="02010609060101010101" pitchFamily="49" charset="-122"/>
                <a:ea typeface="黑体" panose="02010609060101010101" pitchFamily="49" charset="-122"/>
              </a:rPr>
              <a:t>各类</a:t>
            </a:r>
            <a:r>
              <a:rPr lang="en-US" altLang="zh-CN" sz="2400" kern="0" dirty="0">
                <a:solidFill>
                  <a:srgbClr val="1557AE"/>
                </a:solidFill>
                <a:latin typeface="黑体" panose="02010609060101010101" pitchFamily="49" charset="-122"/>
                <a:ea typeface="黑体" panose="02010609060101010101" pitchFamily="49" charset="-122"/>
              </a:rPr>
              <a:t>NLU</a:t>
            </a:r>
            <a:r>
              <a:rPr lang="zh-CN" altLang="en-US" sz="2400" kern="0" dirty="0">
                <a:solidFill>
                  <a:srgbClr val="1557AE"/>
                </a:solidFill>
                <a:latin typeface="黑体" panose="02010609060101010101" pitchFamily="49" charset="-122"/>
                <a:ea typeface="黑体" panose="02010609060101010101" pitchFamily="49" charset="-122"/>
              </a:rPr>
              <a:t>任务大量使用了不同的机器学习、数据挖掘算法，这些算法很难直接处理自然语言中的原始文本</a:t>
            </a:r>
            <a:endParaRPr lang="en-US" altLang="zh-CN" sz="2400" kern="0" dirty="0">
              <a:solidFill>
                <a:srgbClr val="1557AE"/>
              </a:solidFill>
              <a:latin typeface="黑体" panose="02010609060101010101" pitchFamily="49" charset="-122"/>
              <a:ea typeface="黑体" panose="02010609060101010101" pitchFamily="49" charset="-122"/>
            </a:endParaRPr>
          </a:p>
          <a:p>
            <a:pPr marL="869950" lvl="2" indent="-469900" eaLnBrk="1" hangingPunct="1">
              <a:lnSpc>
                <a:spcPct val="120000"/>
              </a:lnSpc>
              <a:spcBef>
                <a:spcPts val="0"/>
              </a:spcBef>
              <a:buFont typeface="Arial" panose="020B0604020202020204" pitchFamily="34" charset="0"/>
              <a:buChar char="•"/>
              <a:defRPr/>
            </a:pPr>
            <a:r>
              <a:rPr lang="zh-CN" altLang="en-US" sz="2000" kern="0" dirty="0">
                <a:solidFill>
                  <a:srgbClr val="FF0000"/>
                </a:solidFill>
                <a:latin typeface="黑体" panose="02010609060101010101" pitchFamily="49" charset="-122"/>
                <a:ea typeface="黑体" panose="02010609060101010101" pitchFamily="49" charset="-122"/>
              </a:rPr>
              <a:t>自然语言特点：</a:t>
            </a:r>
            <a:r>
              <a:rPr lang="zh-CN" altLang="en-US" sz="2000" kern="0" dirty="0">
                <a:solidFill>
                  <a:srgbClr val="1557AE"/>
                </a:solidFill>
                <a:latin typeface="黑体" panose="02010609060101010101" pitchFamily="49" charset="-122"/>
                <a:ea typeface="黑体" panose="02010609060101010101" pitchFamily="49" charset="-122"/>
              </a:rPr>
              <a:t>非规范、歧义、动态演化</a:t>
            </a:r>
            <a:endParaRPr lang="en-US" altLang="zh-CN" sz="2000" kern="0" dirty="0">
              <a:solidFill>
                <a:srgbClr val="1557AE"/>
              </a:solidFill>
              <a:latin typeface="黑体" panose="02010609060101010101" pitchFamily="49" charset="-122"/>
              <a:ea typeface="黑体" panose="02010609060101010101" pitchFamily="49" charset="-122"/>
            </a:endParaRPr>
          </a:p>
          <a:p>
            <a:pPr marL="869950" lvl="2" indent="-469900" eaLnBrk="1" hangingPunct="1">
              <a:lnSpc>
                <a:spcPct val="120000"/>
              </a:lnSpc>
              <a:spcBef>
                <a:spcPts val="0"/>
              </a:spcBef>
              <a:buFont typeface="Arial" panose="020B0604020202020204" pitchFamily="34" charset="0"/>
              <a:buChar char="•"/>
              <a:defRPr/>
            </a:pPr>
            <a:r>
              <a:rPr lang="zh-CN" altLang="en-US" sz="2000" kern="0" dirty="0">
                <a:solidFill>
                  <a:srgbClr val="FF0000"/>
                </a:solidFill>
                <a:latin typeface="黑体" panose="02010609060101010101" pitchFamily="49" charset="-122"/>
                <a:ea typeface="黑体" panose="02010609060101010101" pitchFamily="49" charset="-122"/>
              </a:rPr>
              <a:t>需求：</a:t>
            </a:r>
            <a:r>
              <a:rPr lang="zh-CN" altLang="en-US" sz="2000" kern="0" dirty="0">
                <a:solidFill>
                  <a:srgbClr val="1557AE"/>
                </a:solidFill>
                <a:latin typeface="黑体" panose="02010609060101010101" pitchFamily="49" charset="-122"/>
                <a:ea typeface="黑体" panose="02010609060101010101" pitchFamily="49" charset="-122"/>
              </a:rPr>
              <a:t>结构化、向量长度固定、数值型、可计算</a:t>
            </a:r>
            <a:endParaRPr lang="en-US" altLang="zh-CN" sz="2000" kern="0" dirty="0">
              <a:solidFill>
                <a:srgbClr val="1557AE"/>
              </a:solidFill>
              <a:latin typeface="黑体" panose="02010609060101010101" pitchFamily="49" charset="-122"/>
              <a:ea typeface="黑体" panose="02010609060101010101" pitchFamily="49" charset="-122"/>
            </a:endParaRPr>
          </a:p>
          <a:p>
            <a:pPr marL="469900" lvl="1" indent="-469900" eaLnBrk="1" hangingPunct="1">
              <a:lnSpc>
                <a:spcPct val="120000"/>
              </a:lnSpc>
              <a:spcBef>
                <a:spcPts val="600"/>
              </a:spcBef>
              <a:buFont typeface="Wingdings" panose="05000000000000000000" pitchFamily="2" charset="2"/>
              <a:buChar char="n"/>
              <a:defRPr/>
            </a:pPr>
            <a:r>
              <a:rPr lang="zh-CN" altLang="en-US" sz="2400" kern="0" dirty="0">
                <a:solidFill>
                  <a:srgbClr val="FF0000"/>
                </a:solidFill>
                <a:latin typeface="黑体" panose="02010609060101010101" pitchFamily="49" charset="-122"/>
                <a:ea typeface="黑体" panose="02010609060101010101" pitchFamily="49" charset="-122"/>
              </a:rPr>
              <a:t>语言模型：</a:t>
            </a:r>
            <a:r>
              <a:rPr lang="zh-CN" altLang="en-US" sz="2400" kern="0" dirty="0">
                <a:solidFill>
                  <a:srgbClr val="1557AE"/>
                </a:solidFill>
                <a:latin typeface="黑体" panose="02010609060101010101" pitchFamily="49" charset="-122"/>
                <a:ea typeface="黑体" panose="02010609060101010101" pitchFamily="49" charset="-122"/>
              </a:rPr>
              <a:t>自然语言在不同语言单位上的数学模型，旨在实现自然语言的可计算性。</a:t>
            </a:r>
            <a:endParaRPr lang="en-US" altLang="zh-CN" sz="2400" kern="0" dirty="0">
              <a:solidFill>
                <a:srgbClr val="1557AE"/>
              </a:solidFill>
              <a:latin typeface="黑体" panose="02010609060101010101" pitchFamily="49" charset="-122"/>
              <a:ea typeface="黑体" panose="02010609060101010101" pitchFamily="49" charset="-122"/>
            </a:endParaRPr>
          </a:p>
          <a:p>
            <a:pPr marL="469900" lvl="1" indent="-469900" eaLnBrk="1" hangingPunct="1">
              <a:lnSpc>
                <a:spcPct val="120000"/>
              </a:lnSpc>
              <a:spcBef>
                <a:spcPts val="600"/>
              </a:spcBef>
              <a:buFont typeface="Wingdings" panose="05000000000000000000" pitchFamily="2" charset="2"/>
              <a:buChar char="n"/>
              <a:defRPr/>
            </a:pPr>
            <a:endParaRPr lang="en-US" altLang="zh-CN" sz="2400" kern="0" dirty="0">
              <a:solidFill>
                <a:srgbClr val="1557AE"/>
              </a:solidFill>
              <a:latin typeface="黑体" panose="02010609060101010101" pitchFamily="49" charset="-122"/>
              <a:ea typeface="黑体" panose="02010609060101010101" pitchFamily="49" charset="-122"/>
            </a:endParaRPr>
          </a:p>
        </p:txBody>
      </p:sp>
      <p:sp>
        <p:nvSpPr>
          <p:cNvPr id="11" name="矩形 10"/>
          <p:cNvSpPr/>
          <p:nvPr/>
        </p:nvSpPr>
        <p:spPr>
          <a:xfrm>
            <a:off x="899592" y="188640"/>
            <a:ext cx="1935145"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语言模型</a:t>
            </a:r>
          </a:p>
        </p:txBody>
      </p:sp>
    </p:spTree>
    <p:extLst>
      <p:ext uri="{BB962C8B-B14F-4D97-AF65-F5344CB8AC3E}">
        <p14:creationId xmlns:p14="http://schemas.microsoft.com/office/powerpoint/2010/main" val="187414092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199701" y="972878"/>
            <a:ext cx="8619833" cy="36679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69900" lvl="1" indent="-469900" eaLnBrk="1" hangingPunct="1">
              <a:lnSpc>
                <a:spcPct val="120000"/>
              </a:lnSpc>
              <a:spcBef>
                <a:spcPts val="600"/>
              </a:spcBef>
              <a:buFont typeface="Wingdings" panose="05000000000000000000" pitchFamily="2" charset="2"/>
              <a:buChar char="n"/>
              <a:defRPr/>
            </a:pPr>
            <a:r>
              <a:rPr lang="zh-CN" altLang="en-US" sz="2400" kern="0" dirty="0">
                <a:solidFill>
                  <a:srgbClr val="FF0000"/>
                </a:solidFill>
                <a:latin typeface="黑体" panose="02010609060101010101" pitchFamily="49" charset="-122"/>
                <a:ea typeface="黑体" panose="02010609060101010101" pitchFamily="49" charset="-122"/>
              </a:rPr>
              <a:t>概率语言</a:t>
            </a:r>
            <a:r>
              <a:rPr lang="zh-CN" altLang="zh-CN" sz="2400" kern="0" dirty="0">
                <a:solidFill>
                  <a:srgbClr val="FF0000"/>
                </a:solidFill>
                <a:latin typeface="黑体" panose="02010609060101010101" pitchFamily="49" charset="-122"/>
                <a:ea typeface="黑体" panose="02010609060101010101" pitchFamily="49" charset="-122"/>
              </a:rPr>
              <a:t>模型</a:t>
            </a:r>
            <a:r>
              <a:rPr lang="zh-CN" altLang="en-US" sz="2400" kern="0" dirty="0">
                <a:solidFill>
                  <a:srgbClr val="FF0000"/>
                </a:solidFill>
                <a:latin typeface="黑体" panose="02010609060101010101" pitchFamily="49" charset="-122"/>
                <a:ea typeface="黑体" panose="02010609060101010101" pitchFamily="49" charset="-122"/>
              </a:rPr>
              <a:t>：</a:t>
            </a:r>
            <a:r>
              <a:rPr lang="zh-CN" altLang="en-US" sz="2400" kern="0" dirty="0">
                <a:solidFill>
                  <a:srgbClr val="1557AE"/>
                </a:solidFill>
                <a:latin typeface="黑体" panose="02010609060101010101" pitchFamily="49" charset="-122"/>
                <a:ea typeface="黑体" panose="02010609060101010101" pitchFamily="49" charset="-122"/>
              </a:rPr>
              <a:t>根据给定词汇序列来预测下一个词汇的概念模型</a:t>
            </a:r>
            <a:endParaRPr lang="en-US" altLang="zh-CN" sz="2400" kern="0" dirty="0">
              <a:solidFill>
                <a:srgbClr val="1557AE"/>
              </a:solidFill>
              <a:latin typeface="黑体" panose="02010609060101010101" pitchFamily="49" charset="-122"/>
              <a:ea typeface="黑体" panose="02010609060101010101" pitchFamily="49" charset="-122"/>
            </a:endParaRPr>
          </a:p>
          <a:p>
            <a:pPr marL="869950" lvl="2" indent="-469900" eaLnBrk="1" hangingPunct="1">
              <a:lnSpc>
                <a:spcPct val="120000"/>
              </a:lnSpc>
              <a:spcBef>
                <a:spcPts val="600"/>
              </a:spcBef>
              <a:buFont typeface="Arial" panose="020B0604020202020204" pitchFamily="34" charset="0"/>
              <a:buChar char="•"/>
              <a:defRPr/>
            </a:pPr>
            <a:endParaRPr lang="en-US" altLang="zh-CN" sz="2000" kern="0" dirty="0">
              <a:solidFill>
                <a:srgbClr val="1557AE"/>
              </a:solidFill>
              <a:latin typeface="黑体" panose="02010609060101010101" pitchFamily="49" charset="-122"/>
              <a:ea typeface="黑体" panose="02010609060101010101" pitchFamily="49" charset="-122"/>
            </a:endParaRPr>
          </a:p>
          <a:p>
            <a:pPr marL="869950" lvl="2" indent="-469900" eaLnBrk="1" hangingPunct="1">
              <a:lnSpc>
                <a:spcPct val="120000"/>
              </a:lnSpc>
              <a:spcBef>
                <a:spcPts val="600"/>
              </a:spcBef>
              <a:buFont typeface="Arial" panose="020B0604020202020204" pitchFamily="34" charset="0"/>
              <a:buChar char="•"/>
              <a:defRPr/>
            </a:pPr>
            <a:endParaRPr lang="en-US" altLang="zh-CN" sz="2000" kern="0" dirty="0">
              <a:solidFill>
                <a:srgbClr val="1557AE"/>
              </a:solidFill>
              <a:latin typeface="黑体" panose="02010609060101010101" pitchFamily="49" charset="-122"/>
              <a:ea typeface="黑体" panose="02010609060101010101" pitchFamily="49" charset="-122"/>
            </a:endParaRPr>
          </a:p>
          <a:p>
            <a:pPr marL="869950" lvl="2" indent="-469900" eaLnBrk="1" hangingPunct="1">
              <a:lnSpc>
                <a:spcPct val="120000"/>
              </a:lnSpc>
              <a:spcBef>
                <a:spcPts val="600"/>
              </a:spcBef>
              <a:buFont typeface="Arial" panose="020B0604020202020204" pitchFamily="34" charset="0"/>
              <a:buChar char="•"/>
              <a:defRPr/>
            </a:pPr>
            <a:endParaRPr lang="en-US" altLang="zh-CN" sz="2000" kern="0" dirty="0">
              <a:solidFill>
                <a:srgbClr val="1557AE"/>
              </a:solidFill>
              <a:latin typeface="黑体" panose="02010609060101010101" pitchFamily="49" charset="-122"/>
              <a:ea typeface="黑体" panose="02010609060101010101" pitchFamily="49" charset="-122"/>
            </a:endParaRPr>
          </a:p>
          <a:p>
            <a:pPr marL="0" lvl="1" indent="0" eaLnBrk="1" hangingPunct="1">
              <a:lnSpc>
                <a:spcPct val="120000"/>
              </a:lnSpc>
              <a:spcBef>
                <a:spcPts val="600"/>
              </a:spcBef>
              <a:buNone/>
              <a:defRPr/>
            </a:pPr>
            <a:endParaRPr lang="en-US" altLang="zh-CN" sz="2400" kern="0"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974566" y="1914965"/>
            <a:ext cx="2515885" cy="640959"/>
          </a:xfrm>
          <a:prstGeom prst="rect">
            <a:avLst/>
          </a:prstGeom>
        </p:spPr>
      </p:pic>
      <p:pic>
        <p:nvPicPr>
          <p:cNvPr id="3" name="图片 2"/>
          <p:cNvPicPr>
            <a:picLocks noChangeAspect="1"/>
          </p:cNvPicPr>
          <p:nvPr/>
        </p:nvPicPr>
        <p:blipFill>
          <a:blip r:embed="rId4"/>
          <a:stretch>
            <a:fillRect/>
          </a:stretch>
        </p:blipFill>
        <p:spPr>
          <a:xfrm>
            <a:off x="1987844" y="3005479"/>
            <a:ext cx="5372861" cy="942360"/>
          </a:xfrm>
          <a:prstGeom prst="rect">
            <a:avLst/>
          </a:prstGeom>
        </p:spPr>
      </p:pic>
      <p:pic>
        <p:nvPicPr>
          <p:cNvPr id="6" name="图片 5"/>
          <p:cNvPicPr>
            <a:picLocks noChangeAspect="1"/>
          </p:cNvPicPr>
          <p:nvPr/>
        </p:nvPicPr>
        <p:blipFill>
          <a:blip r:embed="rId5"/>
          <a:stretch>
            <a:fillRect/>
          </a:stretch>
        </p:blipFill>
        <p:spPr>
          <a:xfrm>
            <a:off x="1227108" y="2674220"/>
            <a:ext cx="6697691" cy="255639"/>
          </a:xfrm>
          <a:prstGeom prst="rect">
            <a:avLst/>
          </a:prstGeom>
        </p:spPr>
      </p:pic>
      <p:sp>
        <p:nvSpPr>
          <p:cNvPr id="7" name="矩形 6"/>
          <p:cNvSpPr/>
          <p:nvPr/>
        </p:nvSpPr>
        <p:spPr>
          <a:xfrm>
            <a:off x="1148450" y="3243343"/>
            <a:ext cx="954107" cy="400110"/>
          </a:xfrm>
          <a:prstGeom prst="rect">
            <a:avLst/>
          </a:prstGeom>
        </p:spPr>
        <p:txBody>
          <a:bodyPr wrap="none">
            <a:spAutoFit/>
          </a:bodyPr>
          <a:lstStyle/>
          <a:p>
            <a:r>
              <a:rPr lang="zh-CN" altLang="en-US" sz="2000" kern="0" dirty="0">
                <a:solidFill>
                  <a:srgbClr val="1557AE"/>
                </a:solidFill>
                <a:latin typeface="黑体" panose="02010609060101010101" pitchFamily="49" charset="-122"/>
                <a:ea typeface="黑体" panose="02010609060101010101" pitchFamily="49" charset="-122"/>
              </a:rPr>
              <a:t>简化：</a:t>
            </a:r>
            <a:endParaRPr lang="zh-CN" altLang="en-US" sz="2000" dirty="0"/>
          </a:p>
        </p:txBody>
      </p:sp>
      <p:sp>
        <p:nvSpPr>
          <p:cNvPr id="10" name="矩形 9"/>
          <p:cNvSpPr/>
          <p:nvPr/>
        </p:nvSpPr>
        <p:spPr>
          <a:xfrm>
            <a:off x="899592" y="3956938"/>
            <a:ext cx="7772460" cy="2092881"/>
          </a:xfrm>
          <a:prstGeom prst="rect">
            <a:avLst/>
          </a:prstGeom>
        </p:spPr>
        <p:txBody>
          <a:bodyPr wrap="square">
            <a:spAutoFit/>
          </a:bodyPr>
          <a:lstStyle/>
          <a:p>
            <a:pPr marL="342900" indent="-342900" algn="l">
              <a:lnSpc>
                <a:spcPct val="130000"/>
              </a:lnSpc>
              <a:buFont typeface="Arial" panose="020B0604020202020204" pitchFamily="34" charset="0"/>
              <a:buChar char="•"/>
            </a:pPr>
            <a:r>
              <a:rPr lang="en-US" altLang="zh-CN" sz="2000" b="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a:t>
            </a:r>
            <a:r>
              <a:rPr lang="zh-CN" altLang="en-US" sz="2000" b="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元文法：</a:t>
            </a:r>
            <a:r>
              <a:rPr lang="en-US" altLang="zh-CN" sz="2000" b="1" i="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n </a:t>
            </a:r>
            <a:r>
              <a:rPr lang="en-US" altLang="zh-CN" sz="20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1:  unigram; </a:t>
            </a:r>
            <a:r>
              <a:rPr lang="en-US" altLang="zh-CN" sz="2000" b="1" i="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n </a:t>
            </a:r>
            <a:r>
              <a:rPr lang="en-US" altLang="zh-CN" sz="20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2:  bigram; </a:t>
            </a:r>
            <a:r>
              <a:rPr lang="en-US" altLang="zh-CN" sz="2000" b="1" i="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n </a:t>
            </a:r>
            <a:r>
              <a:rPr lang="en-US" altLang="zh-CN" sz="20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3:  trigram</a:t>
            </a:r>
          </a:p>
          <a:p>
            <a:pPr marL="342900" indent="-342900" algn="l">
              <a:lnSpc>
                <a:spcPct val="130000"/>
              </a:lnSpc>
              <a:buFont typeface="Arial" panose="020B0604020202020204" pitchFamily="34" charset="0"/>
              <a:buChar char="•"/>
            </a:pPr>
            <a:r>
              <a:rPr lang="en-US" altLang="zh-CN" sz="2000" b="1" i="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n</a:t>
            </a:r>
            <a:r>
              <a:rPr lang="en-US" altLang="zh-CN"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&gt;4</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的情况很少，</a:t>
            </a:r>
            <a:r>
              <a:rPr lang="en-US" altLang="zh-CN"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随着</a:t>
            </a:r>
            <a:r>
              <a:rPr lang="en-US" altLang="zh-CN" sz="2000" b="1" i="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n</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增加，复杂度增高，数据稀疏性问题严重，需要更大的语料库</a:t>
            </a:r>
            <a:endParaRPr lang="en-US" altLang="zh-CN"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l">
              <a:lnSpc>
                <a:spcPct val="130000"/>
              </a:lnSpc>
              <a:buFont typeface="Arial" panose="020B0604020202020204" pitchFamily="34" charset="0"/>
              <a:buChar char="•"/>
            </a:pP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词序影响不大的</a:t>
            </a:r>
            <a:r>
              <a:rPr lang="en-US" altLang="zh-CN"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NLU</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应用，如</a:t>
            </a:r>
            <a:r>
              <a:rPr lang="en-US" altLang="zh-CN"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IR</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，取</a:t>
            </a:r>
            <a:r>
              <a:rPr lang="en-US" altLang="zh-CN" sz="2000" b="1" i="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n </a:t>
            </a:r>
            <a:r>
              <a:rPr lang="en-US" altLang="zh-CN" sz="20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1</a:t>
            </a:r>
          </a:p>
          <a:p>
            <a:pPr marL="342900" indent="-342900" algn="l">
              <a:lnSpc>
                <a:spcPct val="130000"/>
              </a:lnSpc>
              <a:buFont typeface="Arial" panose="020B0604020202020204" pitchFamily="34" charset="0"/>
              <a:buChar char="•"/>
            </a:pP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词序影响较大大的</a:t>
            </a:r>
            <a:r>
              <a:rPr lang="en-US" altLang="zh-CN"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NLU</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应用，如</a:t>
            </a:r>
            <a:r>
              <a:rPr lang="en-US" altLang="zh-CN"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MT</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，取</a:t>
            </a:r>
            <a:r>
              <a:rPr lang="en-US" altLang="zh-CN" sz="2000" b="1" i="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n </a:t>
            </a:r>
            <a:r>
              <a:rPr lang="en-US" altLang="zh-CN" sz="20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3</a:t>
            </a:r>
            <a:r>
              <a:rPr lang="zh-CN" altLang="en-US" sz="20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2000" b="1" dirty="0">
              <a:latin typeface="Times New Roman" panose="02020603050405020304" pitchFamily="18" charset="0"/>
              <a:cs typeface="Times New Roman" panose="02020603050405020304" pitchFamily="18" charset="0"/>
            </a:endParaRPr>
          </a:p>
        </p:txBody>
      </p:sp>
      <p:sp>
        <p:nvSpPr>
          <p:cNvPr id="12" name="矩形 11"/>
          <p:cNvSpPr/>
          <p:nvPr/>
        </p:nvSpPr>
        <p:spPr>
          <a:xfrm>
            <a:off x="899592" y="188640"/>
            <a:ext cx="1935145"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语言模型</a:t>
            </a:r>
          </a:p>
        </p:txBody>
      </p:sp>
    </p:spTree>
    <p:extLst>
      <p:ext uri="{BB962C8B-B14F-4D97-AF65-F5344CB8AC3E}">
        <p14:creationId xmlns:p14="http://schemas.microsoft.com/office/powerpoint/2010/main" val="179614980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215" y="1382136"/>
            <a:ext cx="6246812" cy="1348061"/>
          </a:xfrm>
          <a:prstGeom prst="rect">
            <a:avLst/>
          </a:prstGeom>
        </p:spPr>
        <p:txBody>
          <a:bodyPr wrap="square">
            <a:spAutoFit/>
          </a:bodyPr>
          <a:lstStyle/>
          <a:p>
            <a:pPr marL="742950" lvl="1" indent="-285750" algn="l">
              <a:spcBef>
                <a:spcPct val="20000"/>
              </a:spcBef>
              <a:buFontTx/>
              <a:buChar char="–"/>
            </a:pPr>
            <a:r>
              <a:rPr lang="en-US" altLang="zh-CN" sz="2400" dirty="0">
                <a:latin typeface="Calibri" pitchFamily="34" charset="0"/>
                <a:cs typeface="Calibri" pitchFamily="34" charset="0"/>
              </a:rPr>
              <a:t>Synonymy (</a:t>
            </a:r>
            <a:r>
              <a:rPr lang="zh-CN" altLang="en-US" sz="2400" dirty="0">
                <a:latin typeface="黑体" pitchFamily="49" charset="-122"/>
                <a:ea typeface="黑体" pitchFamily="49" charset="-122"/>
                <a:cs typeface="Calibri" pitchFamily="34" charset="0"/>
              </a:rPr>
              <a:t>一义多词</a:t>
            </a:r>
            <a:r>
              <a:rPr lang="en-US" altLang="zh-CN" sz="2400" dirty="0">
                <a:latin typeface="Calibri" pitchFamily="34" charset="0"/>
                <a:cs typeface="Calibri" pitchFamily="34" charset="0"/>
              </a:rPr>
              <a:t>)</a:t>
            </a:r>
            <a:r>
              <a:rPr lang="zh-CN" altLang="en-US" sz="2400" dirty="0">
                <a:latin typeface="Calibri" pitchFamily="34" charset="0"/>
                <a:cs typeface="Calibri" pitchFamily="34" charset="0"/>
              </a:rPr>
              <a:t>：</a:t>
            </a:r>
            <a:r>
              <a:rPr lang="en-US" altLang="zh-CN" sz="2400" dirty="0">
                <a:latin typeface="Calibri" pitchFamily="34" charset="0"/>
                <a:cs typeface="Calibri" pitchFamily="34" charset="0"/>
              </a:rPr>
              <a:t>poor recall</a:t>
            </a:r>
          </a:p>
          <a:p>
            <a:pPr marL="742950" lvl="1" indent="-285750" algn="l">
              <a:spcBef>
                <a:spcPct val="20000"/>
              </a:spcBef>
              <a:buFontTx/>
              <a:buChar char="–"/>
            </a:pPr>
            <a:r>
              <a:rPr lang="en-US" altLang="zh-CN" sz="2400" dirty="0">
                <a:latin typeface="Calibri" pitchFamily="34" charset="0"/>
                <a:cs typeface="Calibri" pitchFamily="34" charset="0"/>
              </a:rPr>
              <a:t>Polysemy (</a:t>
            </a:r>
            <a:r>
              <a:rPr lang="zh-CN" altLang="en-US" sz="2400" dirty="0">
                <a:latin typeface="黑体" pitchFamily="49" charset="-122"/>
                <a:ea typeface="黑体" pitchFamily="49" charset="-122"/>
                <a:cs typeface="Calibri" pitchFamily="34" charset="0"/>
              </a:rPr>
              <a:t>一词多义</a:t>
            </a:r>
            <a:r>
              <a:rPr lang="en-US" altLang="zh-CN" sz="2400" dirty="0">
                <a:latin typeface="Calibri" pitchFamily="34" charset="0"/>
                <a:cs typeface="Calibri" pitchFamily="34" charset="0"/>
              </a:rPr>
              <a:t>)</a:t>
            </a:r>
            <a:r>
              <a:rPr lang="zh-CN" altLang="en-US" sz="2400" dirty="0">
                <a:latin typeface="Calibri" pitchFamily="34" charset="0"/>
                <a:cs typeface="Calibri" pitchFamily="34" charset="0"/>
              </a:rPr>
              <a:t>：</a:t>
            </a:r>
            <a:r>
              <a:rPr lang="en-US" altLang="zh-CN" sz="2400" dirty="0">
                <a:latin typeface="Calibri" pitchFamily="34" charset="0"/>
                <a:cs typeface="Calibri" pitchFamily="34" charset="0"/>
              </a:rPr>
              <a:t>poor precision</a:t>
            </a:r>
          </a:p>
          <a:p>
            <a:pPr marL="742950" lvl="1" indent="-285750" algn="l">
              <a:spcBef>
                <a:spcPct val="20000"/>
              </a:spcBef>
              <a:buFontTx/>
              <a:buChar char="–"/>
            </a:pPr>
            <a:endParaRPr lang="en-US" altLang="zh-CN" sz="2400" dirty="0">
              <a:latin typeface="Calibri" pitchFamily="34" charset="0"/>
              <a:cs typeface="Calibri" pitchFamily="34" charset="0"/>
            </a:endParaRPr>
          </a:p>
        </p:txBody>
      </p:sp>
      <p:sp>
        <p:nvSpPr>
          <p:cNvPr id="6" name="Rectangle 4"/>
          <p:cNvSpPr>
            <a:spLocks noChangeArrowheads="1"/>
          </p:cNvSpPr>
          <p:nvPr/>
        </p:nvSpPr>
        <p:spPr bwMode="auto">
          <a:xfrm>
            <a:off x="855405" y="2344681"/>
            <a:ext cx="1965103" cy="2417439"/>
          </a:xfrm>
          <a:prstGeom prst="rect">
            <a:avLst/>
          </a:prstGeom>
          <a:solidFill>
            <a:srgbClr val="0099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auto</a:t>
            </a: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engine</a:t>
            </a:r>
          </a:p>
          <a:p>
            <a:pPr fontAlgn="t"/>
            <a:r>
              <a:rPr kumimoji="0" lang="en-US" altLang="zh-CN" sz="2400" b="0" i="0" u="none" strike="noStrike" kern="0" cap="none" spc="0" normalizeH="0" baseline="0" noProof="0" dirty="0">
                <a:ln>
                  <a:noFill/>
                </a:ln>
                <a:solidFill>
                  <a:srgbClr val="000000"/>
                </a:solidFill>
                <a:effectLst/>
                <a:uLnTx/>
                <a:uFillTx/>
                <a:latin typeface="Times New Roman" pitchFamily="18" charset="0"/>
              </a:rPr>
              <a:t>bonnet</a:t>
            </a:r>
            <a:r>
              <a:rPr kumimoji="0" lang="en-US" altLang="zh-CN" sz="1600" b="0" i="0" u="none" strike="noStrike" kern="0" cap="none" spc="0" normalizeH="0" noProof="0" dirty="0">
                <a:ln>
                  <a:noFill/>
                </a:ln>
                <a:solidFill>
                  <a:srgbClr val="E1FFFF"/>
                </a:solidFill>
                <a:effectLst/>
                <a:uLnTx/>
                <a:uFillTx/>
                <a:latin typeface="+mn-ea"/>
              </a:rPr>
              <a:t>(</a:t>
            </a:r>
            <a:r>
              <a:rPr lang="zh-CN" altLang="en-US" sz="1600" dirty="0">
                <a:solidFill>
                  <a:srgbClr val="E1FFFF"/>
                </a:solidFill>
                <a:latin typeface="+mn-ea"/>
              </a:rPr>
              <a:t>引擎盖</a:t>
            </a:r>
            <a:r>
              <a:rPr kumimoji="0" lang="en-US" altLang="zh-CN" sz="1600" b="0" i="0" u="none" strike="noStrike" kern="0" cap="none" spc="0" normalizeH="0" noProof="0" dirty="0">
                <a:ln>
                  <a:noFill/>
                </a:ln>
                <a:solidFill>
                  <a:srgbClr val="E1FFFF"/>
                </a:solidFill>
                <a:effectLst/>
                <a:uLnTx/>
                <a:uFillTx/>
                <a:latin typeface="+mn-ea"/>
              </a:rPr>
              <a:t>)</a:t>
            </a:r>
          </a:p>
          <a:p>
            <a:pPr lvl="0" fontAlgn="t"/>
            <a:r>
              <a:rPr kumimoji="0" lang="en-US" altLang="zh-CN" sz="2400" b="0" i="0" u="none" strike="noStrike" kern="0" cap="none" spc="0" normalizeH="0" baseline="0" noProof="0" dirty="0" err="1">
                <a:ln>
                  <a:noFill/>
                </a:ln>
                <a:solidFill>
                  <a:srgbClr val="000000"/>
                </a:solidFill>
                <a:effectLst/>
                <a:uLnTx/>
                <a:uFillTx/>
                <a:latin typeface="Times New Roman" pitchFamily="18" charset="0"/>
              </a:rPr>
              <a:t>tyres</a:t>
            </a:r>
            <a:r>
              <a:rPr lang="en-US" altLang="zh-CN" sz="1600" kern="0" dirty="0">
                <a:solidFill>
                  <a:srgbClr val="E1FFFF"/>
                </a:solidFill>
                <a:latin typeface="黑体"/>
              </a:rPr>
              <a:t>(</a:t>
            </a:r>
            <a:r>
              <a:rPr lang="zh-CN" altLang="en-US" sz="1600" dirty="0">
                <a:solidFill>
                  <a:srgbClr val="E1FFFF"/>
                </a:solidFill>
                <a:latin typeface="黑体"/>
              </a:rPr>
              <a:t>轮胎</a:t>
            </a:r>
            <a:r>
              <a:rPr lang="en-US" altLang="zh-CN" sz="1600" kern="0" dirty="0">
                <a:solidFill>
                  <a:srgbClr val="E1FFFF"/>
                </a:solidFill>
                <a:latin typeface="黑体"/>
              </a:rPr>
              <a:t>)</a:t>
            </a:r>
            <a:endParaRPr kumimoji="0" lang="en-US" altLang="zh-CN" sz="2400" b="0" i="0" u="none" strike="noStrike" kern="0" cap="none" spc="0" normalizeH="0" baseline="0" noProof="0" dirty="0">
              <a:ln>
                <a:noFill/>
              </a:ln>
              <a:solidFill>
                <a:srgbClr val="000000"/>
              </a:solidFill>
              <a:effectLst/>
              <a:uLnTx/>
              <a:uFillTx/>
              <a:latin typeface="Times New Roman" pitchFamily="18" charset="0"/>
            </a:endParaRPr>
          </a:p>
          <a:p>
            <a:pPr lvl="0" fontAlgn="t"/>
            <a:r>
              <a:rPr kumimoji="0" lang="en-US" altLang="zh-CN" sz="2400" b="0" i="0" u="none" strike="noStrike" kern="0" cap="none" spc="0" normalizeH="0" baseline="0" noProof="0" dirty="0">
                <a:ln>
                  <a:noFill/>
                </a:ln>
                <a:solidFill>
                  <a:srgbClr val="000000"/>
                </a:solidFill>
                <a:effectLst/>
                <a:uLnTx/>
                <a:uFillTx/>
                <a:latin typeface="Times New Roman" pitchFamily="18" charset="0"/>
              </a:rPr>
              <a:t>lorry</a:t>
            </a:r>
            <a:r>
              <a:rPr lang="en-US" altLang="zh-CN" sz="1600" kern="0" dirty="0">
                <a:solidFill>
                  <a:srgbClr val="E1FFFF"/>
                </a:solidFill>
                <a:latin typeface="黑体"/>
              </a:rPr>
              <a:t>(</a:t>
            </a:r>
            <a:r>
              <a:rPr lang="zh-CN" altLang="en-US" sz="1600" dirty="0">
                <a:solidFill>
                  <a:srgbClr val="E1FFFF"/>
                </a:solidFill>
                <a:latin typeface="黑体"/>
              </a:rPr>
              <a:t>货车</a:t>
            </a:r>
            <a:r>
              <a:rPr lang="en-US" altLang="zh-CN" sz="1600" kern="0" dirty="0">
                <a:solidFill>
                  <a:srgbClr val="E1FFFF"/>
                </a:solidFill>
                <a:latin typeface="黑体"/>
              </a:rPr>
              <a:t>)</a:t>
            </a:r>
            <a:endParaRPr lang="en-US" altLang="zh-CN" sz="2400" kern="0" dirty="0">
              <a:solidFill>
                <a:srgbClr val="000000"/>
              </a:solidFill>
              <a:latin typeface="Times New Roman" pitchFamily="18" charset="0"/>
            </a:endParaRPr>
          </a:p>
          <a:p>
            <a:pPr lvl="0" eaLnBrk="0" hangingPunct="0">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boot</a:t>
            </a:r>
            <a:r>
              <a:rPr lang="zh-CN" altLang="en-US" sz="1600" dirty="0">
                <a:solidFill>
                  <a:srgbClr val="E1FFFF"/>
                </a:solidFill>
                <a:latin typeface="黑体"/>
              </a:rPr>
              <a:t>（行李箱）</a:t>
            </a:r>
            <a:endParaRPr kumimoji="0" lang="en-US" altLang="zh-CN" sz="2400" b="0" i="0" u="none" strike="noStrike" kern="0" cap="none" spc="0" normalizeH="0" baseline="0" noProof="0" dirty="0">
              <a:ln>
                <a:noFill/>
              </a:ln>
              <a:solidFill>
                <a:srgbClr val="000000"/>
              </a:solidFill>
              <a:effectLst/>
              <a:uLnTx/>
              <a:uFillTx/>
              <a:latin typeface="Times New Roman" pitchFamily="18" charset="0"/>
            </a:endParaRPr>
          </a:p>
        </p:txBody>
      </p:sp>
      <p:sp>
        <p:nvSpPr>
          <p:cNvPr id="7" name="Rectangle 5"/>
          <p:cNvSpPr>
            <a:spLocks noChangeArrowheads="1"/>
          </p:cNvSpPr>
          <p:nvPr/>
        </p:nvSpPr>
        <p:spPr bwMode="auto">
          <a:xfrm>
            <a:off x="3277708" y="2344681"/>
            <a:ext cx="2000865" cy="2417440"/>
          </a:xfrm>
          <a:prstGeom prst="rect">
            <a:avLst/>
          </a:prstGeom>
          <a:solidFill>
            <a:srgbClr val="0099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car</a:t>
            </a: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emissions</a:t>
            </a:r>
          </a:p>
          <a:p>
            <a:pPr eaLnBrk="0" fontAlgn="t" hangingPunct="0">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hood</a:t>
            </a:r>
            <a:r>
              <a:rPr lang="en-US" altLang="zh-CN" sz="1600" dirty="0">
                <a:solidFill>
                  <a:srgbClr val="E1FFFF"/>
                </a:solidFill>
                <a:latin typeface="黑体"/>
              </a:rPr>
              <a:t>(</a:t>
            </a:r>
            <a:r>
              <a:rPr lang="zh-CN" altLang="en-US" sz="1600" dirty="0">
                <a:solidFill>
                  <a:srgbClr val="E1FFFF"/>
                </a:solidFill>
                <a:latin typeface="黑体"/>
              </a:rPr>
              <a:t>引擎盖</a:t>
            </a:r>
            <a:r>
              <a:rPr lang="en-US" altLang="zh-CN" sz="1600" dirty="0">
                <a:solidFill>
                  <a:srgbClr val="E1FFFF"/>
                </a:solidFill>
                <a:latin typeface="黑体"/>
              </a:rPr>
              <a:t>) </a:t>
            </a:r>
          </a:p>
          <a:p>
            <a:pPr lvl="0" eaLnBrk="0" hangingPunct="0">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Make</a:t>
            </a:r>
            <a:r>
              <a:rPr lang="zh-CN" altLang="en-US" sz="1600" dirty="0">
                <a:solidFill>
                  <a:srgbClr val="E1FFFF"/>
                </a:solidFill>
                <a:latin typeface="黑体"/>
              </a:rPr>
              <a:t>（品牌）</a:t>
            </a:r>
            <a:endParaRPr lang="en-US" altLang="zh-CN" sz="1600" dirty="0">
              <a:solidFill>
                <a:srgbClr val="E1FFFF"/>
              </a:solidFill>
              <a:latin typeface="黑体"/>
            </a:endParaRPr>
          </a:p>
          <a:p>
            <a:pPr lvl="0" eaLnBrk="0" hangingPunct="0">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model</a:t>
            </a:r>
            <a:r>
              <a:rPr lang="en-US" altLang="zh-CN" sz="1600" dirty="0">
                <a:solidFill>
                  <a:srgbClr val="E1FFFF"/>
                </a:solidFill>
                <a:latin typeface="黑体"/>
              </a:rPr>
              <a:t> (</a:t>
            </a:r>
            <a:r>
              <a:rPr lang="zh-CN" altLang="en-US" sz="1600" dirty="0">
                <a:solidFill>
                  <a:srgbClr val="E1FFFF"/>
                </a:solidFill>
                <a:latin typeface="黑体"/>
              </a:rPr>
              <a:t>型号</a:t>
            </a:r>
            <a:r>
              <a:rPr lang="en-US" altLang="zh-CN" sz="1600" dirty="0">
                <a:solidFill>
                  <a:srgbClr val="E1FFFF"/>
                </a:solidFill>
                <a:latin typeface="黑体"/>
              </a:rPr>
              <a:t>) </a:t>
            </a:r>
            <a:endParaRPr kumimoji="0" lang="en-US" altLang="zh-CN" sz="2400" b="0" i="0" u="none" strike="noStrike" kern="0" cap="none" spc="0" normalizeH="0" baseline="0" noProof="0" dirty="0">
              <a:ln>
                <a:noFill/>
              </a:ln>
              <a:solidFill>
                <a:srgbClr val="000000"/>
              </a:solidFill>
              <a:effectLst/>
              <a:uLnTx/>
              <a:uFillTx/>
              <a:latin typeface="Times New Roman" pitchFamily="18" charset="0"/>
            </a:endParaRP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trunk</a:t>
            </a:r>
            <a:r>
              <a:rPr lang="zh-CN" altLang="en-US" sz="1600" dirty="0">
                <a:solidFill>
                  <a:srgbClr val="E1FFFF"/>
                </a:solidFill>
                <a:latin typeface="黑体"/>
              </a:rPr>
              <a:t>（行李箱）</a:t>
            </a:r>
            <a:endParaRPr lang="en-US" altLang="zh-CN" sz="1600" dirty="0">
              <a:solidFill>
                <a:srgbClr val="E1FFFF"/>
              </a:solidFill>
              <a:latin typeface="黑体"/>
            </a:endParaRPr>
          </a:p>
        </p:txBody>
      </p:sp>
      <p:sp>
        <p:nvSpPr>
          <p:cNvPr id="8" name="Rectangle 6"/>
          <p:cNvSpPr>
            <a:spLocks noChangeArrowheads="1"/>
          </p:cNvSpPr>
          <p:nvPr/>
        </p:nvSpPr>
        <p:spPr bwMode="auto">
          <a:xfrm>
            <a:off x="5792309" y="2344681"/>
            <a:ext cx="2638886" cy="2417440"/>
          </a:xfrm>
          <a:prstGeom prst="rect">
            <a:avLst/>
          </a:prstGeom>
          <a:solidFill>
            <a:srgbClr val="0099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make</a:t>
            </a: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hidden</a:t>
            </a: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Markov</a:t>
            </a: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model</a:t>
            </a:r>
          </a:p>
          <a:p>
            <a:pPr lvl="0" eaLnBrk="0" hangingPunct="0">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emissions</a:t>
            </a:r>
            <a:r>
              <a:rPr lang="zh-CN" altLang="en-US" sz="1600" dirty="0">
                <a:solidFill>
                  <a:srgbClr val="E1FFFF"/>
                </a:solidFill>
                <a:latin typeface="黑体"/>
              </a:rPr>
              <a:t>（输出概率）</a:t>
            </a:r>
            <a:endParaRPr lang="en-US" altLang="zh-CN" sz="1600" dirty="0">
              <a:solidFill>
                <a:srgbClr val="E1FFFF"/>
              </a:solidFill>
              <a:latin typeface="黑体"/>
            </a:endParaRP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normalize</a:t>
            </a:r>
          </a:p>
        </p:txBody>
      </p:sp>
      <p:sp>
        <p:nvSpPr>
          <p:cNvPr id="10" name="Line 11"/>
          <p:cNvSpPr>
            <a:spLocks noChangeShapeType="1"/>
          </p:cNvSpPr>
          <p:nvPr/>
        </p:nvSpPr>
        <p:spPr bwMode="auto">
          <a:xfrm>
            <a:off x="1849573" y="2648783"/>
            <a:ext cx="1524000" cy="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0" latinLnBrk="0" hangingPunct="0">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Line 12"/>
          <p:cNvSpPr>
            <a:spLocks noChangeShapeType="1"/>
          </p:cNvSpPr>
          <p:nvPr/>
        </p:nvSpPr>
        <p:spPr bwMode="auto">
          <a:xfrm>
            <a:off x="2611573" y="3319701"/>
            <a:ext cx="762000" cy="10333"/>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0" latinLnBrk="0" hangingPunct="0">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13"/>
          <p:cNvSpPr>
            <a:spLocks noChangeShapeType="1"/>
          </p:cNvSpPr>
          <p:nvPr/>
        </p:nvSpPr>
        <p:spPr bwMode="auto">
          <a:xfrm>
            <a:off x="1946552" y="4527641"/>
            <a:ext cx="1447800" cy="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spcBef>
                <a:spcPts val="0"/>
              </a:spcBef>
              <a:spcAft>
                <a:spcPts val="0"/>
              </a:spcAft>
            </a:pPr>
            <a:endParaRPr lang="zh-CN" altLang="en-US" sz="2400" b="0" kern="0">
              <a:solidFill>
                <a:srgbClr val="000000"/>
              </a:solidFill>
              <a:latin typeface="Arial" pitchFamily="34" charset="0"/>
              <a:ea typeface="+mn-ea"/>
            </a:endParaRPr>
          </a:p>
        </p:txBody>
      </p:sp>
      <p:sp>
        <p:nvSpPr>
          <p:cNvPr id="13" name="Line 14"/>
          <p:cNvSpPr>
            <a:spLocks noChangeShapeType="1"/>
          </p:cNvSpPr>
          <p:nvPr/>
        </p:nvSpPr>
        <p:spPr bwMode="auto">
          <a:xfrm flipH="1">
            <a:off x="4725509" y="2730197"/>
            <a:ext cx="1143000" cy="88892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0" latinLnBrk="0" hangingPunct="0">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mn-ea"/>
            </a:endParaRPr>
          </a:p>
        </p:txBody>
      </p:sp>
      <p:sp>
        <p:nvSpPr>
          <p:cNvPr id="14" name="Line 15"/>
          <p:cNvSpPr>
            <a:spLocks noChangeShapeType="1"/>
          </p:cNvSpPr>
          <p:nvPr/>
        </p:nvSpPr>
        <p:spPr bwMode="auto">
          <a:xfrm flipH="1">
            <a:off x="4725509" y="3695321"/>
            <a:ext cx="1295400" cy="3048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0" latinLnBrk="0" hangingPunct="0">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mn-ea"/>
            </a:endParaRPr>
          </a:p>
        </p:txBody>
      </p:sp>
      <p:sp>
        <p:nvSpPr>
          <p:cNvPr id="15" name="Line 16"/>
          <p:cNvSpPr>
            <a:spLocks noChangeShapeType="1"/>
          </p:cNvSpPr>
          <p:nvPr/>
        </p:nvSpPr>
        <p:spPr bwMode="auto">
          <a:xfrm flipH="1" flipV="1">
            <a:off x="4954109" y="2933321"/>
            <a:ext cx="914400" cy="10668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0" latinLnBrk="0" hangingPunct="0">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mn-ea"/>
            </a:endParaRPr>
          </a:p>
        </p:txBody>
      </p:sp>
      <p:sp>
        <p:nvSpPr>
          <p:cNvPr id="16" name="Text Box 17"/>
          <p:cNvSpPr txBox="1">
            <a:spLocks noChangeArrowheads="1"/>
          </p:cNvSpPr>
          <p:nvPr/>
        </p:nvSpPr>
        <p:spPr bwMode="auto">
          <a:xfrm>
            <a:off x="1946552" y="4886046"/>
            <a:ext cx="275423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pPr algn="l" eaLnBrk="0" hangingPunct="0">
              <a:spcBef>
                <a:spcPct val="50000"/>
              </a:spcBef>
            </a:pPr>
            <a:r>
              <a:rPr lang="en-US" altLang="zh-CN" b="0" dirty="0">
                <a:solidFill>
                  <a:srgbClr val="000000"/>
                </a:solidFill>
                <a:latin typeface="Times New Roman" pitchFamily="18" charset="0"/>
              </a:rPr>
              <a:t>           </a:t>
            </a:r>
            <a:r>
              <a:rPr lang="en-US" altLang="zh-CN" dirty="0">
                <a:solidFill>
                  <a:srgbClr val="FF0000"/>
                </a:solidFill>
                <a:latin typeface="Times New Roman" pitchFamily="18" charset="0"/>
              </a:rPr>
              <a:t>Synonymy</a:t>
            </a:r>
          </a:p>
          <a:p>
            <a:pPr algn="l" eaLnBrk="0" hangingPunct="0">
              <a:spcBef>
                <a:spcPts val="1200"/>
              </a:spcBef>
            </a:pPr>
            <a:r>
              <a:rPr lang="en-US" altLang="zh-CN" dirty="0">
                <a:solidFill>
                  <a:srgbClr val="000000"/>
                </a:solidFill>
                <a:latin typeface="Times New Roman" pitchFamily="18" charset="0"/>
              </a:rPr>
              <a:t>Will have small cosine</a:t>
            </a:r>
          </a:p>
          <a:p>
            <a:pPr algn="l" eaLnBrk="0" hangingPunct="0">
              <a:spcBef>
                <a:spcPts val="0"/>
              </a:spcBef>
            </a:pPr>
            <a:r>
              <a:rPr lang="en-US" altLang="zh-CN" dirty="0">
                <a:solidFill>
                  <a:srgbClr val="000000"/>
                </a:solidFill>
                <a:latin typeface="Times New Roman" pitchFamily="18" charset="0"/>
              </a:rPr>
              <a:t>but are related!</a:t>
            </a:r>
            <a:endParaRPr lang="en-US" altLang="zh-CN" sz="2400" dirty="0">
              <a:solidFill>
                <a:srgbClr val="000000"/>
              </a:solidFill>
              <a:latin typeface="Times New Roman" pitchFamily="18" charset="0"/>
            </a:endParaRPr>
          </a:p>
        </p:txBody>
      </p:sp>
      <p:sp>
        <p:nvSpPr>
          <p:cNvPr id="17" name="Text Box 18"/>
          <p:cNvSpPr txBox="1">
            <a:spLocks noChangeArrowheads="1"/>
          </p:cNvSpPr>
          <p:nvPr/>
        </p:nvSpPr>
        <p:spPr bwMode="auto">
          <a:xfrm>
            <a:off x="4763609" y="4939907"/>
            <a:ext cx="2667000"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algn="l" eaLnBrk="0" hangingPunct="0">
              <a:spcBef>
                <a:spcPct val="50000"/>
              </a:spcBef>
            </a:pPr>
            <a:r>
              <a:rPr lang="en-US" altLang="zh-CN" dirty="0">
                <a:solidFill>
                  <a:srgbClr val="FF0000"/>
                </a:solidFill>
                <a:latin typeface="Times New Roman" pitchFamily="18" charset="0"/>
              </a:rPr>
              <a:t>Polysemy</a:t>
            </a:r>
          </a:p>
          <a:p>
            <a:pPr algn="l" eaLnBrk="0" hangingPunct="0">
              <a:spcBef>
                <a:spcPct val="50000"/>
              </a:spcBef>
            </a:pPr>
            <a:r>
              <a:rPr lang="en-US" altLang="zh-CN" dirty="0">
                <a:solidFill>
                  <a:srgbClr val="000000"/>
                </a:solidFill>
                <a:latin typeface="Times New Roman" pitchFamily="18" charset="0"/>
              </a:rPr>
              <a:t>Will have large cosine but not truly related</a:t>
            </a:r>
          </a:p>
        </p:txBody>
      </p:sp>
      <p:sp>
        <p:nvSpPr>
          <p:cNvPr id="18" name="矩形 17"/>
          <p:cNvSpPr/>
          <p:nvPr/>
        </p:nvSpPr>
        <p:spPr>
          <a:xfrm>
            <a:off x="6836927" y="4939907"/>
            <a:ext cx="2193228" cy="369332"/>
          </a:xfrm>
          <a:prstGeom prst="rect">
            <a:avLst/>
          </a:prstGeom>
        </p:spPr>
        <p:txBody>
          <a:bodyPr wrap="none">
            <a:spAutoFit/>
          </a:bodyPr>
          <a:lstStyle/>
          <a:p>
            <a:r>
              <a:rPr lang="en-US" altLang="zh-CN" dirty="0">
                <a:solidFill>
                  <a:srgbClr val="1557AE"/>
                </a:solidFill>
              </a:rPr>
              <a:t>from Lillian Lee</a:t>
            </a:r>
            <a:endParaRPr lang="zh-CN" altLang="en-US" dirty="0">
              <a:solidFill>
                <a:srgbClr val="1557AE"/>
              </a:solidFill>
            </a:endParaRPr>
          </a:p>
        </p:txBody>
      </p:sp>
      <p:sp>
        <p:nvSpPr>
          <p:cNvPr id="3" name="Rectangle 1"/>
          <p:cNvSpPr>
            <a:spLocks noChangeArrowheads="1"/>
          </p:cNvSpPr>
          <p:nvPr/>
        </p:nvSpPr>
        <p:spPr bwMode="auto">
          <a:xfrm>
            <a:off x="2154238" y="3589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矩形 19"/>
          <p:cNvSpPr/>
          <p:nvPr/>
        </p:nvSpPr>
        <p:spPr>
          <a:xfrm>
            <a:off x="899592" y="188640"/>
            <a:ext cx="1935145"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语言模型</a:t>
            </a:r>
          </a:p>
        </p:txBody>
      </p:sp>
    </p:spTree>
    <p:extLst>
      <p:ext uri="{BB962C8B-B14F-4D97-AF65-F5344CB8AC3E}">
        <p14:creationId xmlns:p14="http://schemas.microsoft.com/office/powerpoint/2010/main" val="355583301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199702" y="1041704"/>
            <a:ext cx="8572178" cy="9935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69900" lvl="1" indent="-469900" eaLnBrk="1" hangingPunct="1">
              <a:lnSpc>
                <a:spcPct val="120000"/>
              </a:lnSpc>
              <a:spcBef>
                <a:spcPts val="600"/>
              </a:spcBef>
              <a:buFont typeface="Wingdings" panose="05000000000000000000" pitchFamily="2" charset="2"/>
              <a:buChar char="n"/>
              <a:defRPr/>
            </a:pPr>
            <a:r>
              <a:rPr lang="zh-CN" altLang="en-US" sz="2400" kern="0" dirty="0">
                <a:solidFill>
                  <a:srgbClr val="FF0000"/>
                </a:solidFill>
                <a:latin typeface="黑体" panose="02010609060101010101" pitchFamily="49" charset="-122"/>
                <a:ea typeface="黑体" panose="02010609060101010101" pitchFamily="49" charset="-122"/>
              </a:rPr>
              <a:t>主题</a:t>
            </a:r>
            <a:r>
              <a:rPr lang="zh-CN" altLang="zh-CN" sz="2400" kern="0" dirty="0">
                <a:solidFill>
                  <a:srgbClr val="FF0000"/>
                </a:solidFill>
                <a:latin typeface="黑体" panose="02010609060101010101" pitchFamily="49" charset="-122"/>
                <a:ea typeface="黑体" panose="02010609060101010101" pitchFamily="49" charset="-122"/>
              </a:rPr>
              <a:t>模型</a:t>
            </a:r>
            <a:r>
              <a:rPr lang="zh-CN" altLang="en-US" sz="2400" kern="0" dirty="0">
                <a:solidFill>
                  <a:srgbClr val="FF0000"/>
                </a:solidFill>
                <a:latin typeface="黑体" panose="02010609060101010101" pitchFamily="49" charset="-122"/>
                <a:ea typeface="黑体" panose="02010609060101010101" pitchFamily="49" charset="-122"/>
              </a:rPr>
              <a:t>：</a:t>
            </a:r>
            <a:r>
              <a:rPr lang="zh-CN" altLang="en-US" sz="2400" kern="0" dirty="0">
                <a:solidFill>
                  <a:srgbClr val="1557AE"/>
                </a:solidFill>
                <a:latin typeface="黑体" panose="02010609060101010101" pitchFamily="49" charset="-122"/>
                <a:ea typeface="黑体" panose="02010609060101010101" pitchFamily="49" charset="-122"/>
              </a:rPr>
              <a:t>利用</a:t>
            </a:r>
            <a:r>
              <a:rPr lang="zh-CN" altLang="en-US" sz="2400" kern="0" dirty="0">
                <a:solidFill>
                  <a:srgbClr val="FF0000"/>
                </a:solidFill>
                <a:latin typeface="黑体" panose="02010609060101010101" pitchFamily="49" charset="-122"/>
                <a:ea typeface="黑体" panose="02010609060101010101" pitchFamily="49" charset="-122"/>
              </a:rPr>
              <a:t>非监督</a:t>
            </a:r>
            <a:r>
              <a:rPr lang="zh-CN" altLang="en-US" sz="2400" kern="0" dirty="0">
                <a:solidFill>
                  <a:srgbClr val="1557AE"/>
                </a:solidFill>
                <a:latin typeface="黑体" panose="02010609060101010101" pitchFamily="49" charset="-122"/>
                <a:ea typeface="黑体" panose="02010609060101010101" pitchFamily="49" charset="-122"/>
              </a:rPr>
              <a:t>方法获得文档中隐含的主题</a:t>
            </a:r>
            <a:endParaRPr lang="en-US" altLang="zh-CN" sz="2400" kern="0" dirty="0">
              <a:solidFill>
                <a:srgbClr val="1557AE"/>
              </a:solidFill>
              <a:latin typeface="黑体" panose="02010609060101010101" pitchFamily="49" charset="-122"/>
              <a:ea typeface="黑体" panose="02010609060101010101" pitchFamily="49" charset="-122"/>
            </a:endParaRPr>
          </a:p>
          <a:p>
            <a:pPr lvl="1">
              <a:lnSpc>
                <a:spcPct val="120000"/>
              </a:lnSpc>
              <a:buClrTx/>
              <a:buFont typeface="Arial" panose="020B0604020202020204" pitchFamily="34" charset="0"/>
              <a:buChar char="•"/>
            </a:pPr>
            <a:r>
              <a:rPr lang="zh-CN" altLang="en-US" sz="2000" kern="0" dirty="0">
                <a:solidFill>
                  <a:srgbClr val="FF0000"/>
                </a:solidFill>
                <a:latin typeface="黑体" panose="02010609060101010101" pitchFamily="49" charset="-122"/>
                <a:ea typeface="黑体" panose="02010609060101010101" pitchFamily="49" charset="-122"/>
              </a:rPr>
              <a:t>非监督：</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数据集的类别</a:t>
            </a:r>
            <a:r>
              <a:rPr lang="en-US" altLang="zh-CN"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标签</a:t>
            </a:r>
            <a:r>
              <a:rPr lang="en-US" altLang="zh-CN"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未知，识别数据的簇与隐含模式</a:t>
            </a:r>
            <a:endParaRPr lang="en-US" altLang="zh-CN"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buFont typeface="Arial" panose="020B0604020202020204" pitchFamily="34" charset="0"/>
              <a:buChar char="•"/>
            </a:pPr>
            <a:r>
              <a:rPr lang="zh-CN" altLang="en-US" sz="2000" kern="0" dirty="0">
                <a:solidFill>
                  <a:srgbClr val="1557AE"/>
                </a:solidFill>
                <a:latin typeface="黑体" panose="02010609060101010101" pitchFamily="49" charset="-122"/>
                <a:ea typeface="黑体" panose="02010609060101010101" pitchFamily="49" charset="-122"/>
              </a:rPr>
              <a:t>隐含主题所在空间是低维的</a:t>
            </a:r>
            <a:endParaRPr lang="en-US" altLang="zh-CN"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marL="469900" lvl="1" indent="-469900" eaLnBrk="1" hangingPunct="1">
              <a:lnSpc>
                <a:spcPct val="120000"/>
              </a:lnSpc>
              <a:spcBef>
                <a:spcPts val="1200"/>
              </a:spcBef>
              <a:buFont typeface="Wingdings" panose="05000000000000000000" pitchFamily="2" charset="2"/>
              <a:buChar char="n"/>
              <a:defRPr/>
            </a:pPr>
            <a:r>
              <a:rPr lang="zh-CN" altLang="en-US" sz="24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分布假设（</a:t>
            </a:r>
            <a:r>
              <a:rPr lang="en-US" altLang="zh-CN" sz="2400" b="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Distributional Hypothesis</a:t>
            </a:r>
            <a:r>
              <a:rPr lang="zh-CN" altLang="en-US" sz="24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经常出现在相同上下文环境中的两个词具有语义上的相似性</a:t>
            </a:r>
            <a:endParaRPr lang="en-US" altLang="zh-CN" sz="24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内容占位符 2"/>
          <p:cNvSpPr txBox="1">
            <a:spLocks/>
          </p:cNvSpPr>
          <p:nvPr/>
        </p:nvSpPr>
        <p:spPr>
          <a:xfrm>
            <a:off x="199702" y="3445692"/>
            <a:ext cx="8572178" cy="99357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50000"/>
              </a:lnSpc>
              <a:spcBef>
                <a:spcPts val="600"/>
              </a:spcBef>
              <a:buClr>
                <a:srgbClr val="FF0000"/>
              </a:buClr>
              <a:buFont typeface="Wingdings" panose="05000000000000000000" pitchFamily="2" charset="2"/>
              <a:buChar char="n"/>
              <a:defRPr/>
            </a:pPr>
            <a:r>
              <a:rPr lang="zh-CN" altLang="en-US" sz="2400" kern="0" dirty="0">
                <a:solidFill>
                  <a:srgbClr val="FF0000"/>
                </a:solidFill>
                <a:latin typeface="黑体" panose="02010609060101010101" pitchFamily="49" charset="-122"/>
                <a:ea typeface="黑体" panose="02010609060101010101" pitchFamily="49" charset="-122"/>
                <a:cs typeface="Arial Unicode MS" pitchFamily="34" charset="-122"/>
              </a:rPr>
              <a:t>主题模型</a:t>
            </a:r>
            <a:r>
              <a:rPr lang="zh-CN" altLang="zh-CN" sz="2400" kern="0" dirty="0">
                <a:solidFill>
                  <a:srgbClr val="1557AE"/>
                </a:solidFill>
                <a:latin typeface="黑体" panose="02010609060101010101" pitchFamily="49" charset="-122"/>
                <a:ea typeface="黑体" panose="02010609060101010101" pitchFamily="49" charset="-122"/>
                <a:cs typeface="Arial Unicode MS" pitchFamily="34" charset="-122"/>
                <a:sym typeface="+mn-ea"/>
              </a:rPr>
              <a:t>假设</a:t>
            </a:r>
            <a:r>
              <a:rPr lang="zh-CN" altLang="en-US" sz="2400" kern="0" dirty="0">
                <a:solidFill>
                  <a:srgbClr val="1557AE"/>
                </a:solidFill>
                <a:latin typeface="黑体" panose="02010609060101010101" pitchFamily="49" charset="-122"/>
                <a:ea typeface="黑体" panose="02010609060101010101" pitchFamily="49" charset="-122"/>
                <a:cs typeface="Arial Unicode MS" pitchFamily="34" charset="-122"/>
                <a:sym typeface="+mn-ea"/>
              </a:rPr>
              <a:t>文档中的词</a:t>
            </a:r>
            <a:r>
              <a:rPr lang="en-US" altLang="zh-CN" sz="2400" kern="0" dirty="0" err="1">
                <a:solidFill>
                  <a:srgbClr val="1557AE"/>
                </a:solidFill>
                <a:latin typeface="黑体" panose="02010609060101010101" pitchFamily="49" charset="-122"/>
                <a:ea typeface="黑体" panose="02010609060101010101" pitchFamily="49" charset="-122"/>
                <a:cs typeface="Arial Unicode MS" pitchFamily="34" charset="-122"/>
                <a:sym typeface="+mn-ea"/>
              </a:rPr>
              <a:t>是通过以一定概率选择了某个主题，并从这个主题中以一定概率选择某个词语</a:t>
            </a:r>
            <a:r>
              <a:rPr lang="zh-CN" altLang="en-US" sz="2400" kern="0" dirty="0">
                <a:solidFill>
                  <a:srgbClr val="1557AE"/>
                </a:solidFill>
                <a:latin typeface="黑体" panose="02010609060101010101" pitchFamily="49" charset="-122"/>
                <a:ea typeface="黑体" panose="02010609060101010101" pitchFamily="49" charset="-122"/>
                <a:cs typeface="Arial Unicode MS" pitchFamily="34" charset="-122"/>
                <a:sym typeface="+mn-ea"/>
              </a:rPr>
              <a:t>生成的。</a:t>
            </a:r>
            <a:endParaRPr lang="en-US" altLang="zh-CN" sz="2400" kern="0" dirty="0">
              <a:solidFill>
                <a:srgbClr val="1557AE"/>
              </a:solidFill>
              <a:latin typeface="黑体" panose="02010609060101010101" pitchFamily="49" charset="-122"/>
              <a:ea typeface="黑体" panose="02010609060101010101" pitchFamily="49" charset="-122"/>
              <a:cs typeface="Arial Unicode MS" pitchFamily="34" charset="-122"/>
            </a:endParaRPr>
          </a:p>
          <a:p>
            <a:pPr marL="469900" lvl="1" indent="-469900" eaLnBrk="1" hangingPunct="1">
              <a:lnSpc>
                <a:spcPct val="120000"/>
              </a:lnSpc>
              <a:spcBef>
                <a:spcPts val="600"/>
              </a:spcBef>
              <a:buFont typeface="Wingdings" panose="05000000000000000000" pitchFamily="2" charset="2"/>
              <a:buChar char="n"/>
              <a:defRPr/>
            </a:pPr>
            <a:endParaRPr lang="en-US" altLang="zh-CN" sz="2400" kern="0" dirty="0">
              <a:solidFill>
                <a:srgbClr val="1557AE"/>
              </a:solidFill>
              <a:latin typeface="黑体" panose="02010609060101010101" pitchFamily="49" charset="-122"/>
              <a:ea typeface="黑体" panose="02010609060101010101" pitchFamily="49" charset="-122"/>
            </a:endParaRPr>
          </a:p>
        </p:txBody>
      </p:sp>
      <p:sp>
        <p:nvSpPr>
          <p:cNvPr id="8" name="矩形 7"/>
          <p:cNvSpPr/>
          <p:nvPr/>
        </p:nvSpPr>
        <p:spPr>
          <a:xfrm>
            <a:off x="899592" y="188640"/>
            <a:ext cx="1935145"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语言模型</a:t>
            </a:r>
          </a:p>
        </p:txBody>
      </p:sp>
    </p:spTree>
    <p:extLst>
      <p:ext uri="{BB962C8B-B14F-4D97-AF65-F5344CB8AC3E}">
        <p14:creationId xmlns:p14="http://schemas.microsoft.com/office/powerpoint/2010/main" val="24636198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199702" y="972878"/>
            <a:ext cx="8572178" cy="36679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69900" lvl="1" indent="-469900" eaLnBrk="1" hangingPunct="1">
              <a:lnSpc>
                <a:spcPct val="120000"/>
              </a:lnSpc>
              <a:spcBef>
                <a:spcPts val="600"/>
              </a:spcBef>
              <a:buFont typeface="Wingdings" panose="05000000000000000000" pitchFamily="2" charset="2"/>
              <a:buChar char="n"/>
              <a:defRPr/>
            </a:pPr>
            <a:r>
              <a:rPr lang="zh-CN" altLang="zh-CN" sz="24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神经网络语言模型</a:t>
            </a:r>
            <a:r>
              <a:rPr lang="zh-CN" altLang="en-US" sz="24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利用神经网络学习词汇、句子、字符等的分布式表示。</a:t>
            </a:r>
            <a:endParaRPr lang="en-US" altLang="zh-CN" sz="24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buClrTx/>
              <a:buFont typeface="Arial" panose="020B0604020202020204" pitchFamily="34" charset="0"/>
              <a:buChar char="•"/>
            </a:pPr>
            <a:r>
              <a:rPr lang="en-US" altLang="zh-CN" sz="20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One-hot Encoding </a:t>
            </a:r>
            <a:r>
              <a:rPr lang="zh-CN" altLang="en-US" sz="20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高维、稀疏、正交、距离相等，</a:t>
            </a:r>
            <a:r>
              <a:rPr lang="zh-CN" altLang="en-US" sz="20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祖母细胞</a:t>
            </a:r>
            <a:endParaRPr lang="en-US" altLang="zh-CN" sz="20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buFont typeface="Arial" panose="020B0604020202020204" pitchFamily="34" charset="0"/>
              <a:buChar char="•"/>
            </a:pPr>
            <a:r>
              <a:rPr lang="zh-CN" altLang="en-US" sz="20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分布式表示（</a:t>
            </a:r>
            <a:r>
              <a:rPr lang="en-US" altLang="zh-CN" sz="20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Distributed representation</a:t>
            </a:r>
            <a:r>
              <a:rPr lang="zh-CN" altLang="en-US" sz="20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：将语义信息分布到不同相互独立的维度上，低维、稠密，语义计算</a:t>
            </a:r>
            <a:endParaRPr lang="en-US" altLang="zh-CN" sz="24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marL="869950" lvl="2" indent="-469900" eaLnBrk="1" hangingPunct="1">
              <a:lnSpc>
                <a:spcPct val="120000"/>
              </a:lnSpc>
              <a:spcBef>
                <a:spcPts val="600"/>
              </a:spcBef>
              <a:buFont typeface="Arial" panose="020B0604020202020204" pitchFamily="34" charset="0"/>
              <a:buChar char="•"/>
              <a:defRPr/>
            </a:pPr>
            <a:endParaRPr lang="en-US" altLang="zh-CN" sz="18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marL="469900" lvl="1" indent="-469900" eaLnBrk="1" hangingPunct="1">
              <a:lnSpc>
                <a:spcPct val="120000"/>
              </a:lnSpc>
              <a:spcBef>
                <a:spcPts val="600"/>
              </a:spcBef>
              <a:buFont typeface="Wingdings" panose="05000000000000000000" pitchFamily="2" charset="2"/>
              <a:buChar char="n"/>
              <a:defRPr/>
            </a:pPr>
            <a:endParaRPr lang="en-US" altLang="zh-CN" sz="24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81204" y="3571319"/>
            <a:ext cx="3381131" cy="189029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0427" y="3571319"/>
            <a:ext cx="5002955" cy="213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98512" y="5783639"/>
            <a:ext cx="3087705" cy="369332"/>
          </a:xfrm>
          <a:prstGeom prst="rect">
            <a:avLst/>
          </a:prstGeom>
        </p:spPr>
        <p:txBody>
          <a:bodyPr wrap="none">
            <a:spAutoFit/>
          </a:bodyPr>
          <a:lstStyle/>
          <a:p>
            <a:r>
              <a:rPr lang="zh-CN" altLang="en-US" kern="0" dirty="0">
                <a:solidFill>
                  <a:srgbClr val="1557AE"/>
                </a:solidFill>
                <a:latin typeface="黑体" panose="02010609060101010101" pitchFamily="49" charset="-122"/>
                <a:ea typeface="黑体" panose="02010609060101010101" pitchFamily="49" charset="-122"/>
              </a:rPr>
              <a:t>陕西 </a:t>
            </a:r>
            <a:r>
              <a:rPr lang="en-US" altLang="zh-CN" kern="0" dirty="0">
                <a:solidFill>
                  <a:srgbClr val="1557AE"/>
                </a:solidFill>
                <a:latin typeface="黑体" panose="02010609060101010101" pitchFamily="49" charset="-122"/>
                <a:ea typeface="黑体" panose="02010609060101010101" pitchFamily="49" charset="-122"/>
              </a:rPr>
              <a:t>- </a:t>
            </a:r>
            <a:r>
              <a:rPr lang="zh-CN" altLang="en-US" kern="0" dirty="0">
                <a:solidFill>
                  <a:srgbClr val="1557AE"/>
                </a:solidFill>
                <a:latin typeface="黑体" panose="02010609060101010101" pitchFamily="49" charset="-122"/>
                <a:ea typeface="黑体" panose="02010609060101010101" pitchFamily="49" charset="-122"/>
              </a:rPr>
              <a:t>西安 </a:t>
            </a:r>
            <a:r>
              <a:rPr lang="en-US" altLang="zh-CN" kern="0" dirty="0">
                <a:solidFill>
                  <a:srgbClr val="1557AE"/>
                </a:solidFill>
                <a:latin typeface="黑体" panose="02010609060101010101" pitchFamily="49" charset="-122"/>
                <a:ea typeface="黑体" panose="02010609060101010101" pitchFamily="49" charset="-122"/>
              </a:rPr>
              <a:t>= </a:t>
            </a:r>
            <a:r>
              <a:rPr lang="zh-CN" altLang="en-US" kern="0" dirty="0">
                <a:solidFill>
                  <a:srgbClr val="1557AE"/>
                </a:solidFill>
                <a:latin typeface="黑体" panose="02010609060101010101" pitchFamily="49" charset="-122"/>
                <a:ea typeface="黑体" panose="02010609060101010101" pitchFamily="49" charset="-122"/>
              </a:rPr>
              <a:t>河南 </a:t>
            </a:r>
            <a:r>
              <a:rPr lang="en-US" altLang="zh-CN" kern="0" dirty="0">
                <a:solidFill>
                  <a:srgbClr val="1557AE"/>
                </a:solidFill>
                <a:latin typeface="黑体" panose="02010609060101010101" pitchFamily="49" charset="-122"/>
                <a:ea typeface="黑体" panose="02010609060101010101" pitchFamily="49" charset="-122"/>
              </a:rPr>
              <a:t>- </a:t>
            </a:r>
            <a:r>
              <a:rPr lang="zh-CN" altLang="en-US" kern="0" dirty="0">
                <a:solidFill>
                  <a:srgbClr val="1557AE"/>
                </a:solidFill>
                <a:latin typeface="黑体" panose="02010609060101010101" pitchFamily="49" charset="-122"/>
                <a:ea typeface="黑体" panose="02010609060101010101" pitchFamily="49" charset="-122"/>
              </a:rPr>
              <a:t>郑州</a:t>
            </a:r>
            <a:endParaRPr lang="zh-CN" altLang="en-US" dirty="0"/>
          </a:p>
        </p:txBody>
      </p:sp>
      <p:sp>
        <p:nvSpPr>
          <p:cNvPr id="8" name="矩形 7"/>
          <p:cNvSpPr/>
          <p:nvPr/>
        </p:nvSpPr>
        <p:spPr>
          <a:xfrm>
            <a:off x="899592" y="188640"/>
            <a:ext cx="1935145"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语言模型</a:t>
            </a:r>
          </a:p>
        </p:txBody>
      </p:sp>
    </p:spTree>
    <p:extLst>
      <p:ext uri="{BB962C8B-B14F-4D97-AF65-F5344CB8AC3E}">
        <p14:creationId xmlns:p14="http://schemas.microsoft.com/office/powerpoint/2010/main" val="174722024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4294967295"/>
          </p:nvPr>
        </p:nvSpPr>
        <p:spPr>
          <a:xfrm>
            <a:off x="179512" y="1052736"/>
            <a:ext cx="8401050" cy="5400600"/>
          </a:xfrm>
        </p:spPr>
        <p:txBody>
          <a:bodyPr/>
          <a:lstStyle/>
          <a:p>
            <a:pPr eaLnBrk="1" hangingPunct="1">
              <a:lnSpc>
                <a:spcPct val="120000"/>
              </a:lnSpc>
              <a:spcBef>
                <a:spcPts val="600"/>
              </a:spcBef>
              <a:buFont typeface="Wingdings" pitchFamily="2" charset="2"/>
              <a:buChar char="n"/>
              <a:defRPr/>
            </a:pPr>
            <a:r>
              <a:rPr lang="zh-CN" altLang="en-US" sz="2800" dirty="0">
                <a:solidFill>
                  <a:srgbClr val="FF0000"/>
                </a:solidFill>
                <a:latin typeface="黑体" panose="02010609060101010101" pitchFamily="49" charset="-122"/>
                <a:ea typeface="黑体" panose="02010609060101010101" pitchFamily="49" charset="-122"/>
                <a:cs typeface="Times New Roman" pitchFamily="18" charset="0"/>
              </a:rPr>
              <a:t>挑战</a:t>
            </a:r>
            <a:endParaRPr lang="en-US" altLang="zh-CN" sz="2800" dirty="0">
              <a:solidFill>
                <a:srgbClr val="FF0000"/>
              </a:solidFill>
              <a:latin typeface="黑体" panose="02010609060101010101" pitchFamily="49" charset="-122"/>
              <a:ea typeface="黑体" panose="02010609060101010101" pitchFamily="49" charset="-122"/>
              <a:cs typeface="Times New Roman" pitchFamily="18" charset="0"/>
            </a:endParaRPr>
          </a:p>
          <a:p>
            <a:pPr marL="469900" lvl="1" indent="-469900" eaLnBrk="1" hangingPunct="1">
              <a:lnSpc>
                <a:spcPct val="120000"/>
              </a:lnSpc>
              <a:spcBef>
                <a:spcPts val="0"/>
              </a:spcBef>
              <a:spcAft>
                <a:spcPts val="0"/>
              </a:spcAft>
              <a:buClrTx/>
              <a:buSzPct val="100000"/>
              <a:buFont typeface="Wingdings" pitchFamily="2" charset="2"/>
              <a:buChar char="ü"/>
              <a:defRPr/>
            </a:pPr>
            <a:r>
              <a:rPr lang="zh-CN" altLang="en-US"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高维数据</a:t>
            </a:r>
            <a:r>
              <a:rPr lang="zh-CN" altLang="en-US" sz="22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All possible word and phrase types in the language!!</a:t>
            </a:r>
          </a:p>
          <a:p>
            <a:pPr marL="469900" lvl="1" indent="-469900" eaLnBrk="1" hangingPunct="1">
              <a:lnSpc>
                <a:spcPct val="120000"/>
              </a:lnSpc>
              <a:spcBef>
                <a:spcPts val="0"/>
              </a:spcBef>
              <a:spcAft>
                <a:spcPts val="0"/>
              </a:spcAft>
              <a:buClrTx/>
              <a:buSzPct val="100000"/>
              <a:buFont typeface="Wingdings" pitchFamily="2" charset="2"/>
              <a:buChar char="ü"/>
              <a:defRPr/>
            </a:pPr>
            <a:r>
              <a:rPr lang="zh-CN" altLang="en-US"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与数据挖掘的区别</a:t>
            </a:r>
            <a:r>
              <a:rPr lang="en-US" altLang="zh-CN"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p>
          <a:p>
            <a:pPr marL="866775" lvl="2" indent="-469900" eaLnBrk="1" hangingPunct="1">
              <a:lnSpc>
                <a:spcPct val="120000"/>
              </a:lnSpc>
              <a:spcBef>
                <a:spcPts val="0"/>
              </a:spcBef>
              <a:spcAft>
                <a:spcPts val="0"/>
              </a:spcAft>
              <a:buClrTx/>
              <a:buSzPct val="100000"/>
              <a:buFont typeface="Arial" pitchFamily="34" charset="0"/>
              <a:buChar char="•"/>
              <a:defRPr/>
            </a:pPr>
            <a:r>
              <a:rPr lang="en-US" altLang="zh-CN" sz="1900" dirty="0">
                <a:latin typeface="Times New Roman" panose="02020603050405020304" pitchFamily="18" charset="0"/>
                <a:cs typeface="Times New Roman" panose="02020603050405020304" pitchFamily="18" charset="0"/>
              </a:rPr>
              <a:t>records (= docs) are not structurally identical</a:t>
            </a:r>
          </a:p>
          <a:p>
            <a:pPr marL="866775" lvl="2" indent="-469900" eaLnBrk="1" hangingPunct="1">
              <a:lnSpc>
                <a:spcPct val="120000"/>
              </a:lnSpc>
              <a:spcBef>
                <a:spcPts val="0"/>
              </a:spcBef>
              <a:spcAft>
                <a:spcPts val="0"/>
              </a:spcAft>
              <a:buClrTx/>
              <a:buSzPct val="100000"/>
              <a:buFont typeface="Arial" pitchFamily="34" charset="0"/>
              <a:buChar char="•"/>
              <a:defRPr/>
            </a:pPr>
            <a:r>
              <a:rPr lang="en-US" altLang="zh-CN" sz="1900" dirty="0">
                <a:latin typeface="Times New Roman" panose="02020603050405020304" pitchFamily="18" charset="0"/>
                <a:cs typeface="Times New Roman" panose="02020603050405020304" pitchFamily="18" charset="0"/>
              </a:rPr>
              <a:t>records are not statistically independent</a:t>
            </a:r>
          </a:p>
          <a:p>
            <a:pPr marL="469900" lvl="1" indent="-469900" eaLnBrk="1" hangingPunct="1">
              <a:lnSpc>
                <a:spcPct val="120000"/>
              </a:lnSpc>
              <a:spcBef>
                <a:spcPts val="0"/>
              </a:spcBef>
              <a:spcAft>
                <a:spcPts val="0"/>
              </a:spcAft>
              <a:buClrTx/>
              <a:buSzPct val="100000"/>
              <a:buFont typeface="Wingdings" pitchFamily="2" charset="2"/>
              <a:buChar char="ü"/>
              <a:defRPr/>
            </a:pPr>
            <a:r>
              <a:rPr lang="zh-CN" altLang="en-US"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文本概念之间存在复杂与隐含的关系</a:t>
            </a:r>
            <a:endParaRPr lang="en-US" altLang="zh-CN"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marL="866775" lvl="2" indent="-469900" eaLnBrk="1" hangingPunct="1">
              <a:lnSpc>
                <a:spcPct val="120000"/>
              </a:lnSpc>
              <a:spcBef>
                <a:spcPts val="0"/>
              </a:spcBef>
              <a:spcAft>
                <a:spcPts val="0"/>
              </a:spcAft>
              <a:buClrTx/>
              <a:buSzPct val="100000"/>
              <a:buFont typeface="Arial" pitchFamily="34" charset="0"/>
              <a:buChar char="•"/>
              <a:defRPr/>
            </a:pPr>
            <a:r>
              <a:rPr lang="en-US" altLang="zh-CN" sz="1900" dirty="0">
                <a:latin typeface="Times New Roman" panose="02020603050405020304" pitchFamily="18" charset="0"/>
                <a:cs typeface="Times New Roman" panose="02020603050405020304" pitchFamily="18" charset="0"/>
              </a:rPr>
              <a:t>“AOL merges with Time-Warner”</a:t>
            </a:r>
          </a:p>
          <a:p>
            <a:pPr marL="866775" lvl="2" indent="-469900" eaLnBrk="1" hangingPunct="1">
              <a:lnSpc>
                <a:spcPct val="120000"/>
              </a:lnSpc>
              <a:spcBef>
                <a:spcPts val="0"/>
              </a:spcBef>
              <a:spcAft>
                <a:spcPts val="0"/>
              </a:spcAft>
              <a:buClrTx/>
              <a:buSzPct val="100000"/>
              <a:buFont typeface="Arial" pitchFamily="34" charset="0"/>
              <a:buChar char="•"/>
              <a:defRPr/>
            </a:pPr>
            <a:r>
              <a:rPr lang="en-US" altLang="zh-CN" sz="1900" dirty="0">
                <a:latin typeface="Times New Roman" panose="02020603050405020304" pitchFamily="18" charset="0"/>
                <a:cs typeface="Times New Roman" panose="02020603050405020304" pitchFamily="18" charset="0"/>
              </a:rPr>
              <a:t>“Time-Warner is bought by AOL”</a:t>
            </a:r>
          </a:p>
          <a:p>
            <a:pPr marL="469900" lvl="1" indent="-469900" eaLnBrk="1" hangingPunct="1">
              <a:lnSpc>
                <a:spcPct val="120000"/>
              </a:lnSpc>
              <a:spcBef>
                <a:spcPts val="0"/>
              </a:spcBef>
              <a:spcAft>
                <a:spcPts val="0"/>
              </a:spcAft>
              <a:buClrTx/>
              <a:buSzPct val="100000"/>
              <a:buFont typeface="Wingdings" pitchFamily="2" charset="2"/>
              <a:buChar char="ü"/>
              <a:defRPr/>
            </a:pPr>
            <a:r>
              <a:rPr lang="zh-CN" altLang="en-US"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自然语言包含不同层次上的歧义性</a:t>
            </a:r>
            <a:r>
              <a:rPr lang="en-US" altLang="zh-CN" sz="2200" dirty="0">
                <a:solidFill>
                  <a:srgbClr val="1557AE"/>
                </a:solidFill>
                <a:latin typeface="Times New Roman" panose="02020603050405020304" pitchFamily="18" charset="0"/>
                <a:cs typeface="Times New Roman" panose="02020603050405020304" pitchFamily="18" charset="0"/>
              </a:rPr>
              <a:t>(Lexical, syntactic, semantic)</a:t>
            </a:r>
          </a:p>
          <a:p>
            <a:pPr marL="866775" lvl="2" indent="-469900" eaLnBrk="1" hangingPunct="1">
              <a:lnSpc>
                <a:spcPct val="120000"/>
              </a:lnSpc>
              <a:spcBef>
                <a:spcPts val="0"/>
              </a:spcBef>
              <a:spcAft>
                <a:spcPts val="0"/>
              </a:spcAft>
              <a:buClrTx/>
              <a:buSzPct val="100000"/>
              <a:buFont typeface="Arial" pitchFamily="34" charset="0"/>
              <a:buChar char="•"/>
              <a:defRPr/>
            </a:pPr>
            <a:r>
              <a:rPr lang="en-US" altLang="zh-CN" sz="1900" dirty="0">
                <a:solidFill>
                  <a:srgbClr val="1557AE"/>
                </a:solidFill>
                <a:latin typeface="Times New Roman" panose="02020603050405020304" pitchFamily="18" charset="0"/>
                <a:cs typeface="Times New Roman" panose="02020603050405020304" pitchFamily="18" charset="0"/>
              </a:rPr>
              <a:t>‘Apple’, ‘Table’</a:t>
            </a:r>
            <a:endParaRPr lang="en-US" altLang="zh-CN" sz="2800" dirty="0">
              <a:solidFill>
                <a:srgbClr val="1557AE"/>
              </a:solidFill>
              <a:latin typeface="Times New Roman" pitchFamily="18" charset="0"/>
              <a:cs typeface="Times New Roman" pitchFamily="18" charset="0"/>
            </a:endParaRPr>
          </a:p>
          <a:p>
            <a:pPr eaLnBrk="1" hangingPunct="1">
              <a:lnSpc>
                <a:spcPct val="130000"/>
              </a:lnSpc>
              <a:spcBef>
                <a:spcPts val="600"/>
              </a:spcBef>
              <a:buClrTx/>
              <a:buFont typeface="Wingdings" panose="05000000000000000000" pitchFamily="2" charset="2"/>
              <a:buChar char="ü"/>
              <a:defRPr/>
            </a:pPr>
            <a:r>
              <a:rPr lang="en-US" altLang="zh-CN" sz="2200" dirty="0">
                <a:solidFill>
                  <a:srgbClr val="1557AE"/>
                </a:solidFill>
                <a:latin typeface="Times New Roman" panose="02020603050405020304" pitchFamily="18" charset="0"/>
                <a:cs typeface="Times New Roman" panose="02020603050405020304" pitchFamily="18" charset="0"/>
              </a:rPr>
              <a:t>AI-hard</a:t>
            </a:r>
            <a:r>
              <a:rPr lang="zh-CN" altLang="en-US"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问题。问题难度等同于</a:t>
            </a:r>
            <a:r>
              <a:rPr lang="en-US" altLang="zh-CN" sz="2200" dirty="0">
                <a:solidFill>
                  <a:srgbClr val="1557AE"/>
                </a:solidFill>
                <a:latin typeface="Times New Roman" panose="02020603050405020304" pitchFamily="18" charset="0"/>
                <a:cs typeface="Times New Roman" panose="02020603050405020304" pitchFamily="18" charset="0"/>
              </a:rPr>
              <a:t>AI</a:t>
            </a:r>
            <a:r>
              <a:rPr lang="zh-CN" altLang="en-US"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的核心问题</a:t>
            </a:r>
            <a:r>
              <a:rPr lang="en-US" altLang="zh-CN"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如何使计算机具有与人类等同的智能</a:t>
            </a:r>
            <a:r>
              <a:rPr lang="en-US" altLang="zh-CN" sz="22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a:t>
            </a:r>
          </a:p>
          <a:p>
            <a:pPr marL="866775" lvl="2" indent="-469900" eaLnBrk="1" hangingPunct="1">
              <a:lnSpc>
                <a:spcPct val="120000"/>
              </a:lnSpc>
              <a:spcBef>
                <a:spcPts val="0"/>
              </a:spcBef>
              <a:spcAft>
                <a:spcPts val="0"/>
              </a:spcAft>
              <a:buClrTx/>
              <a:buSzPct val="100000"/>
              <a:buFont typeface="Arial" pitchFamily="34" charset="0"/>
              <a:buChar char="•"/>
              <a:defRPr/>
            </a:pPr>
            <a:r>
              <a:rPr lang="zh-CN" altLang="en-US" sz="19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900" dirty="0">
                <a:solidFill>
                  <a:srgbClr val="1557AE"/>
                </a:solidFill>
                <a:latin typeface="Times New Roman" panose="02020603050405020304" pitchFamily="18" charset="0"/>
                <a:cs typeface="Times New Roman" panose="02020603050405020304" pitchFamily="18" charset="0"/>
              </a:rPr>
              <a:t>AI-hard</a:t>
            </a:r>
            <a:r>
              <a:rPr lang="zh-CN" altLang="en-US" sz="19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问题</a:t>
            </a:r>
            <a:r>
              <a:rPr lang="zh-CN" altLang="en-US" sz="1900" dirty="0">
                <a:solidFill>
                  <a:srgbClr val="1557AE"/>
                </a:solidFill>
                <a:latin typeface="Times New Roman" panose="02020603050405020304" pitchFamily="18" charset="0"/>
                <a:cs typeface="Times New Roman" panose="02020603050405020304" pitchFamily="18" charset="0"/>
              </a:rPr>
              <a:t>：</a:t>
            </a:r>
            <a:r>
              <a:rPr lang="en-US" altLang="zh-CN" sz="1900" dirty="0" err="1">
                <a:solidFill>
                  <a:srgbClr val="1557AE"/>
                </a:solidFill>
                <a:latin typeface="Times New Roman" panose="02020603050405020304" pitchFamily="18" charset="0"/>
                <a:cs typeface="Times New Roman" panose="02020603050405020304" pitchFamily="18" charset="0"/>
              </a:rPr>
              <a:t>NLU、CV</a:t>
            </a:r>
            <a:endParaRPr lang="zh-CN" altLang="zh-CN" sz="1900" dirty="0">
              <a:solidFill>
                <a:srgbClr val="1557AE"/>
              </a:solidFill>
              <a:latin typeface="Times New Roman" panose="02020603050405020304" pitchFamily="18" charset="0"/>
              <a:cs typeface="Times New Roman" panose="02020603050405020304" pitchFamily="18" charset="0"/>
            </a:endParaRPr>
          </a:p>
          <a:p>
            <a:pPr eaLnBrk="1" hangingPunct="1">
              <a:lnSpc>
                <a:spcPct val="120000"/>
              </a:lnSpc>
              <a:spcBef>
                <a:spcPts val="600"/>
              </a:spcBef>
              <a:buClrTx/>
              <a:buFont typeface="Wingdings" pitchFamily="2" charset="2"/>
              <a:buChar char="ü"/>
              <a:defRPr/>
            </a:pPr>
            <a:endParaRPr lang="zh-CN" altLang="zh-CN" sz="2800" dirty="0">
              <a:solidFill>
                <a:srgbClr val="0000FF"/>
              </a:solidFill>
              <a:latin typeface="Times New Roman" pitchFamily="18" charset="0"/>
              <a:cs typeface="Times New Roman" pitchFamily="18" charset="0"/>
            </a:endParaRPr>
          </a:p>
        </p:txBody>
      </p:sp>
      <p:sp>
        <p:nvSpPr>
          <p:cNvPr id="4" name="矩形 3"/>
          <p:cNvSpPr/>
          <p:nvPr/>
        </p:nvSpPr>
        <p:spPr>
          <a:xfrm>
            <a:off x="899592" y="188640"/>
            <a:ext cx="4998484"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文本数据挖掘的基本问题</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nvSpPr>
        <p:spPr bwMode="auto">
          <a:xfrm>
            <a:off x="199702" y="3139890"/>
            <a:ext cx="5506078" cy="3280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45713" rIns="36000" bIns="45713" numCol="1" anchor="t" anchorCtr="0" compatLnSpc="1"/>
          <a:lstStyle>
            <a:lvl1pPr marL="341630" indent="-341630" algn="l" rtl="0" eaLnBrk="0" fontAlgn="base" hangingPunct="0">
              <a:spcBef>
                <a:spcPct val="25000"/>
              </a:spcBef>
              <a:spcAft>
                <a:spcPct val="25000"/>
              </a:spcAft>
              <a:buClr>
                <a:srgbClr val="5675A9"/>
              </a:buClr>
              <a:buSzPct val="75000"/>
              <a:buFont typeface="Wingdings" pitchFamily="2" charset="2"/>
              <a:buChar char="¢"/>
              <a:defRPr sz="2800">
                <a:solidFill>
                  <a:schemeClr val="bg1"/>
                </a:solidFill>
                <a:latin typeface="+mn-lt"/>
                <a:ea typeface="+mn-ea"/>
                <a:cs typeface="+mn-cs"/>
              </a:defRPr>
            </a:lvl1pPr>
            <a:lvl2pPr marL="741680" indent="-284480" algn="l" rtl="0" eaLnBrk="0" fontAlgn="base" hangingPunct="0">
              <a:spcBef>
                <a:spcPct val="10000"/>
              </a:spcBef>
              <a:spcAft>
                <a:spcPct val="10000"/>
              </a:spcAft>
              <a:buClr>
                <a:srgbClr val="5675A9"/>
              </a:buClr>
              <a:buSzPct val="75000"/>
              <a:buFont typeface="Wingdings" pitchFamily="2" charset="2"/>
              <a:buChar char="l"/>
              <a:defRPr sz="2400">
                <a:solidFill>
                  <a:schemeClr val="bg1"/>
                </a:solidFill>
                <a:latin typeface="+mn-lt"/>
              </a:defRPr>
            </a:lvl2pPr>
            <a:lvl3pPr marL="1141730" indent="-227330" algn="l" rtl="0" eaLnBrk="0" fontAlgn="base" hangingPunct="0">
              <a:spcBef>
                <a:spcPct val="20000"/>
              </a:spcBef>
              <a:spcAft>
                <a:spcPct val="0"/>
              </a:spcAft>
              <a:buClr>
                <a:srgbClr val="5675A9"/>
              </a:buClr>
              <a:buChar char="•"/>
              <a:defRPr sz="2000">
                <a:solidFill>
                  <a:schemeClr val="bg1"/>
                </a:solidFill>
                <a:latin typeface="+mn-lt"/>
              </a:defRPr>
            </a:lvl3pPr>
            <a:lvl4pPr marL="1598930" indent="-227330" algn="l" rtl="0" eaLnBrk="0" fontAlgn="base" hangingPunct="0">
              <a:spcBef>
                <a:spcPct val="20000"/>
              </a:spcBef>
              <a:spcAft>
                <a:spcPct val="0"/>
              </a:spcAft>
              <a:buClr>
                <a:srgbClr val="5675A9"/>
              </a:buClr>
              <a:buChar char="•"/>
              <a:defRPr sz="1800">
                <a:solidFill>
                  <a:schemeClr val="bg1"/>
                </a:solidFill>
                <a:latin typeface="+mn-lt"/>
              </a:defRPr>
            </a:lvl4pPr>
            <a:lvl5pPr marL="2056130" indent="-227330" algn="l" rtl="0" eaLnBrk="0" fontAlgn="base" hangingPunct="0">
              <a:spcBef>
                <a:spcPct val="20000"/>
              </a:spcBef>
              <a:spcAft>
                <a:spcPct val="0"/>
              </a:spcAft>
              <a:buClr>
                <a:srgbClr val="5675A9"/>
              </a:buClr>
              <a:buChar char="•"/>
              <a:defRPr sz="1800">
                <a:solidFill>
                  <a:schemeClr val="bg1"/>
                </a:solidFill>
                <a:latin typeface="+mn-lt"/>
              </a:defRPr>
            </a:lvl5pPr>
            <a:lvl6pPr marL="2513965" indent="-228600" algn="l" rtl="0" fontAlgn="base">
              <a:spcBef>
                <a:spcPct val="20000"/>
              </a:spcBef>
              <a:spcAft>
                <a:spcPct val="0"/>
              </a:spcAft>
              <a:buChar char="•"/>
              <a:defRPr sz="1800">
                <a:solidFill>
                  <a:schemeClr val="tx2"/>
                </a:solidFill>
                <a:latin typeface="+mn-lt"/>
              </a:defRPr>
            </a:lvl6pPr>
            <a:lvl7pPr marL="2971165" indent="-228600" algn="l" rtl="0" fontAlgn="base">
              <a:spcBef>
                <a:spcPct val="20000"/>
              </a:spcBef>
              <a:spcAft>
                <a:spcPct val="0"/>
              </a:spcAft>
              <a:buChar char="•"/>
              <a:defRPr sz="1800">
                <a:solidFill>
                  <a:schemeClr val="tx2"/>
                </a:solidFill>
                <a:latin typeface="+mn-lt"/>
              </a:defRPr>
            </a:lvl7pPr>
            <a:lvl8pPr marL="3428365" indent="-228600" algn="l" rtl="0" fontAlgn="base">
              <a:spcBef>
                <a:spcPct val="20000"/>
              </a:spcBef>
              <a:spcAft>
                <a:spcPct val="0"/>
              </a:spcAft>
              <a:buChar char="•"/>
              <a:defRPr sz="1800">
                <a:solidFill>
                  <a:schemeClr val="tx2"/>
                </a:solidFill>
                <a:latin typeface="+mn-lt"/>
              </a:defRPr>
            </a:lvl8pPr>
            <a:lvl9pPr marL="3885565" indent="-228600" algn="l" rtl="0" fontAlgn="base">
              <a:spcBef>
                <a:spcPct val="20000"/>
              </a:spcBef>
              <a:spcAft>
                <a:spcPct val="0"/>
              </a:spcAft>
              <a:buChar char="•"/>
              <a:defRPr sz="1800">
                <a:solidFill>
                  <a:schemeClr val="tx2"/>
                </a:solidFill>
                <a:latin typeface="+mn-lt"/>
              </a:defRPr>
            </a:lvl9pPr>
          </a:lstStyle>
          <a:p>
            <a:pPr marL="0" marR="0" lvl="0" indent="0" algn="l" defTabSz="914400" rtl="0" eaLnBrk="0" fontAlgn="base" latinLnBrk="0" hangingPunct="0">
              <a:lnSpc>
                <a:spcPct val="100000"/>
              </a:lnSpc>
              <a:spcBef>
                <a:spcPts val="0"/>
              </a:spcBef>
              <a:spcAft>
                <a:spcPts val="600"/>
              </a:spcAft>
              <a:buClr>
                <a:srgbClr val="5675A9"/>
              </a:buClr>
              <a:buSzPct val="75000"/>
              <a:buFont typeface="Wingdings" pitchFamily="2" charset="2"/>
              <a:buNone/>
              <a:tabLst/>
              <a:defRPr/>
            </a:pPr>
            <a:r>
              <a:rPr kumimoji="0" lang="en-US" altLang="zh-CN" sz="2000" b="1" i="0" u="none" strike="noStrike" kern="1200" cap="none" spc="0" normalizeH="0" baseline="0" noProof="0" dirty="0">
                <a:ln>
                  <a:noFill/>
                </a:ln>
                <a:solidFill>
                  <a:prstClr val="black"/>
                </a:solidFill>
                <a:effectLst/>
                <a:uLnTx/>
                <a:uFillTx/>
                <a:latin typeface="Calibri" pitchFamily="34" charset="0"/>
                <a:ea typeface="宋体" pitchFamily="2" charset="-122"/>
                <a:cs typeface="Calibri" pitchFamily="34" charset="0"/>
              </a:rPr>
              <a:t>McDonald's slims down spuds</a:t>
            </a:r>
          </a:p>
          <a:p>
            <a:pPr marL="0" marR="0" lvl="0" indent="0" algn="l" defTabSz="914400" rtl="0" eaLnBrk="0" fontAlgn="base" latinLnBrk="0" hangingPunct="0">
              <a:lnSpc>
                <a:spcPct val="100000"/>
              </a:lnSpc>
              <a:spcBef>
                <a:spcPts val="0"/>
              </a:spcBef>
              <a:spcAft>
                <a:spcPts val="0"/>
              </a:spcAft>
              <a:buClr>
                <a:srgbClr val="5675A9"/>
              </a:buClr>
              <a:buSzPct val="75000"/>
              <a:buFont typeface="Wingdings" pitchFamily="2" charset="2"/>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宋体" pitchFamily="2" charset="-122"/>
                <a:cs typeface="Calibri" pitchFamily="34" charset="0"/>
              </a:rPr>
              <a:t>Fast-food chain to reduce certain types of fat in its </a:t>
            </a:r>
            <a:r>
              <a:rPr kumimoji="0" lang="en-US" altLang="zh-CN" sz="1200" b="0" i="0" u="none" strike="noStrike" kern="1200" cap="none" spc="0" normalizeH="0" baseline="0" noProof="0" dirty="0" err="1">
                <a:ln>
                  <a:noFill/>
                </a:ln>
                <a:solidFill>
                  <a:prstClr val="black"/>
                </a:solidFill>
                <a:effectLst/>
                <a:uLnTx/>
                <a:uFillTx/>
                <a:latin typeface="Calibri" pitchFamily="34" charset="0"/>
                <a:ea typeface="宋体" pitchFamily="2" charset="-122"/>
                <a:cs typeface="Calibri" pitchFamily="34" charset="0"/>
              </a:rPr>
              <a:t>french</a:t>
            </a:r>
            <a:r>
              <a:rPr kumimoji="0" lang="en-US" altLang="zh-CN" sz="1200" b="0" i="0" u="none" strike="noStrike" kern="1200" cap="none" spc="0" normalizeH="0" baseline="0" noProof="0" dirty="0">
                <a:ln>
                  <a:noFill/>
                </a:ln>
                <a:solidFill>
                  <a:prstClr val="black"/>
                </a:solidFill>
                <a:effectLst/>
                <a:uLnTx/>
                <a:uFillTx/>
                <a:latin typeface="Calibri" pitchFamily="34" charset="0"/>
                <a:ea typeface="宋体" pitchFamily="2" charset="-122"/>
                <a:cs typeface="Calibri" pitchFamily="34" charset="0"/>
              </a:rPr>
              <a:t> fries with new cooking oil.</a:t>
            </a:r>
          </a:p>
          <a:p>
            <a:pPr marL="0" marR="0" lvl="0" indent="0" algn="l" defTabSz="914400" rtl="0" eaLnBrk="0" fontAlgn="base" latinLnBrk="0" hangingPunct="0">
              <a:lnSpc>
                <a:spcPct val="100000"/>
              </a:lnSpc>
              <a:spcBef>
                <a:spcPts val="0"/>
              </a:spcBef>
              <a:spcAft>
                <a:spcPts val="0"/>
              </a:spcAft>
              <a:buClr>
                <a:srgbClr val="5675A9"/>
              </a:buClr>
              <a:buSzPct val="75000"/>
              <a:buFont typeface="Wingdings" pitchFamily="2" charset="2"/>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宋体" pitchFamily="2" charset="-122"/>
                <a:cs typeface="Calibri" pitchFamily="34" charset="0"/>
              </a:rPr>
              <a:t>NEW YORK (CNN/Money) - McDonald's Corp. is cutting the amount of "bad" fat in its </a:t>
            </a:r>
            <a:r>
              <a:rPr kumimoji="0" lang="en-US" altLang="zh-CN" sz="1200" b="0" i="0" u="none" strike="noStrike" kern="1200" cap="none" spc="0" normalizeH="0" baseline="0" noProof="0" dirty="0" err="1">
                <a:ln>
                  <a:noFill/>
                </a:ln>
                <a:solidFill>
                  <a:prstClr val="black"/>
                </a:solidFill>
                <a:effectLst/>
                <a:uLnTx/>
                <a:uFillTx/>
                <a:latin typeface="Calibri" pitchFamily="34" charset="0"/>
                <a:ea typeface="宋体" pitchFamily="2" charset="-122"/>
                <a:cs typeface="Calibri" pitchFamily="34" charset="0"/>
              </a:rPr>
              <a:t>french</a:t>
            </a:r>
            <a:r>
              <a:rPr kumimoji="0" lang="en-US" altLang="zh-CN" sz="1200" b="0" i="0" u="none" strike="noStrike" kern="1200" cap="none" spc="0" normalizeH="0" baseline="0" noProof="0" dirty="0">
                <a:ln>
                  <a:noFill/>
                </a:ln>
                <a:solidFill>
                  <a:prstClr val="black"/>
                </a:solidFill>
                <a:effectLst/>
                <a:uLnTx/>
                <a:uFillTx/>
                <a:latin typeface="Calibri" pitchFamily="34" charset="0"/>
                <a:ea typeface="宋体" pitchFamily="2" charset="-122"/>
                <a:cs typeface="Calibri" pitchFamily="34" charset="0"/>
              </a:rPr>
              <a:t> fries nearly in half, the fast-food chain said Tuesday as it moves to make all its fried menu items healthier.</a:t>
            </a:r>
          </a:p>
          <a:p>
            <a:pPr marL="0" marR="0" lvl="0" indent="0" algn="l" defTabSz="914400" rtl="0" eaLnBrk="0" fontAlgn="base" latinLnBrk="0" hangingPunct="0">
              <a:lnSpc>
                <a:spcPct val="100000"/>
              </a:lnSpc>
              <a:spcBef>
                <a:spcPts val="0"/>
              </a:spcBef>
              <a:spcAft>
                <a:spcPts val="0"/>
              </a:spcAft>
              <a:buClr>
                <a:srgbClr val="5675A9"/>
              </a:buClr>
              <a:buSzPct val="75000"/>
              <a:buFont typeface="Wingdings" pitchFamily="2" charset="2"/>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宋体" pitchFamily="2" charset="-122"/>
                <a:cs typeface="Calibri" pitchFamily="34" charset="0"/>
              </a:rPr>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marR="0" lvl="0" indent="0" algn="l" defTabSz="914400" rtl="0" eaLnBrk="0" fontAlgn="base" latinLnBrk="0" hangingPunct="0">
              <a:lnSpc>
                <a:spcPct val="100000"/>
              </a:lnSpc>
              <a:spcBef>
                <a:spcPts val="0"/>
              </a:spcBef>
              <a:spcAft>
                <a:spcPts val="0"/>
              </a:spcAft>
              <a:buClr>
                <a:srgbClr val="5675A9"/>
              </a:buClr>
              <a:buSzPct val="75000"/>
              <a:buFont typeface="Wingdings" pitchFamily="2" charset="2"/>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宋体" pitchFamily="2" charset="-122"/>
                <a:cs typeface="Calibri" pitchFamily="34" charset="0"/>
              </a:rPr>
              <a:t>But others are not so sure. McDonald's will not specifically discuss the kind of oil it plans to use, but at least one nutrition expert says playing with the formula could mean a different taste.</a:t>
            </a:r>
          </a:p>
          <a:p>
            <a:pPr marL="0" marR="0" lvl="0" indent="0" algn="l" defTabSz="914400" rtl="0" eaLnBrk="0" fontAlgn="base" latinLnBrk="0" hangingPunct="0">
              <a:lnSpc>
                <a:spcPct val="100000"/>
              </a:lnSpc>
              <a:spcBef>
                <a:spcPts val="0"/>
              </a:spcBef>
              <a:spcAft>
                <a:spcPts val="0"/>
              </a:spcAft>
              <a:buClr>
                <a:srgbClr val="5675A9"/>
              </a:buClr>
              <a:buSzPct val="75000"/>
              <a:buFont typeface="Wingdings" pitchFamily="2" charset="2"/>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宋体" pitchFamily="2" charset="-122"/>
                <a:cs typeface="Calibri" pitchFamily="34" charset="0"/>
              </a:rPr>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p:txBody>
      </p:sp>
      <p:sp>
        <p:nvSpPr>
          <p:cNvPr id="6" name="Rectangle 4"/>
          <p:cNvSpPr>
            <a:spLocks noGrp="1" noChangeArrowheads="1"/>
          </p:cNvSpPr>
          <p:nvPr/>
        </p:nvSpPr>
        <p:spPr bwMode="auto">
          <a:xfrm>
            <a:off x="6285788" y="3618212"/>
            <a:ext cx="2858212"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lstStyle>
            <a:lvl1pPr marL="341630" indent="-341630" algn="l" rtl="0" eaLnBrk="0" fontAlgn="base" hangingPunct="0">
              <a:spcBef>
                <a:spcPct val="25000"/>
              </a:spcBef>
              <a:spcAft>
                <a:spcPct val="25000"/>
              </a:spcAft>
              <a:buClr>
                <a:srgbClr val="5675A9"/>
              </a:buClr>
              <a:buSzPct val="75000"/>
              <a:buFont typeface="Wingdings" pitchFamily="2" charset="2"/>
              <a:buChar char="¢"/>
              <a:defRPr sz="2800">
                <a:solidFill>
                  <a:schemeClr val="bg1"/>
                </a:solidFill>
                <a:latin typeface="+mn-lt"/>
                <a:ea typeface="+mn-ea"/>
                <a:cs typeface="+mn-cs"/>
              </a:defRPr>
            </a:lvl1pPr>
            <a:lvl2pPr marL="741680" indent="-284480" algn="l" rtl="0" eaLnBrk="0" fontAlgn="base" hangingPunct="0">
              <a:spcBef>
                <a:spcPct val="10000"/>
              </a:spcBef>
              <a:spcAft>
                <a:spcPct val="10000"/>
              </a:spcAft>
              <a:buClr>
                <a:srgbClr val="5675A9"/>
              </a:buClr>
              <a:buSzPct val="75000"/>
              <a:buFont typeface="Wingdings" pitchFamily="2" charset="2"/>
              <a:buChar char="l"/>
              <a:defRPr sz="2400">
                <a:solidFill>
                  <a:schemeClr val="bg1"/>
                </a:solidFill>
                <a:latin typeface="+mn-lt"/>
              </a:defRPr>
            </a:lvl2pPr>
            <a:lvl3pPr marL="1141730" indent="-227330" algn="l" rtl="0" eaLnBrk="0" fontAlgn="base" hangingPunct="0">
              <a:spcBef>
                <a:spcPct val="20000"/>
              </a:spcBef>
              <a:spcAft>
                <a:spcPct val="0"/>
              </a:spcAft>
              <a:buClr>
                <a:srgbClr val="5675A9"/>
              </a:buClr>
              <a:buChar char="•"/>
              <a:defRPr sz="2000">
                <a:solidFill>
                  <a:schemeClr val="bg1"/>
                </a:solidFill>
                <a:latin typeface="+mn-lt"/>
              </a:defRPr>
            </a:lvl3pPr>
            <a:lvl4pPr marL="1598930" indent="-227330" algn="l" rtl="0" eaLnBrk="0" fontAlgn="base" hangingPunct="0">
              <a:spcBef>
                <a:spcPct val="20000"/>
              </a:spcBef>
              <a:spcAft>
                <a:spcPct val="0"/>
              </a:spcAft>
              <a:buClr>
                <a:srgbClr val="5675A9"/>
              </a:buClr>
              <a:buChar char="•"/>
              <a:defRPr sz="1800">
                <a:solidFill>
                  <a:schemeClr val="bg1"/>
                </a:solidFill>
                <a:latin typeface="+mn-lt"/>
              </a:defRPr>
            </a:lvl4pPr>
            <a:lvl5pPr marL="2056130" indent="-227330" algn="l" rtl="0" eaLnBrk="0" fontAlgn="base" hangingPunct="0">
              <a:spcBef>
                <a:spcPct val="20000"/>
              </a:spcBef>
              <a:spcAft>
                <a:spcPct val="0"/>
              </a:spcAft>
              <a:buClr>
                <a:srgbClr val="5675A9"/>
              </a:buClr>
              <a:buChar char="•"/>
              <a:defRPr sz="1800">
                <a:solidFill>
                  <a:schemeClr val="bg1"/>
                </a:solidFill>
                <a:latin typeface="+mn-lt"/>
              </a:defRPr>
            </a:lvl5pPr>
            <a:lvl6pPr marL="2513965" indent="-228600" algn="l" rtl="0" fontAlgn="base">
              <a:spcBef>
                <a:spcPct val="20000"/>
              </a:spcBef>
              <a:spcAft>
                <a:spcPct val="0"/>
              </a:spcAft>
              <a:buChar char="•"/>
              <a:defRPr sz="1800">
                <a:solidFill>
                  <a:schemeClr val="tx2"/>
                </a:solidFill>
                <a:latin typeface="+mn-lt"/>
              </a:defRPr>
            </a:lvl6pPr>
            <a:lvl7pPr marL="2971165" indent="-228600" algn="l" rtl="0" fontAlgn="base">
              <a:spcBef>
                <a:spcPct val="20000"/>
              </a:spcBef>
              <a:spcAft>
                <a:spcPct val="0"/>
              </a:spcAft>
              <a:buChar char="•"/>
              <a:defRPr sz="1800">
                <a:solidFill>
                  <a:schemeClr val="tx2"/>
                </a:solidFill>
                <a:latin typeface="+mn-lt"/>
              </a:defRPr>
            </a:lvl7pPr>
            <a:lvl8pPr marL="3428365" indent="-228600" algn="l" rtl="0" fontAlgn="base">
              <a:spcBef>
                <a:spcPct val="20000"/>
              </a:spcBef>
              <a:spcAft>
                <a:spcPct val="0"/>
              </a:spcAft>
              <a:buChar char="•"/>
              <a:defRPr sz="1800">
                <a:solidFill>
                  <a:schemeClr val="tx2"/>
                </a:solidFill>
                <a:latin typeface="+mn-lt"/>
              </a:defRPr>
            </a:lvl8pPr>
            <a:lvl9pPr marL="3885565" indent="-228600" algn="l" rtl="0" fontAlgn="base">
              <a:spcBef>
                <a:spcPct val="20000"/>
              </a:spcBef>
              <a:spcAft>
                <a:spcPct val="0"/>
              </a:spcAft>
              <a:buChar char="•"/>
              <a:defRPr sz="1800">
                <a:solidFill>
                  <a:schemeClr val="tx2"/>
                </a:solidFill>
                <a:latin typeface="+mn-lt"/>
              </a:defRPr>
            </a:lvl9pPr>
          </a:lstStyle>
          <a:p>
            <a:pPr marL="341630" marR="0" lvl="0" indent="-341630" algn="l" defTabSz="914400" rtl="0" eaLnBrk="0" fontAlgn="base" latinLnBrk="0" hangingPunct="0">
              <a:lnSpc>
                <a:spcPct val="100000"/>
              </a:lnSpc>
              <a:spcBef>
                <a:spcPct val="25000"/>
              </a:spcBef>
              <a:spcAft>
                <a:spcPct val="25000"/>
              </a:spcAft>
              <a:buClr>
                <a:srgbClr val="5675A9"/>
              </a:buClr>
              <a:buSzPct val="75000"/>
              <a:buFont typeface="Wingdings" pitchFamily="2" charset="2"/>
              <a:buNone/>
              <a:tabLst/>
              <a:defRPr/>
            </a:pPr>
            <a:r>
              <a:rPr kumimoji="0" lang="en-US" altLang="zh-CN" sz="1600" b="1" i="0" u="none" strike="noStrike" kern="1200" cap="none" spc="0" normalizeH="0" baseline="0" noProof="0" dirty="0">
                <a:ln>
                  <a:noFill/>
                </a:ln>
                <a:solidFill>
                  <a:srgbClr val="1557AE"/>
                </a:solidFill>
                <a:effectLst/>
                <a:uLnTx/>
                <a:uFillTx/>
                <a:latin typeface="Calibri" pitchFamily="34" charset="0"/>
                <a:ea typeface="宋体" pitchFamily="2" charset="-122"/>
                <a:cs typeface="Calibri" pitchFamily="34" charset="0"/>
              </a:rPr>
              <a:t>14 × McDonalds</a:t>
            </a:r>
          </a:p>
          <a:p>
            <a:pPr marL="341630" marR="0" lvl="0" indent="-341630" algn="l" defTabSz="914400" rtl="0" eaLnBrk="0" fontAlgn="base" latinLnBrk="0" hangingPunct="0">
              <a:lnSpc>
                <a:spcPct val="100000"/>
              </a:lnSpc>
              <a:spcBef>
                <a:spcPct val="25000"/>
              </a:spcBef>
              <a:spcAft>
                <a:spcPct val="25000"/>
              </a:spcAft>
              <a:buClr>
                <a:srgbClr val="5675A9"/>
              </a:buClr>
              <a:buSzPct val="75000"/>
              <a:buFont typeface="Wingdings" pitchFamily="2" charset="2"/>
              <a:buNone/>
              <a:tabLst/>
              <a:defRPr/>
            </a:pPr>
            <a:r>
              <a:rPr kumimoji="0" lang="en-US" altLang="zh-CN" sz="1600" b="1" i="0" u="none" strike="noStrike" kern="1200" cap="none" spc="0" normalizeH="0" baseline="0" noProof="0" dirty="0">
                <a:ln>
                  <a:noFill/>
                </a:ln>
                <a:solidFill>
                  <a:srgbClr val="1557AE"/>
                </a:solidFill>
                <a:effectLst/>
                <a:uLnTx/>
                <a:uFillTx/>
                <a:latin typeface="Calibri" pitchFamily="34" charset="0"/>
                <a:ea typeface="宋体" pitchFamily="2" charset="-122"/>
                <a:cs typeface="Calibri" pitchFamily="34" charset="0"/>
              </a:rPr>
              <a:t>12 × fat</a:t>
            </a:r>
          </a:p>
          <a:p>
            <a:pPr marL="341630" marR="0" lvl="0" indent="-341630" algn="l" defTabSz="914400" rtl="0" eaLnBrk="0" fontAlgn="base" latinLnBrk="0" hangingPunct="0">
              <a:lnSpc>
                <a:spcPct val="100000"/>
              </a:lnSpc>
              <a:spcBef>
                <a:spcPct val="25000"/>
              </a:spcBef>
              <a:spcAft>
                <a:spcPct val="25000"/>
              </a:spcAft>
              <a:buClr>
                <a:srgbClr val="5675A9"/>
              </a:buClr>
              <a:buSzPct val="75000"/>
              <a:buFont typeface="Wingdings" pitchFamily="2" charset="2"/>
              <a:buNone/>
              <a:tabLst/>
              <a:defRPr/>
            </a:pPr>
            <a:r>
              <a:rPr kumimoji="0" lang="en-US" altLang="zh-CN" sz="1600" b="1" i="0" u="none" strike="noStrike" kern="1200" cap="none" spc="0" normalizeH="0" baseline="0" noProof="0" dirty="0">
                <a:ln>
                  <a:noFill/>
                </a:ln>
                <a:solidFill>
                  <a:srgbClr val="1557AE"/>
                </a:solidFill>
                <a:effectLst/>
                <a:uLnTx/>
                <a:uFillTx/>
                <a:latin typeface="Calibri" pitchFamily="34" charset="0"/>
                <a:ea typeface="宋体" pitchFamily="2" charset="-122"/>
                <a:cs typeface="Calibri" pitchFamily="34" charset="0"/>
              </a:rPr>
              <a:t>11 × fries</a:t>
            </a:r>
          </a:p>
          <a:p>
            <a:pPr marL="341630" marR="0" lvl="0" indent="-341630" algn="l" defTabSz="914400" rtl="0" eaLnBrk="0" fontAlgn="base" latinLnBrk="0" hangingPunct="0">
              <a:lnSpc>
                <a:spcPct val="100000"/>
              </a:lnSpc>
              <a:spcBef>
                <a:spcPct val="25000"/>
              </a:spcBef>
              <a:spcAft>
                <a:spcPct val="25000"/>
              </a:spcAft>
              <a:buClr>
                <a:srgbClr val="5675A9"/>
              </a:buClr>
              <a:buSzPct val="75000"/>
              <a:buFont typeface="Wingdings" pitchFamily="2" charset="2"/>
              <a:buNone/>
              <a:tabLst/>
              <a:defRPr/>
            </a:pPr>
            <a:r>
              <a:rPr kumimoji="0" lang="en-US" altLang="zh-CN" sz="1600" b="1" i="0" u="none" strike="noStrike" kern="1200" cap="none" spc="0" normalizeH="0" baseline="0" noProof="0" dirty="0">
                <a:ln>
                  <a:noFill/>
                </a:ln>
                <a:solidFill>
                  <a:srgbClr val="1557AE"/>
                </a:solidFill>
                <a:effectLst/>
                <a:uLnTx/>
                <a:uFillTx/>
                <a:latin typeface="Calibri" pitchFamily="34" charset="0"/>
                <a:ea typeface="宋体" pitchFamily="2" charset="-122"/>
                <a:cs typeface="Calibri" pitchFamily="34" charset="0"/>
              </a:rPr>
              <a:t>8 × new</a:t>
            </a:r>
          </a:p>
          <a:p>
            <a:pPr marL="341630" marR="0" lvl="0" indent="-341630" algn="l" defTabSz="914400" rtl="0" eaLnBrk="0" fontAlgn="base" latinLnBrk="0" hangingPunct="0">
              <a:lnSpc>
                <a:spcPct val="100000"/>
              </a:lnSpc>
              <a:spcBef>
                <a:spcPct val="25000"/>
              </a:spcBef>
              <a:spcAft>
                <a:spcPct val="25000"/>
              </a:spcAft>
              <a:buClr>
                <a:srgbClr val="5675A9"/>
              </a:buClr>
              <a:buSzPct val="75000"/>
              <a:buFont typeface="Wingdings" pitchFamily="2" charset="2"/>
              <a:buNone/>
              <a:tabLst/>
              <a:defRPr/>
            </a:pPr>
            <a:r>
              <a:rPr kumimoji="0" lang="en-US" altLang="zh-CN" sz="1600" b="1" i="0" u="none" strike="noStrike" kern="1200" cap="none" spc="0" normalizeH="0" baseline="0" noProof="0" dirty="0">
                <a:ln>
                  <a:noFill/>
                </a:ln>
                <a:solidFill>
                  <a:srgbClr val="1557AE"/>
                </a:solidFill>
                <a:effectLst/>
                <a:uLnTx/>
                <a:uFillTx/>
                <a:latin typeface="Calibri" pitchFamily="34" charset="0"/>
                <a:ea typeface="宋体" pitchFamily="2" charset="-122"/>
                <a:cs typeface="Calibri" pitchFamily="34" charset="0"/>
              </a:rPr>
              <a:t>7 × </a:t>
            </a:r>
            <a:r>
              <a:rPr kumimoji="0" lang="en-US" altLang="zh-CN" sz="1600" b="1" i="0" u="none" strike="noStrike" kern="1200" cap="none" spc="0" normalizeH="0" baseline="0" noProof="0" dirty="0" err="1">
                <a:ln>
                  <a:noFill/>
                </a:ln>
                <a:solidFill>
                  <a:srgbClr val="1557AE"/>
                </a:solidFill>
                <a:effectLst/>
                <a:uLnTx/>
                <a:uFillTx/>
                <a:latin typeface="Calibri" pitchFamily="34" charset="0"/>
                <a:ea typeface="宋体" pitchFamily="2" charset="-122"/>
                <a:cs typeface="Calibri" pitchFamily="34" charset="0"/>
              </a:rPr>
              <a:t>french</a:t>
            </a:r>
            <a:r>
              <a:rPr kumimoji="0" lang="en-US" altLang="zh-CN" sz="1600" b="1" i="0" u="none" strike="noStrike" kern="1200" cap="none" spc="0" normalizeH="0" baseline="0" noProof="0" dirty="0">
                <a:ln>
                  <a:noFill/>
                </a:ln>
                <a:solidFill>
                  <a:srgbClr val="1557AE"/>
                </a:solidFill>
                <a:effectLst/>
                <a:uLnTx/>
                <a:uFillTx/>
                <a:latin typeface="Calibri" pitchFamily="34" charset="0"/>
                <a:ea typeface="宋体" pitchFamily="2" charset="-122"/>
                <a:cs typeface="Calibri" pitchFamily="34" charset="0"/>
              </a:rPr>
              <a:t> </a:t>
            </a:r>
          </a:p>
          <a:p>
            <a:pPr marL="341630" marR="0" lvl="0" indent="-341630" algn="l" defTabSz="914400" rtl="0" eaLnBrk="0" fontAlgn="base" latinLnBrk="0" hangingPunct="0">
              <a:lnSpc>
                <a:spcPct val="100000"/>
              </a:lnSpc>
              <a:spcBef>
                <a:spcPct val="25000"/>
              </a:spcBef>
              <a:spcAft>
                <a:spcPct val="25000"/>
              </a:spcAft>
              <a:buClr>
                <a:srgbClr val="5675A9"/>
              </a:buClr>
              <a:buSzPct val="75000"/>
              <a:buFont typeface="Wingdings" pitchFamily="2" charset="2"/>
              <a:buNone/>
              <a:tabLst/>
              <a:defRPr/>
            </a:pPr>
            <a:r>
              <a:rPr kumimoji="0" lang="en-US" altLang="zh-CN" sz="1600" b="1" i="0" u="none" strike="noStrike" kern="1200" cap="none" spc="0" normalizeH="0" baseline="0" noProof="0" dirty="0">
                <a:ln>
                  <a:noFill/>
                </a:ln>
                <a:solidFill>
                  <a:srgbClr val="1557AE"/>
                </a:solidFill>
                <a:effectLst/>
                <a:uLnTx/>
                <a:uFillTx/>
                <a:latin typeface="Calibri" pitchFamily="34" charset="0"/>
                <a:ea typeface="宋体" pitchFamily="2" charset="-122"/>
                <a:cs typeface="Calibri" pitchFamily="34" charset="0"/>
              </a:rPr>
              <a:t>6 × company, said, nutrition</a:t>
            </a:r>
          </a:p>
          <a:p>
            <a:pPr marL="341630" marR="0" lvl="0" indent="-341630" algn="l" defTabSz="914400" rtl="0" eaLnBrk="0" fontAlgn="base" latinLnBrk="0" hangingPunct="0">
              <a:lnSpc>
                <a:spcPct val="100000"/>
              </a:lnSpc>
              <a:spcBef>
                <a:spcPct val="25000"/>
              </a:spcBef>
              <a:spcAft>
                <a:spcPct val="25000"/>
              </a:spcAft>
              <a:buClr>
                <a:srgbClr val="5675A9"/>
              </a:buClr>
              <a:buSzPct val="75000"/>
              <a:buFont typeface="Wingdings" pitchFamily="2" charset="2"/>
              <a:buNone/>
              <a:tabLst/>
              <a:defRPr/>
            </a:pPr>
            <a:r>
              <a:rPr kumimoji="0" lang="en-US" altLang="zh-CN" sz="1600" b="1" i="0" u="none" strike="noStrike" kern="1200" cap="none" spc="0" normalizeH="0" baseline="0" noProof="0" dirty="0">
                <a:ln>
                  <a:noFill/>
                </a:ln>
                <a:solidFill>
                  <a:srgbClr val="1557AE"/>
                </a:solidFill>
                <a:effectLst/>
                <a:uLnTx/>
                <a:uFillTx/>
                <a:latin typeface="Calibri" pitchFamily="34" charset="0"/>
                <a:ea typeface="宋体" pitchFamily="2" charset="-122"/>
                <a:cs typeface="Calibri" pitchFamily="34" charset="0"/>
              </a:rPr>
              <a:t>5 × food, oil, percent, reduce, taste, Tuesday</a:t>
            </a:r>
            <a:endParaRPr kumimoji="0" lang="en-US" altLang="zh-CN" sz="1600" b="1" i="0" u="none" strike="noStrike" kern="1200" cap="none" spc="0" normalizeH="0" baseline="0" noProof="0" dirty="0">
              <a:ln>
                <a:noFill/>
              </a:ln>
              <a:solidFill>
                <a:srgbClr val="1557AE"/>
              </a:solidFill>
              <a:effectLst/>
              <a:uLnTx/>
              <a:uFillTx/>
              <a:latin typeface="Tahoma"/>
              <a:ea typeface="宋体" pitchFamily="2" charset="-122"/>
              <a:cs typeface="+mn-cs"/>
            </a:endParaRPr>
          </a:p>
        </p:txBody>
      </p:sp>
      <p:sp>
        <p:nvSpPr>
          <p:cNvPr id="7" name="Text Box 6"/>
          <p:cNvSpPr txBox="1">
            <a:spLocks noChangeArrowheads="1"/>
          </p:cNvSpPr>
          <p:nvPr/>
        </p:nvSpPr>
        <p:spPr bwMode="auto">
          <a:xfrm>
            <a:off x="6312202" y="3118558"/>
            <a:ext cx="21517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itchFamily="34" charset="0"/>
                <a:ea typeface="宋体" pitchFamily="2" charset="-122"/>
                <a:cs typeface="Calibri" pitchFamily="34" charset="0"/>
              </a:rPr>
              <a:t>“Bag of Words”</a:t>
            </a:r>
          </a:p>
        </p:txBody>
      </p:sp>
      <p:sp>
        <p:nvSpPr>
          <p:cNvPr id="8" name="Right Arrow 7"/>
          <p:cNvSpPr>
            <a:spLocks noChangeArrowheads="1"/>
          </p:cNvSpPr>
          <p:nvPr/>
        </p:nvSpPr>
        <p:spPr bwMode="auto">
          <a:xfrm>
            <a:off x="5689260" y="4421908"/>
            <a:ext cx="576064" cy="413368"/>
          </a:xfrm>
          <a:prstGeom prst="rightArrow">
            <a:avLst>
              <a:gd name="adj1" fmla="val 50000"/>
              <a:gd name="adj2" fmla="val 50000"/>
            </a:avLst>
          </a:prstGeom>
          <a:solidFill>
            <a:srgbClr val="FFFF99"/>
          </a:solidFill>
          <a:ln w="25400" cap="flat" cmpd="sng" algn="ctr">
            <a:solidFill>
              <a:srgbClr val="FFFF99">
                <a:shade val="50000"/>
              </a:srgbClr>
            </a:solidFill>
            <a:prstDash val="solid"/>
          </a:ln>
          <a:effectLst/>
        </p:spPr>
        <p:txBody>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黑体"/>
              <a:cs typeface="+mn-cs"/>
            </a:endParaRPr>
          </a:p>
        </p:txBody>
      </p:sp>
      <p:sp>
        <p:nvSpPr>
          <p:cNvPr id="9" name="内容占位符 2"/>
          <p:cNvSpPr txBox="1">
            <a:spLocks/>
          </p:cNvSpPr>
          <p:nvPr/>
        </p:nvSpPr>
        <p:spPr>
          <a:xfrm>
            <a:off x="199702" y="972878"/>
            <a:ext cx="8572178" cy="7920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69900" marR="0" lvl="1" indent="-469900" algn="l" defTabSz="914400" rtl="0" eaLnBrk="1" fontAlgn="base" latinLnBrk="0" hangingPunct="1">
              <a:lnSpc>
                <a:spcPct val="120000"/>
              </a:lnSpc>
              <a:spcBef>
                <a:spcPts val="600"/>
              </a:spcBef>
              <a:spcAft>
                <a:spcPct val="0"/>
              </a:spcAft>
              <a:buClrTx/>
              <a:buSzTx/>
              <a:buFont typeface="Wingdings" panose="05000000000000000000" pitchFamily="2" charset="2"/>
              <a:buChar char="n"/>
              <a:tabLst/>
              <a:defRPr/>
            </a:pPr>
            <a:r>
              <a:rPr kumimoji="0" lang="en-US" altLang="zh-CN" sz="2800" b="1" i="0" u="none" strike="noStrike" kern="1200" cap="none" spc="0" normalizeH="0" baseline="0" noProof="0" dirty="0">
                <a:ln>
                  <a:noFill/>
                </a:ln>
                <a:solidFill>
                  <a:srgbClr val="FF0000"/>
                </a:solidFill>
                <a:effectLst/>
                <a:uLnTx/>
                <a:uFillTx/>
                <a:latin typeface="Calibri" pitchFamily="34" charset="0"/>
                <a:ea typeface="黑体"/>
                <a:cs typeface="Calibri" pitchFamily="34" charset="0"/>
              </a:rPr>
              <a:t>Bag of Words</a:t>
            </a:r>
            <a:r>
              <a:rPr kumimoji="0" lang="zh-CN" altLang="en-US" sz="2800" b="1" i="0" u="none" strike="noStrike" kern="1200" cap="none" spc="0" normalizeH="0" baseline="0" noProof="0" dirty="0">
                <a:ln>
                  <a:noFill/>
                </a:ln>
                <a:solidFill>
                  <a:srgbClr val="FF0000"/>
                </a:solidFill>
                <a:effectLst/>
                <a:uLnTx/>
                <a:uFillTx/>
                <a:latin typeface="Calibri" pitchFamily="34" charset="0"/>
                <a:ea typeface="黑体"/>
                <a:cs typeface="Calibri" pitchFamily="34" charset="0"/>
              </a:rPr>
              <a:t>：</a:t>
            </a:r>
            <a:r>
              <a:rPr kumimoji="0" lang="zh-CN" altLang="en-US"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rPr>
              <a:t>文本（段落或者文档）被看作是无序的词汇集合</a:t>
            </a:r>
            <a:endParaRPr kumimoji="0" lang="en-US" altLang="zh-CN"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endParaRPr>
          </a:p>
          <a:p>
            <a:pPr marL="742950" marR="0" lvl="1" indent="-285750" algn="l" defTabSz="914400" rtl="0" eaLnBrk="1" fontAlgn="base" latinLnBrk="0" hangingPunct="1">
              <a:lnSpc>
                <a:spcPct val="120000"/>
              </a:lnSpc>
              <a:spcBef>
                <a:spcPts val="0"/>
              </a:spcBef>
              <a:spcAft>
                <a:spcPct val="0"/>
              </a:spcAft>
              <a:buClrTx/>
              <a:buSzTx/>
              <a:buFont typeface="Wingdings" pitchFamily="2" charset="2"/>
              <a:buChar char="ü"/>
              <a:tabLst/>
              <a:defRPr/>
            </a:pPr>
            <a:r>
              <a:rPr kumimoji="0" lang="zh-CN" altLang="en-US"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Calibri" pitchFamily="34" charset="0"/>
              </a:rPr>
              <a:t>基本假设</a:t>
            </a:r>
            <a:r>
              <a:rPr kumimoji="0" lang="zh-CN" altLang="en-US" sz="2000" b="0"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Calibri" pitchFamily="34" charset="0"/>
              </a:rPr>
              <a:t>：</a:t>
            </a:r>
            <a:r>
              <a:rPr kumimoji="0" lang="zh-CN" altLang="en-US"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rPr>
              <a:t>词与词之间概率分布条件独立（在给定类别后每个词的概率分布与其他词无关）</a:t>
            </a:r>
            <a:endParaRPr kumimoji="0" lang="en-US" altLang="zh-CN"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endParaRPr>
          </a:p>
          <a:p>
            <a:pPr marL="742950" marR="0" lvl="1" indent="-285750" algn="l" defTabSz="914400" rtl="0" eaLnBrk="1" fontAlgn="base" latinLnBrk="0" hangingPunct="1">
              <a:lnSpc>
                <a:spcPct val="120000"/>
              </a:lnSpc>
              <a:spcBef>
                <a:spcPts val="0"/>
              </a:spcBef>
              <a:spcAft>
                <a:spcPct val="0"/>
              </a:spcAft>
              <a:buClrTx/>
              <a:buSzTx/>
              <a:buFont typeface="Wingdings"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rPr>
              <a:t>忽略语法、单词顺序</a:t>
            </a:r>
            <a:endParaRPr kumimoji="0" lang="en-US" altLang="zh-CN" sz="2000" b="0"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Calibri" pitchFamily="34" charset="0"/>
            </a:endParaRPr>
          </a:p>
          <a:p>
            <a:pPr marL="742950" marR="0" lvl="1" indent="-285750" algn="l" defTabSz="914400" rtl="0" eaLnBrk="1" fontAlgn="base" latinLnBrk="0" hangingPunct="1">
              <a:lnSpc>
                <a:spcPct val="120000"/>
              </a:lnSpc>
              <a:spcBef>
                <a:spcPts val="0"/>
              </a:spcBef>
              <a:spcAft>
                <a:spcPct val="0"/>
              </a:spcAft>
              <a:buClrTx/>
              <a:buSzTx/>
              <a:buFont typeface="Wingdings" pitchFamily="2" charset="2"/>
              <a:buChar char="ü"/>
              <a:tabLst/>
              <a:defRPr/>
            </a:pPr>
            <a:r>
              <a:rPr kumimoji="0" lang="zh-CN" altLang="en-US"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rPr>
              <a:t>简单，但是有效</a:t>
            </a:r>
            <a:endParaRPr kumimoji="0" lang="en-US" altLang="zh-CN" sz="20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endParaRPr>
          </a:p>
        </p:txBody>
      </p:sp>
      <p:sp>
        <p:nvSpPr>
          <p:cNvPr id="11" name="矩形 10"/>
          <p:cNvSpPr/>
          <p:nvPr/>
        </p:nvSpPr>
        <p:spPr>
          <a:xfrm>
            <a:off x="4279893" y="2182676"/>
            <a:ext cx="2818734" cy="89255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1630" marR="0" lvl="0" indent="-341630" algn="l" defTabSz="914400" rtl="0" eaLnBrk="1" fontAlgn="auto" latinLnBrk="0" hangingPunct="1">
              <a:lnSpc>
                <a:spcPct val="100000"/>
              </a:lnSpc>
              <a:spcBef>
                <a:spcPts val="0"/>
              </a:spcBef>
              <a:spcAft>
                <a:spcPts val="0"/>
              </a:spcAft>
              <a:buClr>
                <a:srgbClr val="5675A9"/>
              </a:buClr>
              <a:buSzPct val="75000"/>
              <a:buFontTx/>
              <a:buNone/>
              <a:tabLst/>
              <a:defRPr/>
            </a:pPr>
            <a:r>
              <a:rPr kumimoji="0" lang="en-US" altLang="zh-CN" sz="1800" b="1" i="0" u="none" strike="noStrike" kern="1200" cap="none" spc="0" normalizeH="0" baseline="0" noProof="0" dirty="0">
                <a:ln>
                  <a:noFill/>
                </a:ln>
                <a:solidFill>
                  <a:srgbClr val="FF0000"/>
                </a:solidFill>
                <a:effectLst/>
                <a:uLnTx/>
                <a:uFillTx/>
                <a:latin typeface="Calibri" pitchFamily="34" charset="0"/>
                <a:ea typeface="黑体"/>
                <a:cs typeface="Calibri" pitchFamily="34" charset="0"/>
              </a:rPr>
              <a:t>John is quicker than Mary </a:t>
            </a:r>
          </a:p>
          <a:p>
            <a:pPr marL="341630" marR="0" lvl="0" indent="-341630" algn="l" defTabSz="914400" rtl="0" eaLnBrk="1" fontAlgn="auto" latinLnBrk="0" hangingPunct="1">
              <a:lnSpc>
                <a:spcPct val="100000"/>
              </a:lnSpc>
              <a:spcBef>
                <a:spcPts val="0"/>
              </a:spcBef>
              <a:spcAft>
                <a:spcPts val="0"/>
              </a:spcAft>
              <a:buClr>
                <a:srgbClr val="5675A9"/>
              </a:buClr>
              <a:buSzPct val="75000"/>
              <a:buFontTx/>
              <a:buNone/>
              <a:tabLst/>
              <a:defRPr/>
            </a:pPr>
            <a:r>
              <a:rPr kumimoji="0" lang="en-US" altLang="zh-CN" sz="1800" b="1" i="0" u="none" strike="noStrike" kern="1200" cap="none" spc="0" normalizeH="0" baseline="0" noProof="0" dirty="0">
                <a:ln>
                  <a:noFill/>
                </a:ln>
                <a:solidFill>
                  <a:srgbClr val="FF0000"/>
                </a:solidFill>
                <a:effectLst/>
                <a:uLnTx/>
                <a:uFillTx/>
                <a:latin typeface="Calibri" pitchFamily="34" charset="0"/>
                <a:ea typeface="黑体"/>
                <a:cs typeface="Calibri" pitchFamily="34" charset="0"/>
              </a:rPr>
              <a:t>Mary is quicker than John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FF"/>
                </a:solidFill>
                <a:effectLst/>
                <a:uLnTx/>
                <a:uFillTx/>
                <a:latin typeface="Calibri" pitchFamily="34" charset="0"/>
                <a:ea typeface="黑体"/>
                <a:cs typeface="Calibri" pitchFamily="34" charset="0"/>
              </a:rPr>
              <a:t>From Christopher’s </a:t>
            </a:r>
            <a:r>
              <a:rPr kumimoji="0" lang="en-US" altLang="zh-CN" sz="1600" b="1" i="0" u="none" strike="noStrike" kern="1200" cap="none" spc="0" normalizeH="0" baseline="0" noProof="0" dirty="0" err="1">
                <a:ln>
                  <a:noFill/>
                </a:ln>
                <a:solidFill>
                  <a:srgbClr val="0000FF"/>
                </a:solidFill>
                <a:effectLst/>
                <a:uLnTx/>
                <a:uFillTx/>
                <a:latin typeface="Calibri" pitchFamily="34" charset="0"/>
                <a:ea typeface="黑体"/>
                <a:cs typeface="Calibri" pitchFamily="34" charset="0"/>
              </a:rPr>
              <a:t>ppt</a:t>
            </a:r>
            <a:endParaRPr kumimoji="0" lang="en-US" altLang="zh-CN" sz="1600" b="1" i="0" u="none" strike="noStrike" kern="1200" cap="none" spc="0" normalizeH="0" baseline="0" noProof="0" dirty="0">
              <a:ln>
                <a:noFill/>
              </a:ln>
              <a:solidFill>
                <a:srgbClr val="0000FF"/>
              </a:solidFill>
              <a:effectLst/>
              <a:uLnTx/>
              <a:uFillTx/>
              <a:latin typeface="Calibri" pitchFamily="34" charset="0"/>
              <a:ea typeface="黑体"/>
              <a:cs typeface="Calibri" pitchFamily="34" charset="0"/>
            </a:endParaRPr>
          </a:p>
        </p:txBody>
      </p:sp>
      <p:sp>
        <p:nvSpPr>
          <p:cNvPr id="10"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667244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12" name="Rectangle 4"/>
          <p:cNvSpPr>
            <a:spLocks noChangeArrowheads="1"/>
          </p:cNvSpPr>
          <p:nvPr/>
        </p:nvSpPr>
        <p:spPr bwMode="auto">
          <a:xfrm>
            <a:off x="1352278" y="1848470"/>
            <a:ext cx="1511300" cy="1739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zh-CN" altLang="zh-CN">
              <a:latin typeface="Calibri" pitchFamily="34" charset="0"/>
              <a:cs typeface="Calibri" pitchFamily="34" charset="0"/>
            </a:endParaRPr>
          </a:p>
        </p:txBody>
      </p:sp>
      <p:sp>
        <p:nvSpPr>
          <p:cNvPr id="13" name="Rectangle 5"/>
          <p:cNvSpPr>
            <a:spLocks noChangeArrowheads="1"/>
          </p:cNvSpPr>
          <p:nvPr/>
        </p:nvSpPr>
        <p:spPr bwMode="auto">
          <a:xfrm>
            <a:off x="1331640" y="1918320"/>
            <a:ext cx="1531938" cy="95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ltLang="zh-CN" sz="1400" dirty="0">
                <a:solidFill>
                  <a:srgbClr val="800000"/>
                </a:solidFill>
                <a:latin typeface="Calibri" pitchFamily="34" charset="0"/>
                <a:cs typeface="Calibri" pitchFamily="34" charset="0"/>
              </a:rPr>
              <a:t>The</a:t>
            </a:r>
            <a:r>
              <a:rPr lang="en-US" altLang="zh-CN" sz="1400" dirty="0">
                <a:latin typeface="Calibri" pitchFamily="34" charset="0"/>
                <a:cs typeface="Calibri" pitchFamily="34" charset="0"/>
              </a:rPr>
              <a:t> quick brown </a:t>
            </a:r>
          </a:p>
          <a:p>
            <a:r>
              <a:rPr lang="en-US" altLang="zh-CN" sz="1400" dirty="0">
                <a:latin typeface="Calibri" pitchFamily="34" charset="0"/>
                <a:cs typeface="Calibri" pitchFamily="34" charset="0"/>
              </a:rPr>
              <a:t>fox jumped over </a:t>
            </a:r>
          </a:p>
          <a:p>
            <a:r>
              <a:rPr lang="en-US" altLang="zh-CN" sz="1400" dirty="0">
                <a:solidFill>
                  <a:srgbClr val="800000"/>
                </a:solidFill>
                <a:latin typeface="Calibri" pitchFamily="34" charset="0"/>
                <a:cs typeface="Calibri" pitchFamily="34" charset="0"/>
              </a:rPr>
              <a:t>the</a:t>
            </a:r>
            <a:r>
              <a:rPr lang="en-US" altLang="zh-CN" sz="1400" dirty="0">
                <a:latin typeface="Calibri" pitchFamily="34" charset="0"/>
                <a:cs typeface="Calibri" pitchFamily="34" charset="0"/>
              </a:rPr>
              <a:t> lazy dog’s </a:t>
            </a:r>
          </a:p>
          <a:p>
            <a:r>
              <a:rPr lang="en-US" altLang="zh-CN" sz="1400" dirty="0">
                <a:latin typeface="Calibri" pitchFamily="34" charset="0"/>
                <a:cs typeface="Calibri" pitchFamily="34" charset="0"/>
              </a:rPr>
              <a:t>back. </a:t>
            </a:r>
          </a:p>
        </p:txBody>
      </p:sp>
      <p:sp>
        <p:nvSpPr>
          <p:cNvPr id="14" name="Rectangle 6"/>
          <p:cNvSpPr>
            <a:spLocks noChangeArrowheads="1"/>
          </p:cNvSpPr>
          <p:nvPr/>
        </p:nvSpPr>
        <p:spPr bwMode="auto">
          <a:xfrm>
            <a:off x="1331640" y="1357933"/>
            <a:ext cx="14772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ltLang="zh-CN" sz="2000">
                <a:latin typeface="Calibri" pitchFamily="34" charset="0"/>
                <a:cs typeface="Calibri" pitchFamily="34" charset="0"/>
              </a:rPr>
              <a:t>Document 1</a:t>
            </a:r>
          </a:p>
        </p:txBody>
      </p:sp>
      <p:sp>
        <p:nvSpPr>
          <p:cNvPr id="15" name="Rectangle 7"/>
          <p:cNvSpPr>
            <a:spLocks noChangeArrowheads="1"/>
          </p:cNvSpPr>
          <p:nvPr/>
        </p:nvSpPr>
        <p:spPr bwMode="auto">
          <a:xfrm>
            <a:off x="1352278" y="4439270"/>
            <a:ext cx="1511300" cy="1739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zh-CN" altLang="zh-CN">
              <a:latin typeface="Calibri" pitchFamily="34" charset="0"/>
              <a:cs typeface="Calibri" pitchFamily="34" charset="0"/>
            </a:endParaRPr>
          </a:p>
        </p:txBody>
      </p:sp>
      <p:sp>
        <p:nvSpPr>
          <p:cNvPr id="16" name="Rectangle 8"/>
          <p:cNvSpPr>
            <a:spLocks noChangeArrowheads="1"/>
          </p:cNvSpPr>
          <p:nvPr/>
        </p:nvSpPr>
        <p:spPr bwMode="auto">
          <a:xfrm>
            <a:off x="1331640" y="3959175"/>
            <a:ext cx="14772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ltLang="zh-CN" sz="2000" dirty="0">
                <a:latin typeface="Calibri" pitchFamily="34" charset="0"/>
                <a:cs typeface="Calibri" pitchFamily="34" charset="0"/>
              </a:rPr>
              <a:t>Document 2</a:t>
            </a:r>
          </a:p>
        </p:txBody>
      </p:sp>
      <p:sp>
        <p:nvSpPr>
          <p:cNvPr id="17" name="Rectangle 9"/>
          <p:cNvSpPr>
            <a:spLocks noChangeArrowheads="1"/>
          </p:cNvSpPr>
          <p:nvPr/>
        </p:nvSpPr>
        <p:spPr bwMode="auto">
          <a:xfrm>
            <a:off x="1331640" y="4509120"/>
            <a:ext cx="1514475"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ltLang="zh-CN" sz="1400" dirty="0">
                <a:latin typeface="Calibri" pitchFamily="34" charset="0"/>
                <a:cs typeface="Calibri" pitchFamily="34" charset="0"/>
              </a:rPr>
              <a:t>Now </a:t>
            </a:r>
            <a:r>
              <a:rPr lang="en-US" altLang="zh-CN" sz="1400" dirty="0">
                <a:solidFill>
                  <a:srgbClr val="800000"/>
                </a:solidFill>
                <a:latin typeface="Calibri" pitchFamily="34" charset="0"/>
                <a:cs typeface="Calibri" pitchFamily="34" charset="0"/>
              </a:rPr>
              <a:t>is the </a:t>
            </a:r>
            <a:r>
              <a:rPr lang="en-US" altLang="zh-CN" sz="1400" dirty="0">
                <a:latin typeface="Calibri" pitchFamily="34" charset="0"/>
                <a:cs typeface="Calibri" pitchFamily="34" charset="0"/>
              </a:rPr>
              <a:t>time </a:t>
            </a:r>
          </a:p>
          <a:p>
            <a:r>
              <a:rPr lang="en-US" altLang="zh-CN" sz="1400" dirty="0">
                <a:solidFill>
                  <a:srgbClr val="800000"/>
                </a:solidFill>
                <a:latin typeface="Calibri" pitchFamily="34" charset="0"/>
                <a:cs typeface="Calibri" pitchFamily="34" charset="0"/>
              </a:rPr>
              <a:t>for</a:t>
            </a:r>
            <a:r>
              <a:rPr lang="en-US" altLang="zh-CN" sz="1400" dirty="0">
                <a:latin typeface="Calibri" pitchFamily="34" charset="0"/>
                <a:cs typeface="Calibri" pitchFamily="34" charset="0"/>
              </a:rPr>
              <a:t> all good men </a:t>
            </a:r>
          </a:p>
          <a:p>
            <a:r>
              <a:rPr lang="en-US" altLang="zh-CN" sz="1400" dirty="0">
                <a:solidFill>
                  <a:srgbClr val="800000"/>
                </a:solidFill>
                <a:latin typeface="Calibri" pitchFamily="34" charset="0"/>
                <a:cs typeface="Calibri" pitchFamily="34" charset="0"/>
              </a:rPr>
              <a:t>to</a:t>
            </a:r>
            <a:r>
              <a:rPr lang="en-US" altLang="zh-CN" sz="1400" dirty="0">
                <a:latin typeface="Calibri" pitchFamily="34" charset="0"/>
                <a:cs typeface="Calibri" pitchFamily="34" charset="0"/>
              </a:rPr>
              <a:t> come</a:t>
            </a:r>
            <a:r>
              <a:rPr lang="en-US" altLang="zh-CN" sz="1400" dirty="0">
                <a:solidFill>
                  <a:srgbClr val="800000"/>
                </a:solidFill>
                <a:latin typeface="Calibri" pitchFamily="34" charset="0"/>
                <a:cs typeface="Calibri" pitchFamily="34" charset="0"/>
              </a:rPr>
              <a:t> to the </a:t>
            </a:r>
          </a:p>
          <a:p>
            <a:r>
              <a:rPr lang="en-US" altLang="zh-CN" sz="1400" dirty="0">
                <a:latin typeface="Calibri" pitchFamily="34" charset="0"/>
                <a:cs typeface="Calibri" pitchFamily="34" charset="0"/>
              </a:rPr>
              <a:t>aid </a:t>
            </a:r>
            <a:r>
              <a:rPr lang="en-US" altLang="zh-CN" sz="1400" dirty="0">
                <a:solidFill>
                  <a:srgbClr val="800000"/>
                </a:solidFill>
                <a:latin typeface="Calibri" pitchFamily="34" charset="0"/>
                <a:cs typeface="Calibri" pitchFamily="34" charset="0"/>
              </a:rPr>
              <a:t>of </a:t>
            </a:r>
            <a:r>
              <a:rPr lang="en-US" altLang="zh-CN" sz="1400" dirty="0">
                <a:latin typeface="Calibri" pitchFamily="34" charset="0"/>
                <a:cs typeface="Calibri" pitchFamily="34" charset="0"/>
              </a:rPr>
              <a:t>their party.</a:t>
            </a:r>
          </a:p>
        </p:txBody>
      </p:sp>
      <p:sp>
        <p:nvSpPr>
          <p:cNvPr id="18" name="Rectangle 10"/>
          <p:cNvSpPr>
            <a:spLocks noChangeArrowheads="1"/>
          </p:cNvSpPr>
          <p:nvPr/>
        </p:nvSpPr>
        <p:spPr bwMode="auto">
          <a:xfrm>
            <a:off x="6781528" y="3990008"/>
            <a:ext cx="1054100" cy="215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solidFill>
                  <a:srgbClr val="800000"/>
                </a:solidFill>
                <a:latin typeface="Calibri" pitchFamily="34" charset="0"/>
                <a:cs typeface="Calibri" pitchFamily="34" charset="0"/>
              </a:rPr>
              <a:t>the</a:t>
            </a:r>
          </a:p>
        </p:txBody>
      </p:sp>
      <p:sp>
        <p:nvSpPr>
          <p:cNvPr id="19" name="Rectangle 11"/>
          <p:cNvSpPr>
            <a:spLocks noChangeArrowheads="1"/>
          </p:cNvSpPr>
          <p:nvPr/>
        </p:nvSpPr>
        <p:spPr bwMode="auto">
          <a:xfrm>
            <a:off x="6781528" y="3532808"/>
            <a:ext cx="1054100" cy="215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solidFill>
                  <a:srgbClr val="800000"/>
                </a:solidFill>
                <a:latin typeface="Calibri" pitchFamily="34" charset="0"/>
                <a:cs typeface="Calibri" pitchFamily="34" charset="0"/>
              </a:rPr>
              <a:t>is</a:t>
            </a:r>
          </a:p>
        </p:txBody>
      </p:sp>
      <p:sp>
        <p:nvSpPr>
          <p:cNvPr id="20" name="Rectangle 12"/>
          <p:cNvSpPr>
            <a:spLocks noChangeArrowheads="1"/>
          </p:cNvSpPr>
          <p:nvPr/>
        </p:nvSpPr>
        <p:spPr bwMode="auto">
          <a:xfrm>
            <a:off x="6781528" y="3304208"/>
            <a:ext cx="1054100" cy="215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solidFill>
                  <a:srgbClr val="800000"/>
                </a:solidFill>
                <a:latin typeface="Calibri" pitchFamily="34" charset="0"/>
                <a:cs typeface="Calibri" pitchFamily="34" charset="0"/>
              </a:rPr>
              <a:t>for</a:t>
            </a:r>
          </a:p>
        </p:txBody>
      </p:sp>
      <p:sp>
        <p:nvSpPr>
          <p:cNvPr id="21" name="Rectangle 13"/>
          <p:cNvSpPr>
            <a:spLocks noChangeArrowheads="1"/>
          </p:cNvSpPr>
          <p:nvPr/>
        </p:nvSpPr>
        <p:spPr bwMode="auto">
          <a:xfrm>
            <a:off x="6781528" y="4218608"/>
            <a:ext cx="1054100" cy="215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solidFill>
                  <a:srgbClr val="800000"/>
                </a:solidFill>
                <a:latin typeface="Calibri" pitchFamily="34" charset="0"/>
                <a:cs typeface="Calibri" pitchFamily="34" charset="0"/>
              </a:rPr>
              <a:t>to</a:t>
            </a:r>
          </a:p>
        </p:txBody>
      </p:sp>
      <p:sp>
        <p:nvSpPr>
          <p:cNvPr id="22" name="Rectangle 14"/>
          <p:cNvSpPr>
            <a:spLocks noChangeArrowheads="1"/>
          </p:cNvSpPr>
          <p:nvPr/>
        </p:nvSpPr>
        <p:spPr bwMode="auto">
          <a:xfrm>
            <a:off x="6781528" y="3761408"/>
            <a:ext cx="1054100" cy="215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solidFill>
                  <a:srgbClr val="800000"/>
                </a:solidFill>
                <a:latin typeface="Calibri" pitchFamily="34" charset="0"/>
                <a:cs typeface="Calibri" pitchFamily="34" charset="0"/>
              </a:rPr>
              <a:t>of</a:t>
            </a:r>
          </a:p>
        </p:txBody>
      </p:sp>
      <p:grpSp>
        <p:nvGrpSpPr>
          <p:cNvPr id="23" name="Group 15"/>
          <p:cNvGrpSpPr/>
          <p:nvPr/>
        </p:nvGrpSpPr>
        <p:grpSpPr bwMode="auto">
          <a:xfrm>
            <a:off x="4070078" y="2312020"/>
            <a:ext cx="1511300" cy="3873500"/>
            <a:chOff x="2816" y="1400"/>
            <a:chExt cx="952" cy="2440"/>
          </a:xfrm>
        </p:grpSpPr>
        <p:sp>
          <p:nvSpPr>
            <p:cNvPr id="24" name="Rectangle 16"/>
            <p:cNvSpPr>
              <a:spLocks noChangeArrowheads="1"/>
            </p:cNvSpPr>
            <p:nvPr/>
          </p:nvSpPr>
          <p:spPr bwMode="auto">
            <a:xfrm>
              <a:off x="2816" y="3416"/>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quick</a:t>
              </a:r>
            </a:p>
          </p:txBody>
        </p:sp>
        <p:sp>
          <p:nvSpPr>
            <p:cNvPr id="25" name="Rectangle 17"/>
            <p:cNvSpPr>
              <a:spLocks noChangeArrowheads="1"/>
            </p:cNvSpPr>
            <p:nvPr/>
          </p:nvSpPr>
          <p:spPr bwMode="auto">
            <a:xfrm>
              <a:off x="2816" y="1832"/>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brown</a:t>
              </a:r>
            </a:p>
          </p:txBody>
        </p:sp>
        <p:sp>
          <p:nvSpPr>
            <p:cNvPr id="26" name="Rectangle 18"/>
            <p:cNvSpPr>
              <a:spLocks noChangeArrowheads="1"/>
            </p:cNvSpPr>
            <p:nvPr/>
          </p:nvSpPr>
          <p:spPr bwMode="auto">
            <a:xfrm>
              <a:off x="2816" y="2264"/>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fox</a:t>
              </a:r>
            </a:p>
          </p:txBody>
        </p:sp>
        <p:sp>
          <p:nvSpPr>
            <p:cNvPr id="27" name="Rectangle 19"/>
            <p:cNvSpPr>
              <a:spLocks noChangeArrowheads="1"/>
            </p:cNvSpPr>
            <p:nvPr/>
          </p:nvSpPr>
          <p:spPr bwMode="auto">
            <a:xfrm>
              <a:off x="2816" y="3128"/>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over</a:t>
              </a:r>
            </a:p>
          </p:txBody>
        </p:sp>
        <p:sp>
          <p:nvSpPr>
            <p:cNvPr id="28" name="Rectangle 20"/>
            <p:cNvSpPr>
              <a:spLocks noChangeArrowheads="1"/>
            </p:cNvSpPr>
            <p:nvPr/>
          </p:nvSpPr>
          <p:spPr bwMode="auto">
            <a:xfrm>
              <a:off x="2816" y="2696"/>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lazy</a:t>
              </a:r>
            </a:p>
          </p:txBody>
        </p:sp>
        <p:sp>
          <p:nvSpPr>
            <p:cNvPr id="29" name="Rectangle 21"/>
            <p:cNvSpPr>
              <a:spLocks noChangeArrowheads="1"/>
            </p:cNvSpPr>
            <p:nvPr/>
          </p:nvSpPr>
          <p:spPr bwMode="auto">
            <a:xfrm>
              <a:off x="2816" y="2120"/>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dog</a:t>
              </a:r>
            </a:p>
          </p:txBody>
        </p:sp>
        <p:sp>
          <p:nvSpPr>
            <p:cNvPr id="30" name="Rectangle 22"/>
            <p:cNvSpPr>
              <a:spLocks noChangeArrowheads="1"/>
            </p:cNvSpPr>
            <p:nvPr/>
          </p:nvSpPr>
          <p:spPr bwMode="auto">
            <a:xfrm>
              <a:off x="2816" y="1688"/>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back</a:t>
              </a:r>
            </a:p>
          </p:txBody>
        </p:sp>
        <p:sp>
          <p:nvSpPr>
            <p:cNvPr id="31" name="Rectangle 23"/>
            <p:cNvSpPr>
              <a:spLocks noChangeArrowheads="1"/>
            </p:cNvSpPr>
            <p:nvPr/>
          </p:nvSpPr>
          <p:spPr bwMode="auto">
            <a:xfrm>
              <a:off x="2816" y="2984"/>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now</a:t>
              </a:r>
            </a:p>
          </p:txBody>
        </p:sp>
        <p:sp>
          <p:nvSpPr>
            <p:cNvPr id="32" name="Rectangle 24"/>
            <p:cNvSpPr>
              <a:spLocks noChangeArrowheads="1"/>
            </p:cNvSpPr>
            <p:nvPr/>
          </p:nvSpPr>
          <p:spPr bwMode="auto">
            <a:xfrm>
              <a:off x="2816" y="3704"/>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time</a:t>
              </a:r>
            </a:p>
          </p:txBody>
        </p:sp>
        <p:sp>
          <p:nvSpPr>
            <p:cNvPr id="33" name="Rectangle 25"/>
            <p:cNvSpPr>
              <a:spLocks noChangeArrowheads="1"/>
            </p:cNvSpPr>
            <p:nvPr/>
          </p:nvSpPr>
          <p:spPr bwMode="auto">
            <a:xfrm>
              <a:off x="2816" y="1544"/>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all</a:t>
              </a:r>
            </a:p>
          </p:txBody>
        </p:sp>
        <p:sp>
          <p:nvSpPr>
            <p:cNvPr id="34" name="Rectangle 26"/>
            <p:cNvSpPr>
              <a:spLocks noChangeArrowheads="1"/>
            </p:cNvSpPr>
            <p:nvPr/>
          </p:nvSpPr>
          <p:spPr bwMode="auto">
            <a:xfrm>
              <a:off x="2816" y="2408"/>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good</a:t>
              </a:r>
            </a:p>
          </p:txBody>
        </p:sp>
        <p:sp>
          <p:nvSpPr>
            <p:cNvPr id="35" name="Rectangle 27"/>
            <p:cNvSpPr>
              <a:spLocks noChangeArrowheads="1"/>
            </p:cNvSpPr>
            <p:nvPr/>
          </p:nvSpPr>
          <p:spPr bwMode="auto">
            <a:xfrm>
              <a:off x="2816" y="2840"/>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men</a:t>
              </a:r>
            </a:p>
          </p:txBody>
        </p:sp>
        <p:sp>
          <p:nvSpPr>
            <p:cNvPr id="36" name="Rectangle 28"/>
            <p:cNvSpPr>
              <a:spLocks noChangeArrowheads="1"/>
            </p:cNvSpPr>
            <p:nvPr/>
          </p:nvSpPr>
          <p:spPr bwMode="auto">
            <a:xfrm>
              <a:off x="2816" y="1976"/>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come</a:t>
              </a:r>
            </a:p>
          </p:txBody>
        </p:sp>
        <p:sp>
          <p:nvSpPr>
            <p:cNvPr id="37" name="Rectangle 29"/>
            <p:cNvSpPr>
              <a:spLocks noChangeArrowheads="1"/>
            </p:cNvSpPr>
            <p:nvPr/>
          </p:nvSpPr>
          <p:spPr bwMode="auto">
            <a:xfrm>
              <a:off x="2816" y="2552"/>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jump</a:t>
              </a:r>
            </a:p>
          </p:txBody>
        </p:sp>
        <p:sp>
          <p:nvSpPr>
            <p:cNvPr id="38" name="Rectangle 30"/>
            <p:cNvSpPr>
              <a:spLocks noChangeArrowheads="1"/>
            </p:cNvSpPr>
            <p:nvPr/>
          </p:nvSpPr>
          <p:spPr bwMode="auto">
            <a:xfrm>
              <a:off x="2816" y="1400"/>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aid</a:t>
              </a:r>
            </a:p>
          </p:txBody>
        </p:sp>
        <p:sp>
          <p:nvSpPr>
            <p:cNvPr id="39" name="Rectangle 31"/>
            <p:cNvSpPr>
              <a:spLocks noChangeArrowheads="1"/>
            </p:cNvSpPr>
            <p:nvPr/>
          </p:nvSpPr>
          <p:spPr bwMode="auto">
            <a:xfrm>
              <a:off x="2816" y="3560"/>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their</a:t>
              </a:r>
            </a:p>
          </p:txBody>
        </p:sp>
        <p:sp>
          <p:nvSpPr>
            <p:cNvPr id="40" name="Rectangle 32"/>
            <p:cNvSpPr>
              <a:spLocks noChangeArrowheads="1"/>
            </p:cNvSpPr>
            <p:nvPr/>
          </p:nvSpPr>
          <p:spPr bwMode="auto">
            <a:xfrm>
              <a:off x="2816" y="3272"/>
              <a:ext cx="664"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party</a:t>
              </a:r>
            </a:p>
          </p:txBody>
        </p:sp>
        <p:sp>
          <p:nvSpPr>
            <p:cNvPr id="41" name="Rectangle 33"/>
            <p:cNvSpPr>
              <a:spLocks noChangeArrowheads="1"/>
            </p:cNvSpPr>
            <p:nvPr/>
          </p:nvSpPr>
          <p:spPr bwMode="auto">
            <a:xfrm>
              <a:off x="3488" y="1400"/>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42" name="Rectangle 34"/>
            <p:cNvSpPr>
              <a:spLocks noChangeArrowheads="1"/>
            </p:cNvSpPr>
            <p:nvPr/>
          </p:nvSpPr>
          <p:spPr bwMode="auto">
            <a:xfrm>
              <a:off x="3488" y="1544"/>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43" name="Rectangle 35"/>
            <p:cNvSpPr>
              <a:spLocks noChangeArrowheads="1"/>
            </p:cNvSpPr>
            <p:nvPr/>
          </p:nvSpPr>
          <p:spPr bwMode="auto">
            <a:xfrm>
              <a:off x="3488" y="1688"/>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44" name="Rectangle 36"/>
            <p:cNvSpPr>
              <a:spLocks noChangeArrowheads="1"/>
            </p:cNvSpPr>
            <p:nvPr/>
          </p:nvSpPr>
          <p:spPr bwMode="auto">
            <a:xfrm>
              <a:off x="3488" y="1832"/>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45" name="Rectangle 37"/>
            <p:cNvSpPr>
              <a:spLocks noChangeArrowheads="1"/>
            </p:cNvSpPr>
            <p:nvPr/>
          </p:nvSpPr>
          <p:spPr bwMode="auto">
            <a:xfrm>
              <a:off x="3488" y="1976"/>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46" name="Rectangle 38"/>
            <p:cNvSpPr>
              <a:spLocks noChangeArrowheads="1"/>
            </p:cNvSpPr>
            <p:nvPr/>
          </p:nvSpPr>
          <p:spPr bwMode="auto">
            <a:xfrm>
              <a:off x="3488" y="2120"/>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47" name="Rectangle 39"/>
            <p:cNvSpPr>
              <a:spLocks noChangeArrowheads="1"/>
            </p:cNvSpPr>
            <p:nvPr/>
          </p:nvSpPr>
          <p:spPr bwMode="auto">
            <a:xfrm>
              <a:off x="3488" y="2264"/>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48" name="Rectangle 40"/>
            <p:cNvSpPr>
              <a:spLocks noChangeArrowheads="1"/>
            </p:cNvSpPr>
            <p:nvPr/>
          </p:nvSpPr>
          <p:spPr bwMode="auto">
            <a:xfrm>
              <a:off x="3488" y="2408"/>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49" name="Rectangle 41"/>
            <p:cNvSpPr>
              <a:spLocks noChangeArrowheads="1"/>
            </p:cNvSpPr>
            <p:nvPr/>
          </p:nvSpPr>
          <p:spPr bwMode="auto">
            <a:xfrm>
              <a:off x="3488" y="2552"/>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50" name="Rectangle 42"/>
            <p:cNvSpPr>
              <a:spLocks noChangeArrowheads="1"/>
            </p:cNvSpPr>
            <p:nvPr/>
          </p:nvSpPr>
          <p:spPr bwMode="auto">
            <a:xfrm>
              <a:off x="3488" y="2696"/>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51" name="Rectangle 43"/>
            <p:cNvSpPr>
              <a:spLocks noChangeArrowheads="1"/>
            </p:cNvSpPr>
            <p:nvPr/>
          </p:nvSpPr>
          <p:spPr bwMode="auto">
            <a:xfrm>
              <a:off x="3488" y="2840"/>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52" name="Rectangle 44"/>
            <p:cNvSpPr>
              <a:spLocks noChangeArrowheads="1"/>
            </p:cNvSpPr>
            <p:nvPr/>
          </p:nvSpPr>
          <p:spPr bwMode="auto">
            <a:xfrm>
              <a:off x="3488" y="2984"/>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53" name="Rectangle 45"/>
            <p:cNvSpPr>
              <a:spLocks noChangeArrowheads="1"/>
            </p:cNvSpPr>
            <p:nvPr/>
          </p:nvSpPr>
          <p:spPr bwMode="auto">
            <a:xfrm>
              <a:off x="3488" y="3128"/>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54" name="Rectangle 46"/>
            <p:cNvSpPr>
              <a:spLocks noChangeArrowheads="1"/>
            </p:cNvSpPr>
            <p:nvPr/>
          </p:nvSpPr>
          <p:spPr bwMode="auto">
            <a:xfrm>
              <a:off x="3488" y="3272"/>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55" name="Rectangle 47"/>
            <p:cNvSpPr>
              <a:spLocks noChangeArrowheads="1"/>
            </p:cNvSpPr>
            <p:nvPr/>
          </p:nvSpPr>
          <p:spPr bwMode="auto">
            <a:xfrm>
              <a:off x="3488" y="3416"/>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56" name="Rectangle 48"/>
            <p:cNvSpPr>
              <a:spLocks noChangeArrowheads="1"/>
            </p:cNvSpPr>
            <p:nvPr/>
          </p:nvSpPr>
          <p:spPr bwMode="auto">
            <a:xfrm>
              <a:off x="3488" y="3560"/>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57" name="Rectangle 49"/>
            <p:cNvSpPr>
              <a:spLocks noChangeArrowheads="1"/>
            </p:cNvSpPr>
            <p:nvPr/>
          </p:nvSpPr>
          <p:spPr bwMode="auto">
            <a:xfrm>
              <a:off x="3488" y="3704"/>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58" name="Rectangle 50"/>
            <p:cNvSpPr>
              <a:spLocks noChangeArrowheads="1"/>
            </p:cNvSpPr>
            <p:nvPr/>
          </p:nvSpPr>
          <p:spPr bwMode="auto">
            <a:xfrm>
              <a:off x="3632" y="1400"/>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59" name="Rectangle 51"/>
            <p:cNvSpPr>
              <a:spLocks noChangeArrowheads="1"/>
            </p:cNvSpPr>
            <p:nvPr/>
          </p:nvSpPr>
          <p:spPr bwMode="auto">
            <a:xfrm>
              <a:off x="3632" y="1544"/>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60" name="Rectangle 52"/>
            <p:cNvSpPr>
              <a:spLocks noChangeArrowheads="1"/>
            </p:cNvSpPr>
            <p:nvPr/>
          </p:nvSpPr>
          <p:spPr bwMode="auto">
            <a:xfrm>
              <a:off x="3632" y="1688"/>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61" name="Rectangle 53"/>
            <p:cNvSpPr>
              <a:spLocks noChangeArrowheads="1"/>
            </p:cNvSpPr>
            <p:nvPr/>
          </p:nvSpPr>
          <p:spPr bwMode="auto">
            <a:xfrm>
              <a:off x="3632" y="1832"/>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62" name="Rectangle 54"/>
            <p:cNvSpPr>
              <a:spLocks noChangeArrowheads="1"/>
            </p:cNvSpPr>
            <p:nvPr/>
          </p:nvSpPr>
          <p:spPr bwMode="auto">
            <a:xfrm>
              <a:off x="3632" y="1976"/>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63" name="Rectangle 55"/>
            <p:cNvSpPr>
              <a:spLocks noChangeArrowheads="1"/>
            </p:cNvSpPr>
            <p:nvPr/>
          </p:nvSpPr>
          <p:spPr bwMode="auto">
            <a:xfrm>
              <a:off x="3632" y="2120"/>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64" name="Rectangle 56"/>
            <p:cNvSpPr>
              <a:spLocks noChangeArrowheads="1"/>
            </p:cNvSpPr>
            <p:nvPr/>
          </p:nvSpPr>
          <p:spPr bwMode="auto">
            <a:xfrm>
              <a:off x="3632" y="2264"/>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65" name="Rectangle 57"/>
            <p:cNvSpPr>
              <a:spLocks noChangeArrowheads="1"/>
            </p:cNvSpPr>
            <p:nvPr/>
          </p:nvSpPr>
          <p:spPr bwMode="auto">
            <a:xfrm>
              <a:off x="3632" y="2408"/>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66" name="Rectangle 58"/>
            <p:cNvSpPr>
              <a:spLocks noChangeArrowheads="1"/>
            </p:cNvSpPr>
            <p:nvPr/>
          </p:nvSpPr>
          <p:spPr bwMode="auto">
            <a:xfrm>
              <a:off x="3632" y="2552"/>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67" name="Rectangle 59"/>
            <p:cNvSpPr>
              <a:spLocks noChangeArrowheads="1"/>
            </p:cNvSpPr>
            <p:nvPr/>
          </p:nvSpPr>
          <p:spPr bwMode="auto">
            <a:xfrm>
              <a:off x="3632" y="2696"/>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68" name="Rectangle 60"/>
            <p:cNvSpPr>
              <a:spLocks noChangeArrowheads="1"/>
            </p:cNvSpPr>
            <p:nvPr/>
          </p:nvSpPr>
          <p:spPr bwMode="auto">
            <a:xfrm>
              <a:off x="3632" y="2840"/>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69" name="Rectangle 61"/>
            <p:cNvSpPr>
              <a:spLocks noChangeArrowheads="1"/>
            </p:cNvSpPr>
            <p:nvPr/>
          </p:nvSpPr>
          <p:spPr bwMode="auto">
            <a:xfrm>
              <a:off x="3632" y="2984"/>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70" name="Rectangle 62"/>
            <p:cNvSpPr>
              <a:spLocks noChangeArrowheads="1"/>
            </p:cNvSpPr>
            <p:nvPr/>
          </p:nvSpPr>
          <p:spPr bwMode="auto">
            <a:xfrm>
              <a:off x="3632" y="3128"/>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71" name="Rectangle 63"/>
            <p:cNvSpPr>
              <a:spLocks noChangeArrowheads="1"/>
            </p:cNvSpPr>
            <p:nvPr/>
          </p:nvSpPr>
          <p:spPr bwMode="auto">
            <a:xfrm>
              <a:off x="3632" y="3272"/>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72" name="Rectangle 64"/>
            <p:cNvSpPr>
              <a:spLocks noChangeArrowheads="1"/>
            </p:cNvSpPr>
            <p:nvPr/>
          </p:nvSpPr>
          <p:spPr bwMode="auto">
            <a:xfrm>
              <a:off x="3632" y="3416"/>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0</a:t>
              </a:r>
            </a:p>
          </p:txBody>
        </p:sp>
        <p:sp>
          <p:nvSpPr>
            <p:cNvPr id="73" name="Rectangle 65"/>
            <p:cNvSpPr>
              <a:spLocks noChangeArrowheads="1"/>
            </p:cNvSpPr>
            <p:nvPr/>
          </p:nvSpPr>
          <p:spPr bwMode="auto">
            <a:xfrm>
              <a:off x="3632" y="3560"/>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sp>
          <p:nvSpPr>
            <p:cNvPr id="74" name="Rectangle 66"/>
            <p:cNvSpPr>
              <a:spLocks noChangeArrowheads="1"/>
            </p:cNvSpPr>
            <p:nvPr/>
          </p:nvSpPr>
          <p:spPr bwMode="auto">
            <a:xfrm>
              <a:off x="3632" y="3704"/>
              <a:ext cx="136" cy="13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1400">
                  <a:latin typeface="Calibri" pitchFamily="34" charset="0"/>
                  <a:cs typeface="Calibri" pitchFamily="34" charset="0"/>
                </a:rPr>
                <a:t>1</a:t>
              </a:r>
            </a:p>
          </p:txBody>
        </p:sp>
      </p:grpSp>
      <p:sp>
        <p:nvSpPr>
          <p:cNvPr id="75" name="Rectangle 67"/>
          <p:cNvSpPr>
            <a:spLocks noChangeArrowheads="1"/>
          </p:cNvSpPr>
          <p:nvPr/>
        </p:nvSpPr>
        <p:spPr bwMode="auto">
          <a:xfrm>
            <a:off x="3973240" y="1529383"/>
            <a:ext cx="832217" cy="70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zh-CN" sz="2000">
              <a:latin typeface="Calibri" pitchFamily="34" charset="0"/>
              <a:cs typeface="Calibri" pitchFamily="34" charset="0"/>
            </a:endParaRPr>
          </a:p>
          <a:p>
            <a:r>
              <a:rPr lang="en-US" altLang="zh-CN" sz="2000">
                <a:latin typeface="Calibri" pitchFamily="34" charset="0"/>
                <a:cs typeface="Calibri" pitchFamily="34" charset="0"/>
              </a:rPr>
              <a:t>  Term</a:t>
            </a:r>
          </a:p>
        </p:txBody>
      </p:sp>
      <p:sp>
        <p:nvSpPr>
          <p:cNvPr id="76" name="Rectangle 68"/>
          <p:cNvSpPr>
            <a:spLocks noChangeArrowheads="1"/>
          </p:cNvSpPr>
          <p:nvPr/>
        </p:nvSpPr>
        <p:spPr bwMode="auto">
          <a:xfrm rot="16200000">
            <a:off x="4665715" y="1568864"/>
            <a:ext cx="108837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ltLang="zh-CN" sz="1400">
                <a:latin typeface="Calibri" pitchFamily="34" charset="0"/>
                <a:cs typeface="Calibri" pitchFamily="34" charset="0"/>
              </a:rPr>
              <a:t>Document 1</a:t>
            </a:r>
          </a:p>
        </p:txBody>
      </p:sp>
      <p:sp>
        <p:nvSpPr>
          <p:cNvPr id="77" name="Rectangle 69"/>
          <p:cNvSpPr>
            <a:spLocks noChangeArrowheads="1"/>
          </p:cNvSpPr>
          <p:nvPr/>
        </p:nvSpPr>
        <p:spPr bwMode="auto">
          <a:xfrm rot="16200000">
            <a:off x="4968928" y="1568864"/>
            <a:ext cx="108837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ltLang="zh-CN" sz="1400">
                <a:latin typeface="Calibri" pitchFamily="34" charset="0"/>
                <a:cs typeface="Calibri" pitchFamily="34" charset="0"/>
              </a:rPr>
              <a:t>Document 2</a:t>
            </a:r>
          </a:p>
        </p:txBody>
      </p:sp>
      <p:sp>
        <p:nvSpPr>
          <p:cNvPr id="78" name="Rectangle 70"/>
          <p:cNvSpPr>
            <a:spLocks noChangeArrowheads="1"/>
          </p:cNvSpPr>
          <p:nvPr/>
        </p:nvSpPr>
        <p:spPr bwMode="auto">
          <a:xfrm>
            <a:off x="6614840" y="2451720"/>
            <a:ext cx="12541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ltLang="zh-CN" sz="2000">
                <a:latin typeface="Calibri" pitchFamily="34" charset="0"/>
                <a:cs typeface="Calibri" pitchFamily="34" charset="0"/>
              </a:rPr>
              <a:t>Stopword</a:t>
            </a:r>
          </a:p>
          <a:p>
            <a:r>
              <a:rPr lang="en-US" altLang="zh-CN" sz="2000">
                <a:latin typeface="Calibri" pitchFamily="34" charset="0"/>
                <a:cs typeface="Calibri" pitchFamily="34" charset="0"/>
              </a:rPr>
              <a:t>     List</a:t>
            </a:r>
          </a:p>
        </p:txBody>
      </p:sp>
    </p:spTree>
    <p:extLst>
      <p:ext uri="{BB962C8B-B14F-4D97-AF65-F5344CB8AC3E}">
        <p14:creationId xmlns:p14="http://schemas.microsoft.com/office/powerpoint/2010/main" val="54472989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pic>
        <p:nvPicPr>
          <p:cNvPr id="79" name="Picture 4" descr="zipf-resol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916832"/>
            <a:ext cx="5181600" cy="4000500"/>
          </a:xfrm>
          <a:prstGeom prst="rect">
            <a:avLst/>
          </a:prstGeom>
          <a:noFill/>
          <a:extLst>
            <a:ext uri="{909E8E84-426E-40DD-AFC4-6F175D3DCCD1}">
              <a14:hiddenFill xmlns:a14="http://schemas.microsoft.com/office/drawing/2010/main">
                <a:solidFill>
                  <a:srgbClr val="FFFFFF"/>
                </a:solidFill>
              </a14:hiddenFill>
            </a:ext>
          </a:extLst>
        </p:spPr>
      </p:pic>
      <p:sp>
        <p:nvSpPr>
          <p:cNvPr id="80" name="Text Box 5"/>
          <p:cNvSpPr txBox="1">
            <a:spLocks noChangeArrowheads="1"/>
          </p:cNvSpPr>
          <p:nvPr/>
        </p:nvSpPr>
        <p:spPr bwMode="auto">
          <a:xfrm>
            <a:off x="984379" y="1275818"/>
            <a:ext cx="675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kern="1200">
                <a:solidFill>
                  <a:schemeClr val="tx1"/>
                </a:solidFill>
                <a:latin typeface="Times New Roman" pitchFamily="18" charset="0"/>
                <a:ea typeface="+mn-ea"/>
                <a:cs typeface="+mn-cs"/>
              </a:defRPr>
            </a:lvl1pPr>
            <a:lvl2pPr marL="457200" algn="ctr" rtl="0" fontAlgn="base">
              <a:spcBef>
                <a:spcPct val="0"/>
              </a:spcBef>
              <a:spcAft>
                <a:spcPct val="0"/>
              </a:spcAft>
              <a:defRPr kern="1200">
                <a:solidFill>
                  <a:schemeClr val="tx1"/>
                </a:solidFill>
                <a:latin typeface="Times New Roman" pitchFamily="18" charset="0"/>
                <a:ea typeface="+mn-ea"/>
                <a:cs typeface="+mn-cs"/>
              </a:defRPr>
            </a:lvl2pPr>
            <a:lvl3pPr marL="914400" algn="ctr" rtl="0" fontAlgn="base">
              <a:spcBef>
                <a:spcPct val="0"/>
              </a:spcBef>
              <a:spcAft>
                <a:spcPct val="0"/>
              </a:spcAft>
              <a:defRPr kern="1200">
                <a:solidFill>
                  <a:schemeClr val="tx1"/>
                </a:solidFill>
                <a:latin typeface="Times New Roman" pitchFamily="18" charset="0"/>
                <a:ea typeface="+mn-ea"/>
                <a:cs typeface="+mn-cs"/>
              </a:defRPr>
            </a:lvl3pPr>
            <a:lvl4pPr marL="1371600" algn="ctr" rtl="0" fontAlgn="base">
              <a:spcBef>
                <a:spcPct val="0"/>
              </a:spcBef>
              <a:spcAft>
                <a:spcPct val="0"/>
              </a:spcAft>
              <a:defRPr kern="1200">
                <a:solidFill>
                  <a:schemeClr val="tx1"/>
                </a:solidFill>
                <a:latin typeface="Times New Roman" pitchFamily="18" charset="0"/>
                <a:ea typeface="+mn-ea"/>
                <a:cs typeface="+mn-cs"/>
              </a:defRPr>
            </a:lvl4pPr>
            <a:lvl5pPr marL="1828800" algn="ctr"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lgn="l" eaLnBrk="0" hangingPunct="0"/>
            <a:r>
              <a:rPr lang="en-US" altLang="zh-CN" sz="2400" dirty="0">
                <a:solidFill>
                  <a:srgbClr val="FF3300"/>
                </a:solidFill>
                <a:ea typeface="宋体" charset="-122"/>
              </a:rPr>
              <a:t>The most frequent words are not the most descriptive.</a:t>
            </a:r>
            <a:endParaRPr lang="en-US" altLang="zh-CN" sz="2800" dirty="0">
              <a:solidFill>
                <a:srgbClr val="FF3300"/>
              </a:solidFill>
              <a:ea typeface="宋体" charset="-122"/>
            </a:endParaRPr>
          </a:p>
        </p:txBody>
      </p:sp>
      <p:sp>
        <p:nvSpPr>
          <p:cNvPr id="81" name="TextBox 6"/>
          <p:cNvSpPr txBox="1">
            <a:spLocks noChangeArrowheads="1"/>
          </p:cNvSpPr>
          <p:nvPr/>
        </p:nvSpPr>
        <p:spPr bwMode="auto">
          <a:xfrm>
            <a:off x="6754148" y="6101146"/>
            <a:ext cx="19700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r>
              <a:rPr lang="en-US" altLang="zh-CN" sz="1400"/>
              <a:t>Slide from Mitch Marcus</a:t>
            </a:r>
          </a:p>
          <a:p>
            <a:endParaRPr lang="en-US" altLang="zh-CN" sz="1400"/>
          </a:p>
        </p:txBody>
      </p:sp>
    </p:spTree>
    <p:extLst>
      <p:ext uri="{BB962C8B-B14F-4D97-AF65-F5344CB8AC3E}">
        <p14:creationId xmlns:p14="http://schemas.microsoft.com/office/powerpoint/2010/main" val="284797867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79" name="矩形 78"/>
          <p:cNvSpPr/>
          <p:nvPr/>
        </p:nvSpPr>
        <p:spPr>
          <a:xfrm>
            <a:off x="323528" y="1268760"/>
            <a:ext cx="8496944" cy="3367076"/>
          </a:xfrm>
          <a:prstGeom prst="rect">
            <a:avLst/>
          </a:prstGeom>
        </p:spPr>
        <p:txBody>
          <a:bodyPr wrap="square">
            <a:spAutoFit/>
          </a:bodyPr>
          <a:lstStyle/>
          <a:p>
            <a:pPr marL="342900" lvl="0" indent="-342900" algn="l">
              <a:spcBef>
                <a:spcPct val="20000"/>
              </a:spcBef>
              <a:buFontTx/>
              <a:buChar char="•"/>
            </a:pPr>
            <a:r>
              <a:rPr lang="en-US" altLang="zh-CN" sz="3200" dirty="0">
                <a:solidFill>
                  <a:srgbClr val="FF3300"/>
                </a:solidFill>
                <a:latin typeface="Times New Roman" pitchFamily="18" charset="0"/>
                <a:ea typeface="宋体" charset="-122"/>
              </a:rPr>
              <a:t>TF-IDF measure:</a:t>
            </a:r>
          </a:p>
          <a:p>
            <a:pPr marL="742950" lvl="1" indent="-285750" algn="l">
              <a:spcBef>
                <a:spcPct val="20000"/>
              </a:spcBef>
              <a:buFontTx/>
              <a:buChar char="–"/>
            </a:pPr>
            <a:r>
              <a:rPr lang="en-US" altLang="zh-CN" sz="2400" dirty="0">
                <a:latin typeface="Times New Roman" panose="02020603050405020304" pitchFamily="18" charset="0"/>
                <a:ea typeface="+mn-ea"/>
                <a:cs typeface="Times New Roman" panose="02020603050405020304" pitchFamily="18" charset="0"/>
              </a:rPr>
              <a:t>Term frequency (</a:t>
            </a:r>
            <a:r>
              <a:rPr lang="en-US" altLang="zh-CN" sz="2400" dirty="0" err="1">
                <a:latin typeface="Times New Roman" panose="02020603050405020304" pitchFamily="18" charset="0"/>
                <a:ea typeface="+mn-ea"/>
                <a:cs typeface="Times New Roman" panose="02020603050405020304" pitchFamily="18" charset="0"/>
              </a:rPr>
              <a:t>tf</a:t>
            </a:r>
            <a:r>
              <a:rPr lang="en-US" altLang="zh-CN" sz="2400" dirty="0">
                <a:latin typeface="Times New Roman" panose="02020603050405020304" pitchFamily="18" charset="0"/>
                <a:ea typeface="+mn-ea"/>
                <a:cs typeface="Times New Roman" panose="02020603050405020304" pitchFamily="18" charset="0"/>
              </a:rPr>
              <a:t>)</a:t>
            </a:r>
          </a:p>
          <a:p>
            <a:pPr marL="742950" lvl="1" indent="-285750" algn="l">
              <a:spcBef>
                <a:spcPct val="20000"/>
              </a:spcBef>
              <a:buFontTx/>
              <a:buChar char="–"/>
            </a:pPr>
            <a:r>
              <a:rPr lang="en-US" altLang="zh-CN" sz="2400" dirty="0">
                <a:latin typeface="Times New Roman" panose="02020603050405020304" pitchFamily="18" charset="0"/>
                <a:ea typeface="+mn-ea"/>
                <a:cs typeface="Times New Roman" panose="02020603050405020304" pitchFamily="18" charset="0"/>
              </a:rPr>
              <a:t>Inverse document frequency (</a:t>
            </a:r>
            <a:r>
              <a:rPr lang="en-US" altLang="zh-CN" sz="2400" dirty="0" err="1">
                <a:latin typeface="Times New Roman" panose="02020603050405020304" pitchFamily="18" charset="0"/>
                <a:ea typeface="+mn-ea"/>
                <a:cs typeface="Times New Roman" panose="02020603050405020304" pitchFamily="18" charset="0"/>
              </a:rPr>
              <a:t>idf</a:t>
            </a:r>
            <a:r>
              <a:rPr lang="en-US" altLang="zh-CN" sz="2400" dirty="0">
                <a:latin typeface="Times New Roman" panose="02020603050405020304" pitchFamily="18" charset="0"/>
                <a:ea typeface="+mn-ea"/>
                <a:cs typeface="Times New Roman" panose="02020603050405020304" pitchFamily="18" charset="0"/>
              </a:rPr>
              <a:t>)</a:t>
            </a:r>
          </a:p>
          <a:p>
            <a:pPr marL="1143000" lvl="2" indent="-228600" algn="l">
              <a:spcBef>
                <a:spcPct val="20000"/>
              </a:spcBef>
              <a:buFontTx/>
              <a:buChar char="•"/>
            </a:pPr>
            <a:r>
              <a:rPr lang="en-US" altLang="zh-CN" sz="2400" dirty="0">
                <a:latin typeface="Times New Roman" panose="02020603050405020304" pitchFamily="18" charset="0"/>
                <a:ea typeface="+mn-ea"/>
                <a:cs typeface="Times New Roman" panose="02020603050405020304" pitchFamily="18" charset="0"/>
              </a:rPr>
              <a:t>A way to deal with some of the problems of the </a:t>
            </a:r>
            <a:r>
              <a:rPr lang="en-US" altLang="zh-CN" sz="2400" dirty="0" err="1">
                <a:latin typeface="Times New Roman" panose="02020603050405020304" pitchFamily="18" charset="0"/>
                <a:ea typeface="+mn-ea"/>
                <a:cs typeface="Times New Roman" panose="02020603050405020304" pitchFamily="18" charset="0"/>
              </a:rPr>
              <a:t>Zipf</a:t>
            </a:r>
            <a:r>
              <a:rPr lang="en-US" altLang="zh-CN" sz="2400" dirty="0">
                <a:latin typeface="Times New Roman" panose="02020603050405020304" pitchFamily="18" charset="0"/>
                <a:ea typeface="+mn-ea"/>
                <a:cs typeface="Times New Roman" panose="02020603050405020304" pitchFamily="18" charset="0"/>
              </a:rPr>
              <a:t> distribution</a:t>
            </a:r>
          </a:p>
          <a:p>
            <a:pPr marL="342900" indent="-342900" algn="l">
              <a:spcBef>
                <a:spcPct val="20000"/>
              </a:spcBef>
              <a:buFontTx/>
              <a:buChar char="•"/>
            </a:pPr>
            <a:r>
              <a:rPr lang="en-US" altLang="zh-CN" sz="3200" dirty="0">
                <a:solidFill>
                  <a:srgbClr val="FF3300"/>
                </a:solidFill>
                <a:latin typeface="Times New Roman" pitchFamily="18" charset="0"/>
                <a:ea typeface="宋体" charset="-122"/>
              </a:rPr>
              <a:t>Goal: Assign a </a:t>
            </a:r>
            <a:r>
              <a:rPr lang="en-US" altLang="zh-CN" sz="3200" dirty="0" err="1">
                <a:solidFill>
                  <a:srgbClr val="FF3300"/>
                </a:solidFill>
                <a:latin typeface="Times New Roman" pitchFamily="18" charset="0"/>
                <a:ea typeface="宋体" charset="-122"/>
              </a:rPr>
              <a:t>tf</a:t>
            </a:r>
            <a:r>
              <a:rPr lang="en-US" altLang="zh-CN" sz="3200" dirty="0">
                <a:solidFill>
                  <a:srgbClr val="FF3300"/>
                </a:solidFill>
                <a:latin typeface="Times New Roman" pitchFamily="18" charset="0"/>
                <a:ea typeface="宋体" charset="-122"/>
              </a:rPr>
              <a:t>*</a:t>
            </a:r>
            <a:r>
              <a:rPr lang="en-US" altLang="zh-CN" sz="3200" dirty="0" err="1">
                <a:solidFill>
                  <a:srgbClr val="FF3300"/>
                </a:solidFill>
                <a:latin typeface="Times New Roman" pitchFamily="18" charset="0"/>
                <a:ea typeface="宋体" charset="-122"/>
              </a:rPr>
              <a:t>idf</a:t>
            </a:r>
            <a:r>
              <a:rPr lang="en-US" altLang="zh-CN" sz="3200" dirty="0">
                <a:solidFill>
                  <a:srgbClr val="FF3300"/>
                </a:solidFill>
                <a:latin typeface="Times New Roman" pitchFamily="18" charset="0"/>
                <a:ea typeface="宋体" charset="-122"/>
              </a:rPr>
              <a:t> weight to each term in each document</a:t>
            </a:r>
          </a:p>
        </p:txBody>
      </p:sp>
    </p:spTree>
    <p:extLst>
      <p:ext uri="{BB962C8B-B14F-4D97-AF65-F5344CB8AC3E}">
        <p14:creationId xmlns:p14="http://schemas.microsoft.com/office/powerpoint/2010/main" val="22953235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graphicFrame>
        <p:nvGraphicFramePr>
          <p:cNvPr id="4" name="对象 3"/>
          <p:cNvGraphicFramePr>
            <a:graphicFrameLocks noChangeAspect="1"/>
          </p:cNvGraphicFramePr>
          <p:nvPr>
            <p:extLst>
              <p:ext uri="{D42A27DB-BD31-4B8C-83A1-F6EECF244321}">
                <p14:modId xmlns:p14="http://schemas.microsoft.com/office/powerpoint/2010/main" val="2683833322"/>
              </p:ext>
            </p:extLst>
          </p:nvPr>
        </p:nvGraphicFramePr>
        <p:xfrm>
          <a:off x="1052622" y="2288500"/>
          <a:ext cx="7101676" cy="3944445"/>
        </p:xfrm>
        <a:graphic>
          <a:graphicData uri="http://schemas.openxmlformats.org/presentationml/2006/ole">
            <mc:AlternateContent xmlns:mc="http://schemas.openxmlformats.org/markup-compatibility/2006">
              <mc:Choice xmlns:v="urn:schemas-microsoft-com:vml" Requires="v">
                <p:oleObj spid="_x0000_s60598" name="公式" r:id="rId4" imgW="3098800" imgH="1739900" progId="Equation.3">
                  <p:embed/>
                </p:oleObj>
              </mc:Choice>
              <mc:Fallback>
                <p:oleObj name="公式" r:id="rId4" imgW="3098800" imgH="1739900" progId="Equation.3">
                  <p:embed/>
                  <p:pic>
                    <p:nvPicPr>
                      <p:cNvPr id="1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622" y="2288500"/>
                        <a:ext cx="7101676" cy="3944445"/>
                      </a:xfrm>
                      <a:prstGeom prst="rect">
                        <a:avLst/>
                      </a:prstGeom>
                      <a:noFill/>
                      <a:ln>
                        <a:noFill/>
                      </a:ln>
                      <a:effectLs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56078862"/>
              </p:ext>
            </p:extLst>
          </p:nvPr>
        </p:nvGraphicFramePr>
        <p:xfrm>
          <a:off x="1741103" y="1306400"/>
          <a:ext cx="4807698" cy="831540"/>
        </p:xfrm>
        <a:graphic>
          <a:graphicData uri="http://schemas.openxmlformats.org/presentationml/2006/ole">
            <mc:AlternateContent xmlns:mc="http://schemas.openxmlformats.org/markup-compatibility/2006">
              <mc:Choice xmlns:v="urn:schemas-microsoft-com:vml" Requires="v">
                <p:oleObj spid="_x0000_s60599" name="公式" r:id="rId6" imgW="1320800" imgH="228600" progId="Equation.3">
                  <p:embed/>
                </p:oleObj>
              </mc:Choice>
              <mc:Fallback>
                <p:oleObj name="公式" r:id="rId6" imgW="1320800" imgH="228600" progId="Equation.3">
                  <p:embed/>
                  <p:pic>
                    <p:nvPicPr>
                      <p:cNvPr id="12" name="对象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1103" y="1306400"/>
                        <a:ext cx="4807698" cy="831540"/>
                      </a:xfrm>
                      <a:prstGeom prst="rect">
                        <a:avLst/>
                      </a:prstGeom>
                      <a:noFill/>
                      <a:ln>
                        <a:noFill/>
                      </a:ln>
                      <a:effectLst/>
                    </p:spPr>
                  </p:pic>
                </p:oleObj>
              </mc:Fallback>
            </mc:AlternateContent>
          </a:graphicData>
        </a:graphic>
      </p:graphicFrame>
      <p:sp>
        <p:nvSpPr>
          <p:cNvPr id="6" name="TextBox 5"/>
          <p:cNvSpPr txBox="1">
            <a:spLocks noChangeArrowheads="1"/>
          </p:cNvSpPr>
          <p:nvPr/>
        </p:nvSpPr>
        <p:spPr bwMode="auto">
          <a:xfrm>
            <a:off x="7012362" y="5971008"/>
            <a:ext cx="19700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r>
              <a:rPr lang="en-US" altLang="zh-CN" sz="1400"/>
              <a:t>Slide from Mitch Marcus</a:t>
            </a:r>
          </a:p>
          <a:p>
            <a:endParaRPr lang="en-US" altLang="zh-CN" sz="1400"/>
          </a:p>
        </p:txBody>
      </p:sp>
    </p:spTree>
    <p:extLst>
      <p:ext uri="{BB962C8B-B14F-4D97-AF65-F5344CB8AC3E}">
        <p14:creationId xmlns:p14="http://schemas.microsoft.com/office/powerpoint/2010/main" val="233317550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4" name="Rectangle 3"/>
          <p:cNvSpPr>
            <a:spLocks noGrp="1" noChangeArrowheads="1"/>
          </p:cNvSpPr>
          <p:nvPr/>
        </p:nvSpPr>
        <p:spPr bwMode="auto">
          <a:xfrm>
            <a:off x="511371" y="1124744"/>
            <a:ext cx="8229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t" anchorCtr="0" compatLnSpc="1"/>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zh-CN" dirty="0">
                <a:solidFill>
                  <a:srgbClr val="FF3300"/>
                </a:solidFill>
                <a:latin typeface="Times New Roman" pitchFamily="18" charset="0"/>
                <a:ea typeface="宋体" charset="-122"/>
              </a:rPr>
              <a:t>IDF provides high values for rare words and low values for common words</a:t>
            </a:r>
          </a:p>
        </p:txBody>
      </p:sp>
      <p:pic>
        <p:nvPicPr>
          <p:cNvPr id="5"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2237272"/>
            <a:ext cx="2884488" cy="403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5"/>
          <p:cNvSpPr txBox="1">
            <a:spLocks noChangeArrowheads="1"/>
          </p:cNvSpPr>
          <p:nvPr/>
        </p:nvSpPr>
        <p:spPr bwMode="auto">
          <a:xfrm>
            <a:off x="827584" y="3068960"/>
            <a:ext cx="17684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ern="1200">
                <a:solidFill>
                  <a:schemeClr val="tx1"/>
                </a:solidFill>
                <a:latin typeface="Times New Roman" pitchFamily="18" charset="0"/>
                <a:ea typeface="+mn-ea"/>
                <a:cs typeface="+mn-cs"/>
              </a:defRPr>
            </a:lvl1pPr>
            <a:lvl2pPr marL="457200" algn="ctr" rtl="0" fontAlgn="base">
              <a:spcBef>
                <a:spcPct val="0"/>
              </a:spcBef>
              <a:spcAft>
                <a:spcPct val="0"/>
              </a:spcAft>
              <a:defRPr kern="1200">
                <a:solidFill>
                  <a:schemeClr val="tx1"/>
                </a:solidFill>
                <a:latin typeface="Times New Roman" pitchFamily="18" charset="0"/>
                <a:ea typeface="+mn-ea"/>
                <a:cs typeface="+mn-cs"/>
              </a:defRPr>
            </a:lvl2pPr>
            <a:lvl3pPr marL="914400" algn="ctr" rtl="0" fontAlgn="base">
              <a:spcBef>
                <a:spcPct val="0"/>
              </a:spcBef>
              <a:spcAft>
                <a:spcPct val="0"/>
              </a:spcAft>
              <a:defRPr kern="1200">
                <a:solidFill>
                  <a:schemeClr val="tx1"/>
                </a:solidFill>
                <a:latin typeface="Times New Roman" pitchFamily="18" charset="0"/>
                <a:ea typeface="+mn-ea"/>
                <a:cs typeface="+mn-cs"/>
              </a:defRPr>
            </a:lvl3pPr>
            <a:lvl4pPr marL="1371600" algn="ctr" rtl="0" fontAlgn="base">
              <a:spcBef>
                <a:spcPct val="0"/>
              </a:spcBef>
              <a:spcAft>
                <a:spcPct val="0"/>
              </a:spcAft>
              <a:defRPr kern="1200">
                <a:solidFill>
                  <a:schemeClr val="tx1"/>
                </a:solidFill>
                <a:latin typeface="Times New Roman" pitchFamily="18" charset="0"/>
                <a:ea typeface="+mn-ea"/>
                <a:cs typeface="+mn-cs"/>
              </a:defRPr>
            </a:lvl4pPr>
            <a:lvl5pPr marL="1828800" algn="ctr"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lgn="l" eaLnBrk="0" hangingPunct="0"/>
            <a:r>
              <a:rPr lang="en-US" altLang="zh-CN" sz="2400" dirty="0">
                <a:solidFill>
                  <a:srgbClr val="FF3300"/>
                </a:solidFill>
                <a:ea typeface="宋体" charset="-122"/>
              </a:rPr>
              <a:t>For a collection</a:t>
            </a:r>
          </a:p>
          <a:p>
            <a:pPr algn="l" eaLnBrk="0" hangingPunct="0"/>
            <a:r>
              <a:rPr lang="en-US" altLang="zh-CN" sz="2400" dirty="0">
                <a:solidFill>
                  <a:srgbClr val="FF3300"/>
                </a:solidFill>
                <a:ea typeface="宋体" charset="-122"/>
              </a:rPr>
              <a:t>of 10000 documents</a:t>
            </a:r>
          </a:p>
          <a:p>
            <a:pPr algn="l" eaLnBrk="0" hangingPunct="0"/>
            <a:r>
              <a:rPr lang="en-US" altLang="zh-CN" sz="2400" dirty="0">
                <a:solidFill>
                  <a:srgbClr val="FF3300"/>
                </a:solidFill>
                <a:ea typeface="宋体" charset="-122"/>
              </a:rPr>
              <a:t>(N = 10000)</a:t>
            </a:r>
          </a:p>
        </p:txBody>
      </p:sp>
      <p:sp>
        <p:nvSpPr>
          <p:cNvPr id="7" name="TextBox 7"/>
          <p:cNvSpPr txBox="1">
            <a:spLocks noChangeArrowheads="1"/>
          </p:cNvSpPr>
          <p:nvPr/>
        </p:nvSpPr>
        <p:spPr bwMode="auto">
          <a:xfrm>
            <a:off x="7028459" y="5950124"/>
            <a:ext cx="19700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r>
              <a:rPr lang="en-US" altLang="zh-CN" sz="1400"/>
              <a:t>Slide from Mitch Marcus</a:t>
            </a:r>
          </a:p>
          <a:p>
            <a:endParaRPr lang="en-US" altLang="zh-CN" sz="1400"/>
          </a:p>
        </p:txBody>
      </p:sp>
    </p:spTree>
    <p:extLst>
      <p:ext uri="{BB962C8B-B14F-4D97-AF65-F5344CB8AC3E}">
        <p14:creationId xmlns:p14="http://schemas.microsoft.com/office/powerpoint/2010/main" val="287080801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4" name="Rectangle 3"/>
          <p:cNvSpPr>
            <a:spLocks noGrp="1" noChangeArrowheads="1"/>
          </p:cNvSpPr>
          <p:nvPr/>
        </p:nvSpPr>
        <p:spPr bwMode="auto">
          <a:xfrm>
            <a:off x="539552" y="1196752"/>
            <a:ext cx="8229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t" anchorCtr="0" compatLnSpc="1"/>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zh-CN" dirty="0">
                <a:solidFill>
                  <a:srgbClr val="FF3300"/>
                </a:solidFill>
                <a:latin typeface="Times New Roman" pitchFamily="18" charset="0"/>
                <a:ea typeface="宋体" charset="-122"/>
              </a:rPr>
              <a:t>Normalize the term weights (so longer documents are not unfairly given more weight)</a:t>
            </a:r>
          </a:p>
          <a:p>
            <a:pPr marL="342900" lvl="1" indent="-342900">
              <a:buChar char="•"/>
            </a:pPr>
            <a:r>
              <a:rPr lang="en-US" altLang="zh-CN" sz="3200" dirty="0">
                <a:solidFill>
                  <a:srgbClr val="FF3300"/>
                </a:solidFill>
                <a:latin typeface="Times New Roman" pitchFamily="18" charset="0"/>
                <a:ea typeface="宋体" charset="-122"/>
              </a:rPr>
              <a:t>normalize usually means force all values to fall within a certain range, usually between 0 and 1, inclusive.</a:t>
            </a:r>
          </a:p>
        </p:txBody>
      </p:sp>
      <p:graphicFrame>
        <p:nvGraphicFramePr>
          <p:cNvPr id="5" name="对象 4"/>
          <p:cNvGraphicFramePr>
            <a:graphicFrameLocks noChangeAspect="1"/>
          </p:cNvGraphicFramePr>
          <p:nvPr>
            <p:extLst>
              <p:ext uri="{D42A27DB-BD31-4B8C-83A1-F6EECF244321}">
                <p14:modId xmlns:p14="http://schemas.microsoft.com/office/powerpoint/2010/main" val="174921958"/>
              </p:ext>
            </p:extLst>
          </p:nvPr>
        </p:nvGraphicFramePr>
        <p:xfrm>
          <a:off x="1455540" y="4492625"/>
          <a:ext cx="6477000" cy="1679575"/>
        </p:xfrm>
        <a:graphic>
          <a:graphicData uri="http://schemas.openxmlformats.org/presentationml/2006/ole">
            <mc:AlternateContent xmlns:mc="http://schemas.openxmlformats.org/markup-compatibility/2006">
              <mc:Choice xmlns:v="urn:schemas-microsoft-com:vml" Requires="v">
                <p:oleObj spid="_x0000_s61533" name="公式" r:id="rId4" imgW="2006600" imgH="520700" progId="Equation.3">
                  <p:embed/>
                </p:oleObj>
              </mc:Choice>
              <mc:Fallback>
                <p:oleObj name="公式" r:id="rId4" imgW="2006600" imgH="520700" progId="Equation.3">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5540" y="4492625"/>
                        <a:ext cx="6477000" cy="167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8"/>
          <p:cNvSpPr txBox="1">
            <a:spLocks noChangeArrowheads="1"/>
          </p:cNvSpPr>
          <p:nvPr/>
        </p:nvSpPr>
        <p:spPr bwMode="auto">
          <a:xfrm>
            <a:off x="7052672" y="6061348"/>
            <a:ext cx="19700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r>
              <a:rPr lang="en-US" altLang="zh-CN" sz="1400"/>
              <a:t>Slide from Mitch Marcus</a:t>
            </a:r>
          </a:p>
          <a:p>
            <a:endParaRPr lang="en-US" altLang="zh-CN" sz="1400"/>
          </a:p>
        </p:txBody>
      </p:sp>
    </p:spTree>
    <p:extLst>
      <p:ext uri="{BB962C8B-B14F-4D97-AF65-F5344CB8AC3E}">
        <p14:creationId xmlns:p14="http://schemas.microsoft.com/office/powerpoint/2010/main" val="163808085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graphicFrame>
        <p:nvGraphicFramePr>
          <p:cNvPr id="7" name="对象 6"/>
          <p:cNvGraphicFramePr>
            <a:graphicFrameLocks noChangeAspect="1"/>
          </p:cNvGraphicFramePr>
          <p:nvPr>
            <p:extLst>
              <p:ext uri="{D42A27DB-BD31-4B8C-83A1-F6EECF244321}">
                <p14:modId xmlns:p14="http://schemas.microsoft.com/office/powerpoint/2010/main" val="833495805"/>
              </p:ext>
            </p:extLst>
          </p:nvPr>
        </p:nvGraphicFramePr>
        <p:xfrm>
          <a:off x="395536" y="1412776"/>
          <a:ext cx="8066088" cy="2563813"/>
        </p:xfrm>
        <a:graphic>
          <a:graphicData uri="http://schemas.openxmlformats.org/presentationml/2006/ole">
            <mc:AlternateContent xmlns:mc="http://schemas.openxmlformats.org/markup-compatibility/2006">
              <mc:Choice xmlns:v="urn:schemas-microsoft-com:vml" Requires="v">
                <p:oleObj spid="_x0000_s62556" name="公式" r:id="rId4" imgW="3517900" imgH="1117600" progId="Equation.3">
                  <p:embed/>
                </p:oleObj>
              </mc:Choice>
              <mc:Fallback>
                <p:oleObj name="公式" r:id="rId4" imgW="3517900" imgH="1117600" progId="Equation.3">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1412776"/>
                        <a:ext cx="8066088" cy="2563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8066764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421026" y="1751354"/>
            <a:ext cx="8229600"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D1 : This is a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database system textbook</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D2 :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Oracle database sells</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 for $1000 this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year</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D3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My</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oracle database textbook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for</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my</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database class</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sz="24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Raw frequencies</a:t>
            </a:r>
            <a:r>
              <a:rPr kumimoji="0" lang="en-US" altLang="zh-CN" sz="2400" b="1" i="0" u="none" strike="noStrike" kern="120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黑体"/>
                <a:cs typeface="Times New Roman" panose="02020603050405020304" pitchFamily="18" charset="0"/>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graphicFrame>
        <p:nvGraphicFramePr>
          <p:cNvPr id="7" name="Group 54"/>
          <p:cNvGraphicFramePr>
            <a:graphicFrameLocks noGrp="1"/>
          </p:cNvGraphicFramePr>
          <p:nvPr>
            <p:extLst/>
          </p:nvPr>
        </p:nvGraphicFramePr>
        <p:xfrm>
          <a:off x="334730" y="3695570"/>
          <a:ext cx="8610302" cy="1988283"/>
        </p:xfrm>
        <a:graphic>
          <a:graphicData uri="http://schemas.openxmlformats.org/drawingml/2006/table">
            <a:tbl>
              <a:tblPr/>
              <a:tblGrid>
                <a:gridCol w="784999">
                  <a:extLst>
                    <a:ext uri="{9D8B030D-6E8A-4147-A177-3AD203B41FA5}">
                      <a16:colId xmlns:a16="http://schemas.microsoft.com/office/drawing/2014/main" val="20000"/>
                    </a:ext>
                  </a:extLst>
                </a:gridCol>
                <a:gridCol w="1347828">
                  <a:extLst>
                    <a:ext uri="{9D8B030D-6E8A-4147-A177-3AD203B41FA5}">
                      <a16:colId xmlns:a16="http://schemas.microsoft.com/office/drawing/2014/main" val="20001"/>
                    </a:ext>
                  </a:extLst>
                </a:gridCol>
                <a:gridCol w="1026917">
                  <a:extLst>
                    <a:ext uri="{9D8B030D-6E8A-4147-A177-3AD203B41FA5}">
                      <a16:colId xmlns:a16="http://schemas.microsoft.com/office/drawing/2014/main" val="20002"/>
                    </a:ext>
                  </a:extLst>
                </a:gridCol>
                <a:gridCol w="1346102">
                  <a:extLst>
                    <a:ext uri="{9D8B030D-6E8A-4147-A177-3AD203B41FA5}">
                      <a16:colId xmlns:a16="http://schemas.microsoft.com/office/drawing/2014/main" val="20003"/>
                    </a:ext>
                  </a:extLst>
                </a:gridCol>
                <a:gridCol w="959523">
                  <a:extLst>
                    <a:ext uri="{9D8B030D-6E8A-4147-A177-3AD203B41FA5}">
                      <a16:colId xmlns:a16="http://schemas.microsoft.com/office/drawing/2014/main" val="20004"/>
                    </a:ext>
                  </a:extLst>
                </a:gridCol>
                <a:gridCol w="1048311">
                  <a:extLst>
                    <a:ext uri="{9D8B030D-6E8A-4147-A177-3AD203B41FA5}">
                      <a16:colId xmlns:a16="http://schemas.microsoft.com/office/drawing/2014/main" val="20005"/>
                    </a:ext>
                  </a:extLst>
                </a:gridCol>
                <a:gridCol w="1049957">
                  <a:extLst>
                    <a:ext uri="{9D8B030D-6E8A-4147-A177-3AD203B41FA5}">
                      <a16:colId xmlns:a16="http://schemas.microsoft.com/office/drawing/2014/main" val="20006"/>
                    </a:ext>
                  </a:extLst>
                </a:gridCol>
                <a:gridCol w="1046665">
                  <a:extLst>
                    <a:ext uri="{9D8B030D-6E8A-4147-A177-3AD203B41FA5}">
                      <a16:colId xmlns:a16="http://schemas.microsoft.com/office/drawing/2014/main" val="20007"/>
                    </a:ext>
                  </a:extLst>
                </a:gridCol>
              </a:tblGrid>
              <a:tr h="504057">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endParaRPr kumimoji="0" lang="zh-CN"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endParaRP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Database</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System</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Textbook</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Oracle</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Sells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Year</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class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742">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D1</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742">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D2</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742">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D3</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2</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内容占位符 2"/>
          <p:cNvSpPr txBox="1">
            <a:spLocks/>
          </p:cNvSpPr>
          <p:nvPr/>
        </p:nvSpPr>
        <p:spPr>
          <a:xfrm>
            <a:off x="368465" y="1103281"/>
            <a:ext cx="8208962" cy="7920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20000"/>
              </a:lnSpc>
              <a:spcBef>
                <a:spcPts val="600"/>
              </a:spcBef>
              <a:spcAft>
                <a:spcPct val="0"/>
              </a:spcAft>
              <a:buClrTx/>
              <a:buSzTx/>
              <a:buFont typeface="Wingdings" pitchFamily="2" charset="2"/>
              <a:buChar char="n"/>
              <a:tabLst/>
              <a:defRPr/>
            </a:pP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TFIDF</a:t>
            </a:r>
            <a:r>
              <a:rPr kumimoji="0"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例子</a:t>
            </a:r>
            <a:endParaRPr kumimoji="0" lang="zh-CN"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85185352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421026" y="1751354"/>
            <a:ext cx="8229600"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D1 : This is a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database system textbook</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D2 :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Oracle database sells</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 for $1000 this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year</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D3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My</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oracle database textbook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for</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my</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database class</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sz="24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Normalized frequencies:</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sp>
        <p:nvSpPr>
          <p:cNvPr id="8" name="内容占位符 2"/>
          <p:cNvSpPr txBox="1">
            <a:spLocks/>
          </p:cNvSpPr>
          <p:nvPr/>
        </p:nvSpPr>
        <p:spPr>
          <a:xfrm>
            <a:off x="368465" y="1103281"/>
            <a:ext cx="8208962" cy="7920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20000"/>
              </a:lnSpc>
              <a:spcBef>
                <a:spcPts val="600"/>
              </a:spcBef>
              <a:spcAft>
                <a:spcPct val="0"/>
              </a:spcAft>
              <a:buClrTx/>
              <a:buSzTx/>
              <a:buFont typeface="Wingdings" pitchFamily="2" charset="2"/>
              <a:buChar char="n"/>
              <a:tabLst/>
              <a:defRPr/>
            </a:pP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TFIDF</a:t>
            </a:r>
            <a:r>
              <a:rPr kumimoji="0"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例子</a:t>
            </a:r>
            <a:endParaRPr kumimoji="0" lang="zh-CN"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9" name="Group 54"/>
          <p:cNvGraphicFramePr>
            <a:graphicFrameLocks noGrp="1"/>
          </p:cNvGraphicFramePr>
          <p:nvPr>
            <p:extLst/>
          </p:nvPr>
        </p:nvGraphicFramePr>
        <p:xfrm>
          <a:off x="368465" y="3623562"/>
          <a:ext cx="8610302" cy="1988283"/>
        </p:xfrm>
        <a:graphic>
          <a:graphicData uri="http://schemas.openxmlformats.org/drawingml/2006/table">
            <a:tbl>
              <a:tblPr/>
              <a:tblGrid>
                <a:gridCol w="784999">
                  <a:extLst>
                    <a:ext uri="{9D8B030D-6E8A-4147-A177-3AD203B41FA5}">
                      <a16:colId xmlns:a16="http://schemas.microsoft.com/office/drawing/2014/main" val="20000"/>
                    </a:ext>
                  </a:extLst>
                </a:gridCol>
                <a:gridCol w="1347828">
                  <a:extLst>
                    <a:ext uri="{9D8B030D-6E8A-4147-A177-3AD203B41FA5}">
                      <a16:colId xmlns:a16="http://schemas.microsoft.com/office/drawing/2014/main" val="20001"/>
                    </a:ext>
                  </a:extLst>
                </a:gridCol>
                <a:gridCol w="1026917">
                  <a:extLst>
                    <a:ext uri="{9D8B030D-6E8A-4147-A177-3AD203B41FA5}">
                      <a16:colId xmlns:a16="http://schemas.microsoft.com/office/drawing/2014/main" val="20002"/>
                    </a:ext>
                  </a:extLst>
                </a:gridCol>
                <a:gridCol w="1346102">
                  <a:extLst>
                    <a:ext uri="{9D8B030D-6E8A-4147-A177-3AD203B41FA5}">
                      <a16:colId xmlns:a16="http://schemas.microsoft.com/office/drawing/2014/main" val="20003"/>
                    </a:ext>
                  </a:extLst>
                </a:gridCol>
                <a:gridCol w="959523">
                  <a:extLst>
                    <a:ext uri="{9D8B030D-6E8A-4147-A177-3AD203B41FA5}">
                      <a16:colId xmlns:a16="http://schemas.microsoft.com/office/drawing/2014/main" val="20004"/>
                    </a:ext>
                  </a:extLst>
                </a:gridCol>
                <a:gridCol w="1048311">
                  <a:extLst>
                    <a:ext uri="{9D8B030D-6E8A-4147-A177-3AD203B41FA5}">
                      <a16:colId xmlns:a16="http://schemas.microsoft.com/office/drawing/2014/main" val="20005"/>
                    </a:ext>
                  </a:extLst>
                </a:gridCol>
                <a:gridCol w="1049957">
                  <a:extLst>
                    <a:ext uri="{9D8B030D-6E8A-4147-A177-3AD203B41FA5}">
                      <a16:colId xmlns:a16="http://schemas.microsoft.com/office/drawing/2014/main" val="20006"/>
                    </a:ext>
                  </a:extLst>
                </a:gridCol>
                <a:gridCol w="1046665">
                  <a:extLst>
                    <a:ext uri="{9D8B030D-6E8A-4147-A177-3AD203B41FA5}">
                      <a16:colId xmlns:a16="http://schemas.microsoft.com/office/drawing/2014/main" val="20007"/>
                    </a:ext>
                  </a:extLst>
                </a:gridCol>
              </a:tblGrid>
              <a:tr h="504057">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endParaRPr kumimoji="0" lang="zh-CN"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endParaRP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Database</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System</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Textbook</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Oracle</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Sells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Year</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class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742">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D1</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742">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D2</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742">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D3</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0.5</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0.5</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itchFamily="34" charset="0"/>
                          <a:ea typeface="宋体" pitchFamily="2" charset="-122"/>
                          <a:cs typeface="Calibri" pitchFamily="34" charset="0"/>
                        </a:rPr>
                        <a:t>0.5</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356413812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324949"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主要任务 </a:t>
            </a:r>
            <a:r>
              <a:rPr kumimoji="0" lang="en-US" altLang="zh-CN" sz="3600" b="0" i="0" u="none" strike="noStrike" kern="1200" cap="none" spc="0" normalizeH="0" baseline="0" noProof="0" dirty="0">
                <a:ln>
                  <a:noFill/>
                </a:ln>
                <a:solidFill>
                  <a:srgbClr val="31589C"/>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1200" cap="none" spc="0" normalizeH="0" baseline="0" noProof="0" dirty="0">
                <a:ln>
                  <a:noFill/>
                </a:ln>
                <a:solidFill>
                  <a:srgbClr val="31589C"/>
                </a:solidFill>
                <a:effectLst/>
                <a:uLnTx/>
                <a:uFillTx/>
                <a:latin typeface="黑体" panose="02010609060101010101" pitchFamily="49" charset="-122"/>
                <a:ea typeface="黑体" panose="02010609060101010101" pitchFamily="49" charset="-122"/>
                <a:cs typeface="+mn-cs"/>
              </a:rPr>
              <a:t>语法</a:t>
            </a:r>
            <a:endParaRPr kumimoji="0" lang="zh-CN" altLang="en-US" sz="2000" b="0" i="0" u="none" strike="noStrike" kern="1200" cap="none" spc="0" normalizeH="0" baseline="0" noProof="0" dirty="0">
              <a:ln>
                <a:noFill/>
              </a:ln>
              <a:solidFill>
                <a:srgbClr val="31589C"/>
              </a:solidFill>
              <a:effectLst/>
              <a:uLnTx/>
              <a:uFillTx/>
              <a:latin typeface="黑体" panose="02010609060101010101" pitchFamily="49" charset="-122"/>
              <a:ea typeface="黑体" panose="02010609060101010101" pitchFamily="49" charset="-122"/>
              <a:cs typeface="+mn-cs"/>
            </a:endParaRPr>
          </a:p>
        </p:txBody>
      </p:sp>
      <p:sp>
        <p:nvSpPr>
          <p:cNvPr id="6" name="内容占位符 2"/>
          <p:cNvSpPr txBox="1">
            <a:spLocks/>
          </p:cNvSpPr>
          <p:nvPr/>
        </p:nvSpPr>
        <p:spPr bwMode="auto">
          <a:xfrm>
            <a:off x="676845" y="1314641"/>
            <a:ext cx="8576567"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514350" marR="0" lvl="0" indent="-514350" algn="l" defTabSz="914400" rtl="0" eaLnBrk="1" fontAlgn="base" latinLnBrk="0" hangingPunct="1">
              <a:lnSpc>
                <a:spcPct val="130000"/>
              </a:lnSpc>
              <a:spcBef>
                <a:spcPts val="600"/>
              </a:spcBef>
              <a:spcAft>
                <a:spcPct val="0"/>
              </a:spcAft>
              <a:buClrTx/>
              <a:buSzTx/>
              <a:buFont typeface="+mj-lt"/>
              <a:buAutoNum type="arabicPeriod"/>
              <a:tabLst/>
              <a:defRPr/>
            </a:pPr>
            <a:r>
              <a:rPr kumimoji="0" lang="zh-CN" altLang="en-US" sz="2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词干抽取</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Stemming</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30000"/>
              </a:lnSpc>
              <a:spcBef>
                <a:spcPts val="600"/>
              </a:spcBef>
              <a:spcAft>
                <a:spcPct val="0"/>
              </a:spcAft>
              <a:buClrTx/>
              <a:buSzTx/>
              <a:buFont typeface="+mj-lt"/>
              <a:buAutoNum type="arabicPeriod"/>
              <a:tabLst/>
              <a:defRPr/>
            </a:pPr>
            <a:r>
              <a:rPr kumimoji="0" lang="zh-CN" altLang="en-US" sz="2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词形还原</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Lemmatization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30000"/>
              </a:lnSpc>
              <a:spcBef>
                <a:spcPts val="600"/>
              </a:spcBef>
              <a:spcAft>
                <a:spcPct val="0"/>
              </a:spcAft>
              <a:buClrTx/>
              <a:buSzTx/>
              <a:buFont typeface="+mj-lt"/>
              <a:buAutoNum type="arabicPeriod"/>
              <a:tabLst/>
              <a:defRPr/>
            </a:pPr>
            <a:r>
              <a:rPr kumimoji="0" lang="zh-CN" altLang="en-US" sz="2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词性标注</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Part-of-speech tagging</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30000"/>
              </a:lnSpc>
              <a:spcBef>
                <a:spcPts val="600"/>
              </a:spcBef>
              <a:spcAft>
                <a:spcPct val="0"/>
              </a:spcAft>
              <a:buClrTx/>
              <a:buSzTx/>
              <a:buFont typeface="+mj-lt"/>
              <a:buAutoNum type="arabicPeriod"/>
              <a:tabLst/>
              <a:defRPr/>
            </a:pPr>
            <a:r>
              <a:rPr kumimoji="0" lang="zh-CN" altLang="en-US" sz="2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句法分析</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Parsing</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30000"/>
              </a:lnSpc>
              <a:spcBef>
                <a:spcPts val="600"/>
              </a:spcBef>
              <a:spcAft>
                <a:spcPct val="0"/>
              </a:spcAft>
              <a:buClrTx/>
              <a:buSzTx/>
              <a:buFont typeface="+mj-lt"/>
              <a:buAutoNum type="arabicPeriod"/>
              <a:tabLst/>
              <a:defRPr/>
            </a:pPr>
            <a:r>
              <a:rPr kumimoji="0" lang="zh-CN" altLang="en-US" sz="2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断句（</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Sentence breaking</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30000"/>
              </a:lnSpc>
              <a:spcBef>
                <a:spcPts val="600"/>
              </a:spcBef>
              <a:spcAft>
                <a:spcPct val="0"/>
              </a:spcAft>
              <a:buClrTx/>
              <a:buSzTx/>
              <a:buFont typeface="+mj-lt"/>
              <a:buAutoNum type="arabicPeriod"/>
              <a:tabLst/>
              <a:defRPr/>
            </a:pPr>
            <a:r>
              <a:rPr kumimoji="0" lang="zh-CN" altLang="en-US" sz="2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术语抽取（</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Terminology extraction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30000"/>
              </a:lnSpc>
              <a:spcBef>
                <a:spcPts val="600"/>
              </a:spcBef>
              <a:spcAft>
                <a:spcPct val="0"/>
              </a:spcAft>
              <a:buClrTx/>
              <a:buSzTx/>
              <a:buFont typeface="+mj-lt"/>
              <a:buAutoNum type="arabicPeriod"/>
              <a:tabLst/>
              <a:defRPr/>
            </a:pPr>
            <a:r>
              <a:rPr kumimoji="0" lang="zh-CN" altLang="en-US" sz="2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分词</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Word segmentation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469900" marR="0" lvl="0" indent="-469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103239" y="6330815"/>
            <a:ext cx="69956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557AE"/>
                </a:solidFill>
                <a:effectLst/>
                <a:uLnTx/>
                <a:uFillTx/>
                <a:latin typeface="Tahoma"/>
                <a:ea typeface="黑体"/>
                <a:cs typeface="+mn-cs"/>
              </a:rPr>
              <a:t>https://en.wikipedia.org/wiki/Natural-language_processing</a:t>
            </a:r>
          </a:p>
        </p:txBody>
      </p:sp>
    </p:spTree>
    <p:extLst>
      <p:ext uri="{BB962C8B-B14F-4D97-AF65-F5344CB8AC3E}">
        <p14:creationId xmlns:p14="http://schemas.microsoft.com/office/powerpoint/2010/main" val="8479533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421026" y="1751354"/>
            <a:ext cx="8229600"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D1 : This is a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database system textbook</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D2 :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Oracle database sells</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 for $1000 this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year</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D3 :</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My</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oracle database textbook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for</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my</a:t>
            </a: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黑体"/>
                <a:cs typeface="Times New Roman" panose="02020603050405020304" pitchFamily="18" charset="0"/>
              </a:rPr>
              <a:t> database class</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sz="2400"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Document frequencies:</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sp>
        <p:nvSpPr>
          <p:cNvPr id="8" name="内容占位符 2"/>
          <p:cNvSpPr txBox="1">
            <a:spLocks/>
          </p:cNvSpPr>
          <p:nvPr/>
        </p:nvSpPr>
        <p:spPr>
          <a:xfrm>
            <a:off x="368465" y="1103281"/>
            <a:ext cx="8208962" cy="7920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20000"/>
              </a:lnSpc>
              <a:spcBef>
                <a:spcPts val="600"/>
              </a:spcBef>
              <a:spcAft>
                <a:spcPct val="0"/>
              </a:spcAft>
              <a:buClrTx/>
              <a:buSzTx/>
              <a:buFont typeface="Wingdings" pitchFamily="2" charset="2"/>
              <a:buChar char="n"/>
              <a:tabLst/>
              <a:defRPr/>
            </a:pP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TFIDF</a:t>
            </a:r>
            <a:r>
              <a:rPr kumimoji="0"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例子</a:t>
            </a:r>
            <a:endParaRPr kumimoji="0" lang="zh-CN"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 name="Group 2"/>
          <p:cNvGraphicFramePr>
            <a:graphicFrameLocks noGrp="1"/>
          </p:cNvGraphicFramePr>
          <p:nvPr>
            <p:extLst/>
          </p:nvPr>
        </p:nvGraphicFramePr>
        <p:xfrm>
          <a:off x="406913" y="3806491"/>
          <a:ext cx="8243713" cy="1249363"/>
        </p:xfrm>
        <a:graphic>
          <a:graphicData uri="http://schemas.openxmlformats.org/drawingml/2006/table">
            <a:tbl>
              <a:tblPr/>
              <a:tblGrid>
                <a:gridCol w="1274801">
                  <a:extLst>
                    <a:ext uri="{9D8B030D-6E8A-4147-A177-3AD203B41FA5}">
                      <a16:colId xmlns:a16="http://schemas.microsoft.com/office/drawing/2014/main" val="20000"/>
                    </a:ext>
                  </a:extLst>
                </a:gridCol>
                <a:gridCol w="1104828">
                  <a:extLst>
                    <a:ext uri="{9D8B030D-6E8A-4147-A177-3AD203B41FA5}">
                      <a16:colId xmlns:a16="http://schemas.microsoft.com/office/drawing/2014/main" val="20001"/>
                    </a:ext>
                  </a:extLst>
                </a:gridCol>
                <a:gridCol w="1354476">
                  <a:extLst>
                    <a:ext uri="{9D8B030D-6E8A-4147-A177-3AD203B41FA5}">
                      <a16:colId xmlns:a16="http://schemas.microsoft.com/office/drawing/2014/main" val="20002"/>
                    </a:ext>
                  </a:extLst>
                </a:gridCol>
                <a:gridCol w="1126074">
                  <a:extLst>
                    <a:ext uri="{9D8B030D-6E8A-4147-A177-3AD203B41FA5}">
                      <a16:colId xmlns:a16="http://schemas.microsoft.com/office/drawing/2014/main" val="20003"/>
                    </a:ext>
                  </a:extLst>
                </a:gridCol>
                <a:gridCol w="1127845">
                  <a:extLst>
                    <a:ext uri="{9D8B030D-6E8A-4147-A177-3AD203B41FA5}">
                      <a16:colId xmlns:a16="http://schemas.microsoft.com/office/drawing/2014/main" val="20004"/>
                    </a:ext>
                  </a:extLst>
                </a:gridCol>
                <a:gridCol w="1129615">
                  <a:extLst>
                    <a:ext uri="{9D8B030D-6E8A-4147-A177-3AD203B41FA5}">
                      <a16:colId xmlns:a16="http://schemas.microsoft.com/office/drawing/2014/main" val="20005"/>
                    </a:ext>
                  </a:extLst>
                </a:gridCol>
                <a:gridCol w="1126074">
                  <a:extLst>
                    <a:ext uri="{9D8B030D-6E8A-4147-A177-3AD203B41FA5}">
                      <a16:colId xmlns:a16="http://schemas.microsoft.com/office/drawing/2014/main" val="20006"/>
                    </a:ext>
                  </a:extLst>
                </a:gridCol>
              </a:tblGrid>
              <a:tr h="639918">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Database</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Calibri" pitchFamily="34" charset="0"/>
                          <a:ea typeface="宋体" pitchFamily="2" charset="-122"/>
                          <a:cs typeface="Calibri" pitchFamily="34" charset="0"/>
                        </a:rPr>
                        <a:t>System</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Calibri" pitchFamily="34" charset="0"/>
                          <a:ea typeface="宋体" pitchFamily="2" charset="-122"/>
                          <a:cs typeface="Calibri" pitchFamily="34" charset="0"/>
                        </a:rPr>
                        <a:t>Textbook</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Calibri" pitchFamily="34" charset="0"/>
                          <a:ea typeface="宋体" pitchFamily="2" charset="-122"/>
                          <a:cs typeface="Calibri" pitchFamily="34" charset="0"/>
                        </a:rPr>
                        <a:t>Oracle</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Calibri" pitchFamily="34" charset="0"/>
                          <a:ea typeface="宋体" pitchFamily="2" charset="-122"/>
                          <a:cs typeface="Calibri" pitchFamily="34" charset="0"/>
                        </a:rPr>
                        <a:t>Sells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Calibri" pitchFamily="34" charset="0"/>
                          <a:ea typeface="宋体" pitchFamily="2" charset="-122"/>
                          <a:cs typeface="Calibri" pitchFamily="34" charset="0"/>
                        </a:rPr>
                        <a:t>Year</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Calibri" pitchFamily="34" charset="0"/>
                          <a:ea typeface="宋体" pitchFamily="2" charset="-122"/>
                          <a:cs typeface="Calibri" pitchFamily="34" charset="0"/>
                        </a:rPr>
                        <a:t>class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445">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3</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2</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2</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Calibri" pitchFamily="34" charset="0"/>
                          <a:ea typeface="宋体" pitchFamily="2" charset="-122"/>
                          <a:cs typeface="Calibri" pitchFamily="34"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237110368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
          <p:cNvGrpSpPr/>
          <p:nvPr/>
        </p:nvGrpSpPr>
        <p:grpSpPr bwMode="auto">
          <a:xfrm>
            <a:off x="2593870" y="3233857"/>
            <a:ext cx="2898774" cy="495301"/>
            <a:chOff x="2064" y="3408"/>
            <a:chExt cx="1826" cy="312"/>
          </a:xfrm>
        </p:grpSpPr>
        <p:sp>
          <p:nvSpPr>
            <p:cNvPr id="10" name="Text Box 4"/>
            <p:cNvSpPr txBox="1">
              <a:spLocks noChangeArrowheads="1"/>
            </p:cNvSpPr>
            <p:nvPr/>
          </p:nvSpPr>
          <p:spPr bwMode="auto">
            <a:xfrm>
              <a:off x="2064" y="3408"/>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400" b="1" i="0" u="none" strike="noStrike" kern="0" cap="none" spc="0" normalizeH="0" baseline="0" noProof="0" dirty="0" err="1">
                  <a:ln>
                    <a:noFill/>
                  </a:ln>
                  <a:solidFill>
                    <a:srgbClr val="FF0000"/>
                  </a:solidFill>
                  <a:effectLst/>
                  <a:uLnTx/>
                  <a:uFillTx/>
                  <a:cs typeface="Times New Roman" panose="02020603050405020304" pitchFamily="18" charset="0"/>
                </a:rPr>
                <a:t>w</a:t>
              </a:r>
              <a:r>
                <a:rPr kumimoji="0" lang="en-US" altLang="zh-CN" sz="2400" b="1" i="0" u="none" strike="noStrike" kern="0" cap="none" spc="0" normalizeH="0" baseline="-25000" noProof="0" dirty="0" err="1">
                  <a:ln>
                    <a:noFill/>
                  </a:ln>
                  <a:solidFill>
                    <a:srgbClr val="FF0000"/>
                  </a:solidFill>
                  <a:effectLst/>
                  <a:uLnTx/>
                  <a:uFillTx/>
                  <a:cs typeface="Times New Roman" panose="02020603050405020304" pitchFamily="18" charset="0"/>
                </a:rPr>
                <a:t>ij</a:t>
              </a:r>
              <a:r>
                <a:rPr kumimoji="0" lang="en-US" altLang="zh-CN" sz="2400" b="1" i="0" u="none" strike="noStrike" kern="0" cap="none" spc="0" normalizeH="0" baseline="-25000" noProof="0" dirty="0">
                  <a:ln>
                    <a:noFill/>
                  </a:ln>
                  <a:solidFill>
                    <a:srgbClr val="FF0000"/>
                  </a:solidFill>
                  <a:effectLst/>
                  <a:uLnTx/>
                  <a:uFillTx/>
                  <a:cs typeface="Times New Roman" panose="02020603050405020304" pitchFamily="18" charset="0"/>
                </a:rPr>
                <a:t> </a:t>
              </a:r>
              <a:r>
                <a:rPr kumimoji="0" lang="en-US" altLang="zh-CN" sz="2400" b="1" i="0" u="none" strike="noStrike" kern="0" cap="none" spc="0" normalizeH="0" baseline="0" noProof="0" dirty="0">
                  <a:ln>
                    <a:noFill/>
                  </a:ln>
                  <a:solidFill>
                    <a:srgbClr val="FF0000"/>
                  </a:solidFill>
                  <a:effectLst/>
                  <a:uLnTx/>
                  <a:uFillTx/>
                  <a:cs typeface="Times New Roman" panose="02020603050405020304" pitchFamily="18" charset="0"/>
                </a:rPr>
                <a:t>= </a:t>
              </a:r>
            </a:p>
          </p:txBody>
        </p:sp>
        <p:sp>
          <p:nvSpPr>
            <p:cNvPr id="11" name="Text Box 5"/>
            <p:cNvSpPr txBox="1">
              <a:spLocks noChangeArrowheads="1"/>
            </p:cNvSpPr>
            <p:nvPr/>
          </p:nvSpPr>
          <p:spPr bwMode="auto">
            <a:xfrm>
              <a:off x="2616" y="3429"/>
              <a:ext cx="127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1" i="0" u="none" strike="noStrike" kern="0" cap="none" spc="0" normalizeH="0" baseline="0" noProof="0" dirty="0" err="1">
                  <a:ln>
                    <a:noFill/>
                  </a:ln>
                  <a:solidFill>
                    <a:srgbClr val="FF0000"/>
                  </a:solidFill>
                  <a:effectLst/>
                  <a:uLnTx/>
                  <a:uFillTx/>
                  <a:cs typeface="Times New Roman" panose="02020603050405020304" pitchFamily="18" charset="0"/>
                </a:rPr>
                <a:t>tf</a:t>
              </a:r>
              <a:r>
                <a:rPr kumimoji="0" lang="en-US" altLang="zh-CN" sz="2400" b="1" i="0" u="none" strike="noStrike" kern="0" cap="none" spc="0" normalizeH="0" baseline="-25000" noProof="0" dirty="0" err="1">
                  <a:ln>
                    <a:noFill/>
                  </a:ln>
                  <a:solidFill>
                    <a:srgbClr val="FF0000"/>
                  </a:solidFill>
                  <a:effectLst/>
                  <a:uLnTx/>
                  <a:uFillTx/>
                  <a:cs typeface="Times New Roman" panose="02020603050405020304" pitchFamily="18" charset="0"/>
                </a:rPr>
                <a:t>ij</a:t>
              </a:r>
              <a:r>
                <a:rPr kumimoji="0" lang="en-US" altLang="zh-CN" sz="2400" b="1" i="0" u="none" strike="noStrike" kern="0" cap="none" spc="0" normalizeH="0" baseline="0" noProof="0" dirty="0">
                  <a:ln>
                    <a:noFill/>
                  </a:ln>
                  <a:solidFill>
                    <a:srgbClr val="FF0000"/>
                  </a:solidFill>
                  <a:effectLst/>
                  <a:uLnTx/>
                  <a:uFillTx/>
                  <a:cs typeface="Times New Roman" panose="02020603050405020304" pitchFamily="18" charset="0"/>
                </a:rPr>
                <a:t> * log(d/</a:t>
              </a:r>
              <a:r>
                <a:rPr kumimoji="0" lang="en-US" altLang="zh-CN" sz="2400" b="1" i="0" u="none" strike="noStrike" kern="0" cap="none" spc="0" normalizeH="0" baseline="0" noProof="0" dirty="0" err="1">
                  <a:ln>
                    <a:noFill/>
                  </a:ln>
                  <a:solidFill>
                    <a:srgbClr val="FF0000"/>
                  </a:solidFill>
                  <a:effectLst/>
                  <a:uLnTx/>
                  <a:uFillTx/>
                  <a:cs typeface="Times New Roman" panose="02020603050405020304" pitchFamily="18" charset="0"/>
                </a:rPr>
                <a:t>df</a:t>
              </a:r>
              <a:r>
                <a:rPr kumimoji="0" lang="en-US" altLang="zh-CN" sz="2400" b="1" i="0" u="none" strike="noStrike" kern="0" cap="none" spc="0" normalizeH="0" baseline="-25000" noProof="0" dirty="0" err="1">
                  <a:ln>
                    <a:noFill/>
                  </a:ln>
                  <a:solidFill>
                    <a:srgbClr val="FF0000"/>
                  </a:solidFill>
                  <a:effectLst/>
                  <a:uLnTx/>
                  <a:uFillTx/>
                  <a:cs typeface="Times New Roman" panose="02020603050405020304" pitchFamily="18" charset="0"/>
                </a:rPr>
                <a:t>j</a:t>
              </a:r>
              <a:r>
                <a:rPr kumimoji="0" lang="en-US" altLang="zh-CN" sz="2400" b="1" i="0" u="none" strike="noStrike" kern="0" cap="none" spc="0" normalizeH="0" baseline="0" noProof="0" dirty="0">
                  <a:ln>
                    <a:noFill/>
                  </a:ln>
                  <a:solidFill>
                    <a:srgbClr val="FF0000"/>
                  </a:solidFill>
                  <a:effectLst/>
                  <a:uLnTx/>
                  <a:uFillTx/>
                  <a:cs typeface="Times New Roman" panose="02020603050405020304" pitchFamily="18" charset="0"/>
                </a:rPr>
                <a:t>)</a:t>
              </a:r>
            </a:p>
          </p:txBody>
        </p:sp>
      </p:grpSp>
      <p:graphicFrame>
        <p:nvGraphicFramePr>
          <p:cNvPr id="12" name="Group 6"/>
          <p:cNvGraphicFramePr>
            <a:graphicFrameLocks noGrp="1"/>
          </p:cNvGraphicFramePr>
          <p:nvPr>
            <p:extLst>
              <p:ext uri="{D42A27DB-BD31-4B8C-83A1-F6EECF244321}">
                <p14:modId xmlns:p14="http://schemas.microsoft.com/office/powerpoint/2010/main" val="4277659790"/>
              </p:ext>
            </p:extLst>
          </p:nvPr>
        </p:nvGraphicFramePr>
        <p:xfrm>
          <a:off x="88299" y="1608083"/>
          <a:ext cx="6019800" cy="1419960"/>
        </p:xfrm>
        <a:graphic>
          <a:graphicData uri="http://schemas.openxmlformats.org/drawingml/2006/table">
            <a:tbl>
              <a:tblPr/>
              <a:tblGrid>
                <a:gridCol w="533400">
                  <a:extLst>
                    <a:ext uri="{9D8B030D-6E8A-4147-A177-3AD203B41FA5}">
                      <a16:colId xmlns:a16="http://schemas.microsoft.com/office/drawing/2014/main" val="20000"/>
                    </a:ext>
                  </a:extLst>
                </a:gridCol>
                <a:gridCol w="936476">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42628">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39762">
                  <a:extLst>
                    <a:ext uri="{9D8B030D-6E8A-4147-A177-3AD203B41FA5}">
                      <a16:colId xmlns:a16="http://schemas.microsoft.com/office/drawing/2014/main" val="20006"/>
                    </a:ext>
                  </a:extLst>
                </a:gridCol>
                <a:gridCol w="731838">
                  <a:extLst>
                    <a:ext uri="{9D8B030D-6E8A-4147-A177-3AD203B41FA5}">
                      <a16:colId xmlns:a16="http://schemas.microsoft.com/office/drawing/2014/main" val="20007"/>
                    </a:ext>
                  </a:extLst>
                </a:gridCol>
              </a:tblGrid>
              <a:tr h="381000">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endParaRPr kumimoji="0" lang="zh-CN"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Database</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System</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Textbook</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Oracle</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Sells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Year</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class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6075">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D1</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6075">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D2</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6075">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D3</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0.5</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0.5</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0.5</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Group 11"/>
          <p:cNvGraphicFramePr>
            <a:graphicFrameLocks noGrp="1"/>
          </p:cNvGraphicFramePr>
          <p:nvPr>
            <p:extLst>
              <p:ext uri="{D42A27DB-BD31-4B8C-83A1-F6EECF244321}">
                <p14:modId xmlns:p14="http://schemas.microsoft.com/office/powerpoint/2010/main" val="2838516936"/>
              </p:ext>
            </p:extLst>
          </p:nvPr>
        </p:nvGraphicFramePr>
        <p:xfrm>
          <a:off x="6283690" y="1680360"/>
          <a:ext cx="2590800" cy="1655762"/>
        </p:xfrm>
        <a:graphic>
          <a:graphicData uri="http://schemas.openxmlformats.org/drawingml/2006/table">
            <a:tbl>
              <a:tblPr/>
              <a:tblGrid>
                <a:gridCol w="1203325">
                  <a:extLst>
                    <a:ext uri="{9D8B030D-6E8A-4147-A177-3AD203B41FA5}">
                      <a16:colId xmlns:a16="http://schemas.microsoft.com/office/drawing/2014/main" val="20000"/>
                    </a:ext>
                  </a:extLst>
                </a:gridCol>
                <a:gridCol w="288925">
                  <a:extLst>
                    <a:ext uri="{9D8B030D-6E8A-4147-A177-3AD203B41FA5}">
                      <a16:colId xmlns:a16="http://schemas.microsoft.com/office/drawing/2014/main" val="20001"/>
                    </a:ext>
                  </a:extLst>
                </a:gridCol>
                <a:gridCol w="719138">
                  <a:extLst>
                    <a:ext uri="{9D8B030D-6E8A-4147-A177-3AD203B41FA5}">
                      <a16:colId xmlns:a16="http://schemas.microsoft.com/office/drawing/2014/main" val="20002"/>
                    </a:ext>
                  </a:extLst>
                </a:gridCol>
                <a:gridCol w="379412">
                  <a:extLst>
                    <a:ext uri="{9D8B030D-6E8A-4147-A177-3AD203B41FA5}">
                      <a16:colId xmlns:a16="http://schemas.microsoft.com/office/drawing/2014/main" val="20003"/>
                    </a:ext>
                  </a:extLst>
                </a:gridCol>
              </a:tblGrid>
              <a:tr h="433387">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Database</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3</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Sells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System </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Year</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3387">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Textbook</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Class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Oracle</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endParaRPr kumimoji="0" lang="zh-CN" altLang="zh-CN" sz="16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endParaRPr kumimoji="0" lang="zh-CN" altLang="zh-CN" sz="1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4" name="Group 2"/>
          <p:cNvGraphicFramePr>
            <a:graphicFrameLocks noGrp="1"/>
          </p:cNvGraphicFramePr>
          <p:nvPr>
            <p:extLst>
              <p:ext uri="{D42A27DB-BD31-4B8C-83A1-F6EECF244321}">
                <p14:modId xmlns:p14="http://schemas.microsoft.com/office/powerpoint/2010/main" val="468344088"/>
              </p:ext>
            </p:extLst>
          </p:nvPr>
        </p:nvGraphicFramePr>
        <p:xfrm>
          <a:off x="354999" y="3820131"/>
          <a:ext cx="8534400" cy="2506962"/>
        </p:xfrm>
        <a:graphic>
          <a:graphicData uri="http://schemas.openxmlformats.org/drawingml/2006/table">
            <a:tbl>
              <a:tblPr/>
              <a:tblGrid>
                <a:gridCol w="704850">
                  <a:extLst>
                    <a:ext uri="{9D8B030D-6E8A-4147-A177-3AD203B41FA5}">
                      <a16:colId xmlns:a16="http://schemas.microsoft.com/office/drawing/2014/main" val="20000"/>
                    </a:ext>
                  </a:extLst>
                </a:gridCol>
                <a:gridCol w="1408113">
                  <a:extLst>
                    <a:ext uri="{9D8B030D-6E8A-4147-A177-3AD203B41FA5}">
                      <a16:colId xmlns:a16="http://schemas.microsoft.com/office/drawing/2014/main" val="20001"/>
                    </a:ext>
                  </a:extLst>
                </a:gridCol>
                <a:gridCol w="1250453">
                  <a:extLst>
                    <a:ext uri="{9D8B030D-6E8A-4147-A177-3AD203B41FA5}">
                      <a16:colId xmlns:a16="http://schemas.microsoft.com/office/drawing/2014/main" val="20002"/>
                    </a:ext>
                  </a:extLst>
                </a:gridCol>
                <a:gridCol w="1437184">
                  <a:extLst>
                    <a:ext uri="{9D8B030D-6E8A-4147-A177-3AD203B41FA5}">
                      <a16:colId xmlns:a16="http://schemas.microsoft.com/office/drawing/2014/main" val="20003"/>
                    </a:ext>
                  </a:extLst>
                </a:gridCol>
                <a:gridCol w="839788">
                  <a:extLst>
                    <a:ext uri="{9D8B030D-6E8A-4147-A177-3AD203B41FA5}">
                      <a16:colId xmlns:a16="http://schemas.microsoft.com/office/drawing/2014/main" val="20004"/>
                    </a:ext>
                  </a:extLst>
                </a:gridCol>
                <a:gridCol w="1038225">
                  <a:extLst>
                    <a:ext uri="{9D8B030D-6E8A-4147-A177-3AD203B41FA5}">
                      <a16:colId xmlns:a16="http://schemas.microsoft.com/office/drawing/2014/main" val="20005"/>
                    </a:ext>
                  </a:extLst>
                </a:gridCol>
                <a:gridCol w="819150">
                  <a:extLst>
                    <a:ext uri="{9D8B030D-6E8A-4147-A177-3AD203B41FA5}">
                      <a16:colId xmlns:a16="http://schemas.microsoft.com/office/drawing/2014/main" val="20006"/>
                    </a:ext>
                  </a:extLst>
                </a:gridCol>
                <a:gridCol w="1036637">
                  <a:extLst>
                    <a:ext uri="{9D8B030D-6E8A-4147-A177-3AD203B41FA5}">
                      <a16:colId xmlns:a16="http://schemas.microsoft.com/office/drawing/2014/main" val="20007"/>
                    </a:ext>
                  </a:extLst>
                </a:gridCol>
              </a:tblGrid>
              <a:tr h="553070">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endParaRPr kumimoji="0" lang="zh-CN" altLang="zh-CN" sz="20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Database</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System</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Textbook</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Oracle</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Sells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Year</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class</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28575"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6064">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D1</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008000"/>
                          </a:solidFill>
                          <a:effectLst/>
                          <a:latin typeface="Times New Roman" panose="02020603050405020304" pitchFamily="18" charset="0"/>
                          <a:ea typeface="宋体" pitchFamily="2" charset="-122"/>
                          <a:cs typeface="Times New Roman" panose="02020603050405020304" pitchFamily="18" charset="0"/>
                        </a:rPr>
                        <a:t>1 * log3/3 = 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008000"/>
                          </a:solidFill>
                          <a:effectLst/>
                          <a:latin typeface="Times New Roman" panose="02020603050405020304" pitchFamily="18" charset="0"/>
                          <a:ea typeface="宋体" pitchFamily="2" charset="-122"/>
                          <a:cs typeface="Times New Roman" panose="02020603050405020304" pitchFamily="18" charset="0"/>
                        </a:rPr>
                        <a:t>1 * log 3/1 =1.548</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008000"/>
                          </a:solidFill>
                          <a:effectLst/>
                          <a:latin typeface="Times New Roman" panose="02020603050405020304" pitchFamily="18" charset="0"/>
                          <a:ea typeface="宋体" pitchFamily="2" charset="-122"/>
                          <a:cs typeface="Times New Roman" panose="02020603050405020304" pitchFamily="18" charset="0"/>
                        </a:rPr>
                        <a:t>1 * log(3/2) =0.548 </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0692">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D2</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0.548</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1.548</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1.548</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12700"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0692">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D3</a:t>
                      </a:r>
                    </a:p>
                  </a:txBody>
                  <a:tcPr marL="36000" marR="36000" marT="36000" marB="36000" anchor="ctr" anchorCtr="1" horzOverflow="overflow">
                    <a:lnL w="28575"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rgbClr val="008000"/>
                          </a:solidFill>
                          <a:effectLst/>
                          <a:latin typeface="Times New Roman" panose="02020603050405020304" pitchFamily="18" charset="0"/>
                          <a:ea typeface="宋体" pitchFamily="2" charset="-122"/>
                          <a:cs typeface="Times New Roman" panose="02020603050405020304" pitchFamily="18" charset="0"/>
                        </a:rPr>
                        <a:t>0.5 * log(3/2) = 0.274</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0.274</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12700"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宋体"/>
                        </a:defRPr>
                      </a:lvl1pPr>
                      <a:lvl2pPr marL="457200" algn="l" defTabSz="914400" rtl="0" eaLnBrk="1" latinLnBrk="0" hangingPunct="1">
                        <a:defRPr sz="1800" kern="1200">
                          <a:solidFill>
                            <a:schemeClr val="tx1"/>
                          </a:solidFill>
                          <a:latin typeface="Verdana"/>
                          <a:ea typeface="宋体"/>
                        </a:defRPr>
                      </a:lvl2pPr>
                      <a:lvl3pPr marL="914400" algn="l" defTabSz="914400" rtl="0" eaLnBrk="1" latinLnBrk="0" hangingPunct="1">
                        <a:defRPr sz="1800" kern="1200">
                          <a:solidFill>
                            <a:schemeClr val="tx1"/>
                          </a:solidFill>
                          <a:latin typeface="Verdana"/>
                          <a:ea typeface="宋体"/>
                        </a:defRPr>
                      </a:lvl3pPr>
                      <a:lvl4pPr marL="1371600" algn="l" defTabSz="914400" rtl="0" eaLnBrk="1" latinLnBrk="0" hangingPunct="1">
                        <a:defRPr sz="1800" kern="1200">
                          <a:solidFill>
                            <a:schemeClr val="tx1"/>
                          </a:solidFill>
                          <a:latin typeface="Verdana"/>
                          <a:ea typeface="宋体"/>
                        </a:defRPr>
                      </a:lvl4pPr>
                      <a:lvl5pPr marL="1828800" algn="l" defTabSz="914400" rtl="0" eaLnBrk="1" latinLnBrk="0" hangingPunct="1">
                        <a:defRPr sz="1800" kern="1200">
                          <a:solidFill>
                            <a:schemeClr val="tx1"/>
                          </a:solidFill>
                          <a:latin typeface="Verdana"/>
                          <a:ea typeface="宋体"/>
                        </a:defRPr>
                      </a:lvl5pPr>
                      <a:lvl6pPr marL="2286000" algn="l" defTabSz="914400" rtl="0" eaLnBrk="1" latinLnBrk="0" hangingPunct="1">
                        <a:defRPr sz="1800" kern="1200">
                          <a:solidFill>
                            <a:schemeClr val="tx1"/>
                          </a:solidFill>
                          <a:latin typeface="Verdana"/>
                          <a:ea typeface="宋体"/>
                        </a:defRPr>
                      </a:lvl6pPr>
                      <a:lvl7pPr marL="2743200" algn="l" defTabSz="914400" rtl="0" eaLnBrk="1" latinLnBrk="0" hangingPunct="1">
                        <a:defRPr sz="1800" kern="1200">
                          <a:solidFill>
                            <a:schemeClr val="tx1"/>
                          </a:solidFill>
                          <a:latin typeface="Verdana"/>
                          <a:ea typeface="宋体"/>
                        </a:defRPr>
                      </a:lvl7pPr>
                      <a:lvl8pPr marL="3200400" algn="l" defTabSz="914400" rtl="0" eaLnBrk="1" latinLnBrk="0" hangingPunct="1">
                        <a:defRPr sz="1800" kern="1200">
                          <a:solidFill>
                            <a:schemeClr val="tx1"/>
                          </a:solidFill>
                          <a:latin typeface="Verdana"/>
                          <a:ea typeface="宋体"/>
                        </a:defRPr>
                      </a:lvl8pPr>
                      <a:lvl9pPr marL="3657600" algn="l" defTabSz="914400" rtl="0" eaLnBrk="1" latinLnBrk="0" hangingPunct="1">
                        <a:defRPr sz="1800" kern="1200">
                          <a:solidFill>
                            <a:schemeClr val="tx1"/>
                          </a:solidFill>
                          <a:latin typeface="Verdana"/>
                          <a:ea typeface="宋体"/>
                        </a:defRPr>
                      </a:lvl9pPr>
                    </a:lstStyle>
                    <a:p>
                      <a:pPr marL="0" marR="0" lvl="0" indent="0" algn="l" defTabSz="914400" rtl="0" eaLnBrk="1" fontAlgn="base" latinLnBrk="0" hangingPunct="1">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0.774</a:t>
                      </a:r>
                    </a:p>
                  </a:txBody>
                  <a:tcPr marL="36000" marR="36000" marT="36000" marB="36000" anchor="ctr" anchorCtr="1" horzOverflow="overflow">
                    <a:lnL w="12700" cap="flat" cmpd="sng" algn="ctr">
                      <a:solidFill>
                        <a:srgbClr val="006699"/>
                      </a:solidFill>
                      <a:prstDash val="solid"/>
                      <a:miter lim="800000"/>
                      <a:headEnd type="none" w="med" len="med"/>
                      <a:tailEnd type="none" w="med" len="med"/>
                    </a:lnL>
                    <a:lnR w="28575" cap="flat" cmpd="sng" algn="ctr">
                      <a:solidFill>
                        <a:srgbClr val="006699"/>
                      </a:solidFill>
                      <a:prstDash val="solid"/>
                      <a:miter lim="800000"/>
                      <a:headEnd type="none" w="med" len="med"/>
                      <a:tailEnd type="none" w="med" len="med"/>
                    </a:lnR>
                    <a:lnT w="12700" cap="flat" cmpd="sng" algn="ctr">
                      <a:solidFill>
                        <a:srgbClr val="006699"/>
                      </a:solidFill>
                      <a:prstDash val="solid"/>
                      <a:miter lim="800000"/>
                      <a:headEnd type="none" w="med" len="med"/>
                      <a:tailEnd type="none" w="med" len="med"/>
                    </a:lnT>
                    <a:lnB w="28575" cap="flat" cmpd="sng" algn="ctr">
                      <a:solidFill>
                        <a:srgbClr val="006699"/>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Text Box 127"/>
          <p:cNvSpPr txBox="1">
            <a:spLocks noChangeArrowheads="1"/>
          </p:cNvSpPr>
          <p:nvPr/>
        </p:nvSpPr>
        <p:spPr bwMode="auto">
          <a:xfrm>
            <a:off x="962264" y="1004998"/>
            <a:ext cx="44117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1" i="0" u="none" strike="noStrike" kern="0" cap="none" spc="0" normalizeH="0" baseline="0" noProof="0" dirty="0">
                <a:ln>
                  <a:noFill/>
                </a:ln>
                <a:solidFill>
                  <a:srgbClr val="FF0000"/>
                </a:solidFill>
                <a:effectLst/>
                <a:uLnTx/>
                <a:uFillTx/>
                <a:cs typeface="Times New Roman" panose="02020603050405020304" pitchFamily="18" charset="0"/>
              </a:rPr>
              <a:t>normalized term-frequency (</a:t>
            </a:r>
            <a:r>
              <a:rPr kumimoji="0" lang="en-US" altLang="zh-CN" sz="2400" b="1" i="0" u="none" strike="noStrike" kern="0" cap="none" spc="0" normalizeH="0" baseline="0" noProof="0" dirty="0" err="1">
                <a:ln>
                  <a:noFill/>
                </a:ln>
                <a:solidFill>
                  <a:srgbClr val="FF0000"/>
                </a:solidFill>
                <a:effectLst/>
                <a:uLnTx/>
                <a:uFillTx/>
                <a:cs typeface="Times New Roman" panose="02020603050405020304" pitchFamily="18" charset="0"/>
              </a:rPr>
              <a:t>tf</a:t>
            </a:r>
            <a:r>
              <a:rPr kumimoji="0" lang="en-US" altLang="zh-CN" sz="2400" b="1" i="0" u="none" strike="noStrike" kern="0" cap="none" spc="0" normalizeH="0" baseline="-25000" noProof="0" dirty="0" err="1">
                <a:ln>
                  <a:noFill/>
                </a:ln>
                <a:solidFill>
                  <a:srgbClr val="FF0000"/>
                </a:solidFill>
                <a:effectLst/>
                <a:uLnTx/>
                <a:uFillTx/>
                <a:cs typeface="Times New Roman" panose="02020603050405020304" pitchFamily="18" charset="0"/>
              </a:rPr>
              <a:t>ij</a:t>
            </a:r>
            <a:r>
              <a:rPr kumimoji="0" lang="en-US" altLang="zh-CN" sz="2400" b="1" i="0" u="none" strike="noStrike" kern="0" cap="none" spc="0" normalizeH="0" baseline="0" noProof="0" dirty="0">
                <a:ln>
                  <a:noFill/>
                </a:ln>
                <a:solidFill>
                  <a:srgbClr val="FF0000"/>
                </a:solidFill>
                <a:effectLst/>
                <a:uLnTx/>
                <a:uFillTx/>
                <a:cs typeface="Times New Roman" panose="02020603050405020304" pitchFamily="18" charset="0"/>
              </a:rPr>
              <a:t>)</a:t>
            </a:r>
          </a:p>
        </p:txBody>
      </p:sp>
      <p:sp>
        <p:nvSpPr>
          <p:cNvPr id="16" name="Text Box 128"/>
          <p:cNvSpPr txBox="1">
            <a:spLocks noChangeArrowheads="1"/>
          </p:cNvSpPr>
          <p:nvPr/>
        </p:nvSpPr>
        <p:spPr bwMode="auto">
          <a:xfrm>
            <a:off x="5446608" y="973248"/>
            <a:ext cx="4054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2"/>
                </a:solidFill>
                <a:latin typeface="Times New Roman" pitchFamily="18" charset="0"/>
                <a:ea typeface="宋体" charset="-122"/>
              </a:defRPr>
            </a:lvl1pPr>
            <a:lvl2pPr marL="742950" indent="-285750" eaLnBrk="0" hangingPunct="0">
              <a:defRPr sz="2400">
                <a:solidFill>
                  <a:schemeClr val="tx2"/>
                </a:solidFill>
                <a:latin typeface="Times New Roman" pitchFamily="18" charset="0"/>
                <a:ea typeface="宋体" charset="-122"/>
              </a:defRPr>
            </a:lvl2pPr>
            <a:lvl3pPr marL="1143000" indent="-228600" eaLnBrk="0" hangingPunct="0">
              <a:defRPr sz="2400">
                <a:solidFill>
                  <a:schemeClr val="tx2"/>
                </a:solidFill>
                <a:latin typeface="Times New Roman" pitchFamily="18" charset="0"/>
                <a:ea typeface="宋体" charset="-122"/>
              </a:defRPr>
            </a:lvl3pPr>
            <a:lvl4pPr marL="1600200" indent="-228600" eaLnBrk="0" hangingPunct="0">
              <a:defRPr sz="2400">
                <a:solidFill>
                  <a:schemeClr val="tx2"/>
                </a:solidFill>
                <a:latin typeface="Times New Roman" pitchFamily="18" charset="0"/>
                <a:ea typeface="宋体" charset="-122"/>
              </a:defRPr>
            </a:lvl4pPr>
            <a:lvl5pPr marL="2057400" indent="-228600" eaLnBrk="0" hangingPunct="0">
              <a:defRPr sz="2400">
                <a:solidFill>
                  <a:schemeClr val="tx2"/>
                </a:solidFill>
                <a:latin typeface="Times New Roman" pitchFamily="18" charset="0"/>
                <a:ea typeface="宋体" charset="-122"/>
              </a:defRPr>
            </a:lvl5pPr>
            <a:lvl6pPr marL="25146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6pPr>
            <a:lvl7pPr marL="29718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7pPr>
            <a:lvl8pPr marL="34290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8pPr>
            <a:lvl9pPr marL="3886200" indent="-228600" eaLnBrk="0" fontAlgn="base" hangingPunct="0">
              <a:lnSpc>
                <a:spcPct val="120000"/>
              </a:lnSpc>
              <a:spcBef>
                <a:spcPct val="20000"/>
              </a:spcBef>
              <a:spcAft>
                <a:spcPct val="0"/>
              </a:spcAft>
              <a:buChar char="–"/>
              <a:defRPr sz="2400">
                <a:solidFill>
                  <a:schemeClr val="tx2"/>
                </a:solidFill>
                <a:latin typeface="Times New Roman" pitchFamily="18" charset="0"/>
                <a:ea typeface="宋体"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1" i="0" u="none" strike="noStrike" kern="0" cap="none" spc="0" normalizeH="0" baseline="0" noProof="0" dirty="0">
                <a:ln>
                  <a:noFill/>
                </a:ln>
                <a:solidFill>
                  <a:srgbClr val="FF0000"/>
                </a:solidFill>
                <a:effectLst/>
                <a:uLnTx/>
                <a:uFillTx/>
                <a:cs typeface="Times New Roman" panose="02020603050405020304" pitchFamily="18" charset="0"/>
              </a:rPr>
              <a:t>Document frequency(</a:t>
            </a:r>
            <a:r>
              <a:rPr kumimoji="0" lang="en-US" altLang="zh-CN" sz="2400" b="1" i="0" u="none" strike="noStrike" kern="0" cap="none" spc="0" normalizeH="0" baseline="0" noProof="0" dirty="0" err="1">
                <a:ln>
                  <a:noFill/>
                </a:ln>
                <a:solidFill>
                  <a:srgbClr val="FF0000"/>
                </a:solidFill>
                <a:effectLst/>
                <a:uLnTx/>
                <a:uFillTx/>
                <a:cs typeface="Times New Roman" panose="02020603050405020304" pitchFamily="18" charset="0"/>
              </a:rPr>
              <a:t>df</a:t>
            </a:r>
            <a:r>
              <a:rPr kumimoji="0" lang="en-US" altLang="zh-CN" sz="2400" b="1" i="0" u="none" strike="noStrike" kern="0" cap="none" spc="0" normalizeH="0" baseline="-25000" noProof="0" dirty="0" err="1">
                <a:ln>
                  <a:noFill/>
                </a:ln>
                <a:solidFill>
                  <a:srgbClr val="FF0000"/>
                </a:solidFill>
                <a:effectLst/>
                <a:uLnTx/>
                <a:uFillTx/>
                <a:cs typeface="Times New Roman" panose="02020603050405020304" pitchFamily="18" charset="0"/>
              </a:rPr>
              <a:t>j</a:t>
            </a:r>
            <a:r>
              <a:rPr kumimoji="0" lang="en-US" altLang="zh-CN" sz="2400" b="1" i="0" u="none" strike="noStrike" kern="0" cap="none" spc="0" normalizeH="0" baseline="0" noProof="0" dirty="0">
                <a:ln>
                  <a:noFill/>
                </a:ln>
                <a:solidFill>
                  <a:srgbClr val="FF0000"/>
                </a:solidFill>
                <a:effectLst/>
                <a:uLnTx/>
                <a:uFillTx/>
                <a:cs typeface="Times New Roman" panose="02020603050405020304" pitchFamily="18" charset="0"/>
              </a:rPr>
              <a:t>)</a:t>
            </a:r>
          </a:p>
        </p:txBody>
      </p:sp>
      <p:sp>
        <p:nvSpPr>
          <p:cNvPr id="17"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329523183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srcRect l="10909" r="24473" b="57813"/>
          <a:stretch/>
        </p:blipFill>
        <p:spPr>
          <a:xfrm>
            <a:off x="1802867" y="1092773"/>
            <a:ext cx="5544616" cy="1944216"/>
          </a:xfrm>
          <a:prstGeom prst="rect">
            <a:avLst/>
          </a:prstGeom>
        </p:spPr>
      </p:pic>
      <p:pic>
        <p:nvPicPr>
          <p:cNvPr id="18" name="图片 17"/>
          <p:cNvPicPr>
            <a:picLocks noChangeAspect="1"/>
          </p:cNvPicPr>
          <p:nvPr/>
        </p:nvPicPr>
        <p:blipFill rotWithShape="1">
          <a:blip r:embed="rId3"/>
          <a:srcRect t="42187"/>
          <a:stretch/>
        </p:blipFill>
        <p:spPr>
          <a:xfrm>
            <a:off x="107504" y="3181005"/>
            <a:ext cx="8580555" cy="2664296"/>
          </a:xfrm>
          <a:prstGeom prst="rect">
            <a:avLst/>
          </a:prstGeom>
        </p:spPr>
      </p:pic>
      <p:sp>
        <p:nvSpPr>
          <p:cNvPr id="6"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28097309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71257" y="1058520"/>
            <a:ext cx="8497517" cy="2874536"/>
          </a:xfrm>
          <a:prstGeom prst="rect">
            <a:avLst/>
          </a:prstGeom>
        </p:spPr>
      </p:pic>
      <p:sp>
        <p:nvSpPr>
          <p:cNvPr id="4" name="矩形 3"/>
          <p:cNvSpPr/>
          <p:nvPr/>
        </p:nvSpPr>
        <p:spPr>
          <a:xfrm>
            <a:off x="404697" y="4107232"/>
            <a:ext cx="8454919" cy="2215991"/>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Raw term frequency is not what we want: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A document with 10 occurrences of the term is more relevant than a document with 1 occurrence of the term.</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But not 10 times more relevant.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0 → 0, 1 → 1, 2 → 1.3, 10 → 2, 1000 → 4, etc.</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黑体"/>
                <a:cs typeface="Times New Roman" panose="02020603050405020304" pitchFamily="18" charset="0"/>
              </a:rPr>
              <a:t>http://www.stanford.edu/class/cs276/handouts/lecture6-tfidf.ppt </a:t>
            </a:r>
          </a:p>
        </p:txBody>
      </p:sp>
      <p:sp>
        <p:nvSpPr>
          <p:cNvPr id="6"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416413922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469887" y="1443789"/>
            <a:ext cx="5332853" cy="4666247"/>
          </a:xfrm>
          <a:prstGeom prst="rect">
            <a:avLst/>
          </a:prstGeom>
        </p:spPr>
      </p:pic>
      <p:sp>
        <p:nvSpPr>
          <p:cNvPr id="6" name="矩形 5"/>
          <p:cNvSpPr/>
          <p:nvPr/>
        </p:nvSpPr>
        <p:spPr>
          <a:xfrm>
            <a:off x="3201508" y="6306917"/>
            <a:ext cx="44735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ahoma"/>
                <a:ea typeface="黑体"/>
                <a:cs typeface="+mn-cs"/>
              </a:rPr>
              <a:t>https://www.tidytextmining.com/tfidf.html</a:t>
            </a:r>
          </a:p>
        </p:txBody>
      </p:sp>
      <p:sp>
        <p:nvSpPr>
          <p:cNvPr id="7" name="矩形 6"/>
          <p:cNvSpPr/>
          <p:nvPr/>
        </p:nvSpPr>
        <p:spPr>
          <a:xfrm>
            <a:off x="422616" y="1772816"/>
            <a:ext cx="3047271" cy="3877985"/>
          </a:xfrm>
          <a:prstGeom prst="rect">
            <a:avLst/>
          </a:prstGeom>
        </p:spPr>
        <p:txBody>
          <a:bodyPr wrap="square">
            <a:spAutoFit/>
          </a:bodyPr>
          <a:lstStyle/>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lang="en-US" altLang="zh-CN"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Discourse on Floating Bodies by Galileo Galilei</a:t>
            </a: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lang="en-US" altLang="zh-CN"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Treatise on Light by Christiaan Huygens</a:t>
            </a: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lang="en-US" altLang="zh-CN"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 Experiments with Alternate Currents of High Potential and High Frequency by Nikola Tesla</a:t>
            </a: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lang="en-US" altLang="zh-CN"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Relativity: The Special and General Theory by Albert Einstein.</a:t>
            </a:r>
            <a:endParaRPr lang="zh-CN" altLang="en-US"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353120977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331936" y="1088345"/>
            <a:ext cx="8208962" cy="7920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20000"/>
              </a:lnSpc>
              <a:spcBef>
                <a:spcPts val="600"/>
              </a:spcBef>
              <a:buFont typeface="Wingdings" pitchFamily="2" charset="2"/>
              <a:buChar char="n"/>
              <a:defRPr/>
            </a:pP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相似度计算</a:t>
            </a:r>
            <a:r>
              <a:rPr lang="zh-CN" altLang="en-US" sz="2800" kern="0" dirty="0">
                <a:solidFill>
                  <a:srgbClr val="1557AE"/>
                </a:solidFill>
                <a:latin typeface="黑体" panose="02010609060101010101" pitchFamily="49" charset="-122"/>
                <a:ea typeface="黑体" panose="02010609060101010101" pitchFamily="49" charset="-122"/>
                <a:cs typeface="Times New Roman" pitchFamily="18" charset="0"/>
              </a:rPr>
              <a:t>（文档之间、文档与查询之间）</a:t>
            </a:r>
            <a:endParaRPr lang="en-US" altLang="zh-CN" sz="2800" kern="0" dirty="0">
              <a:solidFill>
                <a:srgbClr val="1557AE"/>
              </a:solidFill>
              <a:latin typeface="黑体" panose="02010609060101010101" pitchFamily="49" charset="-122"/>
              <a:ea typeface="黑体" panose="02010609060101010101" pitchFamily="49" charset="-122"/>
              <a:cs typeface="Times New Roman" pitchFamily="18" charset="0"/>
            </a:endParaRPr>
          </a:p>
        </p:txBody>
      </p:sp>
      <p:sp>
        <p:nvSpPr>
          <p:cNvPr id="7" name="流程图: 联系 1"/>
          <p:cNvSpPr/>
          <p:nvPr/>
        </p:nvSpPr>
        <p:spPr bwMode="auto">
          <a:xfrm>
            <a:off x="4828501" y="2568933"/>
            <a:ext cx="2736304" cy="2592288"/>
          </a:xfrm>
          <a:prstGeom prst="flowChartConnector">
            <a:avLst/>
          </a:prstGeom>
          <a:solidFill>
            <a:schemeClr val="accent1">
              <a:lumMod val="20000"/>
              <a:lumOff val="8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Verdana" pitchFamily="34" charset="0"/>
              <a:ea typeface="宋体" pitchFamily="2" charset="-122"/>
            </a:endParaRPr>
          </a:p>
        </p:txBody>
      </p:sp>
      <p:cxnSp>
        <p:nvCxnSpPr>
          <p:cNvPr id="8" name="直接箭头连接符 7"/>
          <p:cNvCxnSpPr/>
          <p:nvPr/>
        </p:nvCxnSpPr>
        <p:spPr bwMode="auto">
          <a:xfrm>
            <a:off x="4252437" y="3871203"/>
            <a:ext cx="4032448" cy="66106"/>
          </a:xfrm>
          <a:prstGeom prst="straightConnector1">
            <a:avLst/>
          </a:prstGeom>
          <a:solidFill>
            <a:srgbClr val="FFFFFF"/>
          </a:solidFill>
          <a:ln w="9525" cap="flat" cmpd="sng" algn="ctr">
            <a:solidFill>
              <a:srgbClr val="00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 name="直接箭头连接符 8"/>
          <p:cNvCxnSpPr/>
          <p:nvPr/>
        </p:nvCxnSpPr>
        <p:spPr bwMode="auto">
          <a:xfrm flipV="1">
            <a:off x="6268661" y="1993093"/>
            <a:ext cx="0" cy="3599954"/>
          </a:xfrm>
          <a:prstGeom prst="straightConnector1">
            <a:avLst/>
          </a:prstGeom>
          <a:solidFill>
            <a:srgbClr val="FFFFFF"/>
          </a:solidFill>
          <a:ln w="9525" cap="flat" cmpd="sng" algn="ctr">
            <a:solidFill>
              <a:srgbClr val="00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直接箭头连接符 9"/>
          <p:cNvCxnSpPr/>
          <p:nvPr/>
        </p:nvCxnSpPr>
        <p:spPr bwMode="auto">
          <a:xfrm flipV="1">
            <a:off x="6268661" y="3505261"/>
            <a:ext cx="1296144" cy="398996"/>
          </a:xfrm>
          <a:prstGeom prst="straightConnector1">
            <a:avLst/>
          </a:prstGeom>
          <a:solidFill>
            <a:srgbClr val="FFFFFF"/>
          </a:solidFill>
          <a:ln w="952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 name="直接箭头连接符 10"/>
          <p:cNvCxnSpPr>
            <a:endCxn id="7" idx="7"/>
          </p:cNvCxnSpPr>
          <p:nvPr/>
        </p:nvCxnSpPr>
        <p:spPr bwMode="auto">
          <a:xfrm flipV="1">
            <a:off x="6268660" y="2948565"/>
            <a:ext cx="895423" cy="955691"/>
          </a:xfrm>
          <a:prstGeom prst="straightConnector1">
            <a:avLst/>
          </a:prstGeom>
          <a:solidFill>
            <a:srgbClr val="FFFFFF"/>
          </a:solidFill>
          <a:ln w="952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 name="直接箭头连接符 11"/>
          <p:cNvCxnSpPr/>
          <p:nvPr/>
        </p:nvCxnSpPr>
        <p:spPr bwMode="auto">
          <a:xfrm flipV="1">
            <a:off x="6268659" y="2535880"/>
            <a:ext cx="1928555" cy="1368376"/>
          </a:xfrm>
          <a:prstGeom prst="straightConnector1">
            <a:avLst/>
          </a:prstGeom>
          <a:solidFill>
            <a:srgbClr val="FFFFFF"/>
          </a:solidFill>
          <a:ln w="952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直接连接符 12"/>
          <p:cNvCxnSpPr>
            <a:stCxn id="7" idx="7"/>
          </p:cNvCxnSpPr>
          <p:nvPr/>
        </p:nvCxnSpPr>
        <p:spPr bwMode="auto">
          <a:xfrm flipV="1">
            <a:off x="7164083" y="2568933"/>
            <a:ext cx="976786" cy="379632"/>
          </a:xfrm>
          <a:prstGeom prst="line">
            <a:avLst/>
          </a:prstGeom>
          <a:solidFill>
            <a:srgbClr val="FFFFFF"/>
          </a:solidFill>
          <a:ln w="15875" cap="flat" cmpd="sng" algn="ctr">
            <a:solidFill>
              <a:schemeClr val="accent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直接连接符 13"/>
          <p:cNvCxnSpPr>
            <a:stCxn id="7" idx="7"/>
          </p:cNvCxnSpPr>
          <p:nvPr/>
        </p:nvCxnSpPr>
        <p:spPr bwMode="auto">
          <a:xfrm>
            <a:off x="7164083" y="2948565"/>
            <a:ext cx="390891" cy="596078"/>
          </a:xfrm>
          <a:prstGeom prst="line">
            <a:avLst/>
          </a:prstGeom>
          <a:solidFill>
            <a:srgbClr val="FFFFFF"/>
          </a:solidFill>
          <a:ln w="15875" cap="flat" cmpd="sng" algn="ctr">
            <a:solidFill>
              <a:schemeClr val="accent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文本框 14"/>
          <p:cNvSpPr txBox="1"/>
          <p:nvPr/>
        </p:nvSpPr>
        <p:spPr>
          <a:xfrm>
            <a:off x="6916733" y="2511370"/>
            <a:ext cx="397866" cy="369332"/>
          </a:xfrm>
          <a:prstGeom prst="rect">
            <a:avLst/>
          </a:prstGeom>
          <a:noFill/>
        </p:spPr>
        <p:txBody>
          <a:bodyPr wrap="none" rtlCol="0">
            <a:spAutoFit/>
          </a:bodyPr>
          <a:lstStyle/>
          <a:p>
            <a:r>
              <a:rPr lang="en-US" altLang="zh-CN" i="1" dirty="0">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i="1" baseline="-25000" dirty="0">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i="1" baseline="-25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6" name="文本框 15"/>
          <p:cNvSpPr txBox="1"/>
          <p:nvPr/>
        </p:nvSpPr>
        <p:spPr>
          <a:xfrm>
            <a:off x="8146278" y="2248541"/>
            <a:ext cx="397866" cy="369332"/>
          </a:xfrm>
          <a:prstGeom prst="rect">
            <a:avLst/>
          </a:prstGeom>
          <a:noFill/>
        </p:spPr>
        <p:txBody>
          <a:bodyPr wrap="none" rtlCol="0">
            <a:spAutoFit/>
          </a:bodyPr>
          <a:lstStyle/>
          <a:p>
            <a:r>
              <a:rPr lang="en-US" altLang="zh-CN" i="1" dirty="0">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i="1" baseline="-25000" dirty="0">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i="1" baseline="-25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 name="文本框 18"/>
          <p:cNvSpPr txBox="1"/>
          <p:nvPr/>
        </p:nvSpPr>
        <p:spPr>
          <a:xfrm>
            <a:off x="7526979" y="3314507"/>
            <a:ext cx="397866" cy="369332"/>
          </a:xfrm>
          <a:prstGeom prst="rect">
            <a:avLst/>
          </a:prstGeom>
          <a:noFill/>
        </p:spPr>
        <p:txBody>
          <a:bodyPr wrap="none" rtlCol="0">
            <a:spAutoFit/>
          </a:bodyPr>
          <a:lstStyle/>
          <a:p>
            <a:r>
              <a:rPr lang="en-US" altLang="zh-CN" i="1" dirty="0">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i="1" baseline="-25000" dirty="0">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i="1" baseline="-25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0" name="内容占位符 2"/>
          <p:cNvSpPr txBox="1">
            <a:spLocks/>
          </p:cNvSpPr>
          <p:nvPr/>
        </p:nvSpPr>
        <p:spPr bwMode="auto">
          <a:xfrm>
            <a:off x="350844" y="1760317"/>
            <a:ext cx="5285406" cy="792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40000"/>
              </a:lnSpc>
              <a:spcBef>
                <a:spcPts val="600"/>
              </a:spcBef>
              <a:buClr>
                <a:srgbClr val="FF0000"/>
              </a:buClr>
              <a:buFont typeface="Wingdings" panose="05000000000000000000" pitchFamily="2" charset="2"/>
              <a:buChar char="ü"/>
              <a:defRPr/>
            </a:pPr>
            <a:r>
              <a:rPr lang="zh-CN" altLang="en-US" sz="2400" kern="0" dirty="0">
                <a:solidFill>
                  <a:srgbClr val="1557AE"/>
                </a:solidFill>
                <a:latin typeface="黑体" panose="02010609060101010101" pitchFamily="49" charset="-122"/>
                <a:ea typeface="黑体" panose="02010609060101010101" pitchFamily="49" charset="-122"/>
                <a:cs typeface="Times New Roman" pitchFamily="18" charset="0"/>
              </a:rPr>
              <a:t>利用</a:t>
            </a:r>
            <a:r>
              <a:rPr lang="zh-CN" altLang="en-US" sz="2400" kern="0" dirty="0">
                <a:solidFill>
                  <a:srgbClr val="FF0000"/>
                </a:solidFill>
                <a:latin typeface="黑体" panose="02010609060101010101" pitchFamily="49" charset="-122"/>
                <a:ea typeface="黑体" panose="02010609060101010101" pitchFamily="49" charset="-122"/>
                <a:cs typeface="Times New Roman" pitchFamily="18" charset="0"/>
              </a:rPr>
              <a:t>距离（欧氏距离）</a:t>
            </a:r>
            <a:r>
              <a:rPr lang="zh-CN" altLang="en-US" sz="2400" kern="0" dirty="0">
                <a:solidFill>
                  <a:srgbClr val="1557AE"/>
                </a:solidFill>
                <a:latin typeface="黑体" panose="02010609060101010101" pitchFamily="49" charset="-122"/>
                <a:ea typeface="黑体" panose="02010609060101010101" pitchFamily="49" charset="-122"/>
                <a:cs typeface="Times New Roman" pitchFamily="18" charset="0"/>
              </a:rPr>
              <a:t>来计算文档之间的相似性</a:t>
            </a:r>
            <a:endParaRPr lang="en-US" altLang="zh-CN" sz="2400" kern="0" dirty="0">
              <a:solidFill>
                <a:srgbClr val="1557AE"/>
              </a:solidFill>
              <a:latin typeface="黑体" panose="02010609060101010101" pitchFamily="49" charset="-122"/>
              <a:ea typeface="黑体" panose="02010609060101010101" pitchFamily="49" charset="-122"/>
              <a:cs typeface="Times New Roman" pitchFamily="18" charset="0"/>
            </a:endParaRPr>
          </a:p>
          <a:p>
            <a:pPr marL="0" indent="0" eaLnBrk="1" hangingPunct="1">
              <a:lnSpc>
                <a:spcPct val="120000"/>
              </a:lnSpc>
              <a:spcBef>
                <a:spcPts val="600"/>
              </a:spcBef>
              <a:buNone/>
              <a:defRPr/>
            </a:pPr>
            <a:r>
              <a:rPr lang="en-US" altLang="zh-CN" sz="2400" kern="0" dirty="0">
                <a:solidFill>
                  <a:srgbClr val="FF0000"/>
                </a:solidFill>
                <a:latin typeface="黑体" panose="02010609060101010101" pitchFamily="49" charset="-122"/>
                <a:ea typeface="黑体" panose="02010609060101010101" pitchFamily="49" charset="-122"/>
                <a:cs typeface="Times New Roman" pitchFamily="18" charset="0"/>
              </a:rPr>
              <a:t>       </a:t>
            </a:r>
            <a:r>
              <a:rPr lang="en-US" altLang="zh-CN" sz="2800" i="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d(d</a:t>
            </a:r>
            <a:r>
              <a:rPr lang="en-US" altLang="zh-CN" sz="2800" i="1" kern="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i="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d</a:t>
            </a:r>
            <a:r>
              <a:rPr lang="en-US" altLang="zh-CN" sz="2800" i="1" kern="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&gt;</a:t>
            </a:r>
            <a:r>
              <a:rPr lang="en-US" altLang="zh-CN" sz="2800" i="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d(d</a:t>
            </a:r>
            <a:r>
              <a:rPr lang="en-US" altLang="zh-CN" sz="2800" i="1" kern="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i="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d</a:t>
            </a:r>
            <a:r>
              <a:rPr lang="en-US" altLang="zh-CN" sz="2800" i="1" kern="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28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内容占位符 2"/>
          <p:cNvSpPr txBox="1">
            <a:spLocks/>
          </p:cNvSpPr>
          <p:nvPr/>
        </p:nvSpPr>
        <p:spPr bwMode="auto">
          <a:xfrm>
            <a:off x="296033" y="3505534"/>
            <a:ext cx="4123787" cy="792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eaLnBrk="1" hangingPunct="1">
              <a:lnSpc>
                <a:spcPct val="140000"/>
              </a:lnSpc>
              <a:spcBef>
                <a:spcPts val="600"/>
              </a:spcBef>
              <a:buClr>
                <a:srgbClr val="FF0000"/>
              </a:buClr>
              <a:buFont typeface="Wingdings" panose="05000000000000000000" pitchFamily="2" charset="2"/>
              <a:buChar char="ü"/>
              <a:defRPr/>
            </a:pPr>
            <a:r>
              <a:rPr lang="zh-CN" altLang="en-US" sz="2400" kern="0" dirty="0">
                <a:solidFill>
                  <a:srgbClr val="FF0000"/>
                </a:solidFill>
                <a:latin typeface="黑体" panose="02010609060101010101" pitchFamily="49" charset="-122"/>
                <a:ea typeface="黑体" panose="02010609060101010101" pitchFamily="49" charset="-122"/>
                <a:cs typeface="Times New Roman" pitchFamily="18" charset="0"/>
              </a:rPr>
              <a:t>如果</a:t>
            </a:r>
            <a:r>
              <a:rPr lang="en-US" altLang="zh-CN" sz="2800" i="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800" i="1" kern="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=2</a:t>
            </a:r>
            <a:r>
              <a:rPr lang="zh-CN" altLang="en-US" sz="2800"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i="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800" i="1" kern="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kern="0" dirty="0">
                <a:solidFill>
                  <a:srgbClr val="FF0000"/>
                </a:solidFill>
                <a:latin typeface="黑体" panose="02010609060101010101" pitchFamily="49" charset="-122"/>
                <a:ea typeface="黑体" panose="02010609060101010101" pitchFamily="49" charset="-122"/>
                <a:cs typeface="Times New Roman" pitchFamily="18" charset="0"/>
              </a:rPr>
              <a:t>呢？</a:t>
            </a:r>
            <a:r>
              <a:rPr lang="zh-CN" altLang="en-US" sz="2400" kern="0" dirty="0">
                <a:solidFill>
                  <a:srgbClr val="1557AE"/>
                </a:solidFill>
                <a:latin typeface="黑体" panose="02010609060101010101" pitchFamily="49" charset="-122"/>
                <a:ea typeface="黑体" panose="02010609060101010101" pitchFamily="49" charset="-122"/>
                <a:cs typeface="Times New Roman" pitchFamily="18" charset="0"/>
              </a:rPr>
              <a:t>（</a:t>
            </a:r>
            <a:r>
              <a:rPr lang="en-US" altLang="zh-CN" sz="2800" i="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800" i="1" kern="0" baseline="-25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kern="0" dirty="0">
                <a:solidFill>
                  <a:srgbClr val="1557AE"/>
                </a:solidFill>
                <a:latin typeface="黑体" panose="02010609060101010101" pitchFamily="49" charset="-122"/>
                <a:ea typeface="黑体" panose="02010609060101010101" pitchFamily="49" charset="-122"/>
                <a:cs typeface="Times New Roman" pitchFamily="18" charset="0"/>
              </a:rPr>
              <a:t>是</a:t>
            </a:r>
            <a:r>
              <a:rPr lang="en-US" altLang="zh-CN" sz="2800" i="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800" i="1" kern="0" baseline="-250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kern="0" dirty="0">
                <a:solidFill>
                  <a:srgbClr val="1557AE"/>
                </a:solidFill>
                <a:latin typeface="黑体" panose="02010609060101010101" pitchFamily="49" charset="-122"/>
                <a:ea typeface="黑体" panose="02010609060101010101" pitchFamily="49" charset="-122"/>
                <a:cs typeface="Times New Roman" pitchFamily="18" charset="0"/>
              </a:rPr>
              <a:t>复制自身后附加到文档尾部形成的文档）</a:t>
            </a:r>
            <a:endParaRPr lang="zh-CN" altLang="zh-CN" sz="2400" kern="0" dirty="0">
              <a:solidFill>
                <a:srgbClr val="1557AE"/>
              </a:solidFill>
              <a:latin typeface="黑体" panose="02010609060101010101" pitchFamily="49" charset="-122"/>
              <a:ea typeface="黑体" panose="02010609060101010101" pitchFamily="49" charset="-122"/>
              <a:cs typeface="Times New Roman" pitchFamily="18" charset="0"/>
            </a:endParaRPr>
          </a:p>
        </p:txBody>
      </p:sp>
      <p:sp>
        <p:nvSpPr>
          <p:cNvPr id="17"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250923616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81149" y="1076445"/>
            <a:ext cx="8208962" cy="79208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20000"/>
              </a:lnSpc>
              <a:spcBef>
                <a:spcPts val="600"/>
              </a:spcBef>
              <a:buFont typeface="Wingdings" pitchFamily="2" charset="2"/>
              <a:buChar char="n"/>
              <a:defRPr/>
            </a:pP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相似度计算 </a:t>
            </a:r>
            <a:r>
              <a:rPr lang="en-US" altLang="zh-CN" sz="2800" b="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cos(</a:t>
            </a:r>
            <a:r>
              <a:rPr lang="en-US" altLang="zh-CN" sz="2800" b="1" i="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800" b="1" i="1" kern="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b="1" i="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d</a:t>
            </a:r>
            <a:r>
              <a:rPr lang="en-US" altLang="zh-CN" sz="2800" b="1" i="1" kern="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b="1" kern="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8" name="Object 4"/>
          <p:cNvGraphicFramePr>
            <a:graphicFrameLocks noChangeAspect="1"/>
          </p:cNvGraphicFramePr>
          <p:nvPr>
            <p:extLst/>
          </p:nvPr>
        </p:nvGraphicFramePr>
        <p:xfrm>
          <a:off x="992620" y="1803325"/>
          <a:ext cx="3416271" cy="1465391"/>
        </p:xfrm>
        <a:graphic>
          <a:graphicData uri="http://schemas.openxmlformats.org/presentationml/2006/ole">
            <mc:AlternateContent xmlns:mc="http://schemas.openxmlformats.org/markup-compatibility/2006">
              <mc:Choice xmlns:v="urn:schemas-microsoft-com:vml" Requires="v">
                <p:oleObj spid="_x0000_s63760" name="公式" r:id="rId4" imgW="1854000" imgH="736560" progId="Equation.3">
                  <p:embed/>
                </p:oleObj>
              </mc:Choice>
              <mc:Fallback>
                <p:oleObj name="公式" r:id="rId4" imgW="1854000" imgH="736560" progId="Equation.3">
                  <p:embed/>
                  <p:pic>
                    <p:nvPicPr>
                      <p:cNvPr id="18" name="Object 4"/>
                      <p:cNvPicPr>
                        <a:picLocks noChangeAspect="1" noChangeArrowheads="1"/>
                      </p:cNvPicPr>
                      <p:nvPr/>
                    </p:nvPicPr>
                    <p:blipFill>
                      <a:blip r:embed="rId5"/>
                      <a:srcRect/>
                      <a:stretch>
                        <a:fillRect/>
                      </a:stretch>
                    </p:blipFill>
                    <p:spPr bwMode="auto">
                      <a:xfrm>
                        <a:off x="992620" y="1803325"/>
                        <a:ext cx="3416271" cy="1465391"/>
                      </a:xfrm>
                      <a:prstGeom prst="rect">
                        <a:avLst/>
                      </a:prstGeom>
                      <a:noFill/>
                      <a:ln>
                        <a:noFill/>
                      </a:ln>
                      <a:effectLst/>
                    </p:spPr>
                  </p:pic>
                </p:oleObj>
              </mc:Fallback>
            </mc:AlternateContent>
          </a:graphicData>
        </a:graphic>
      </p:graphicFrame>
      <p:graphicFrame>
        <p:nvGraphicFramePr>
          <p:cNvPr id="22" name="Object 4"/>
          <p:cNvGraphicFramePr>
            <a:graphicFrameLocks noChangeAspect="1"/>
          </p:cNvGraphicFramePr>
          <p:nvPr>
            <p:extLst/>
          </p:nvPr>
        </p:nvGraphicFramePr>
        <p:xfrm>
          <a:off x="1560518" y="3432291"/>
          <a:ext cx="6137319" cy="2516565"/>
        </p:xfrm>
        <a:graphic>
          <a:graphicData uri="http://schemas.openxmlformats.org/presentationml/2006/ole">
            <mc:AlternateContent xmlns:mc="http://schemas.openxmlformats.org/markup-compatibility/2006">
              <mc:Choice xmlns:v="urn:schemas-microsoft-com:vml" Requires="v">
                <p:oleObj spid="_x0000_s63761" name="公式" r:id="rId6" imgW="3606480" imgH="1371600" progId="Equation.3">
                  <p:embed/>
                </p:oleObj>
              </mc:Choice>
              <mc:Fallback>
                <p:oleObj name="公式" r:id="rId6" imgW="3606480" imgH="1371600" progId="Equation.3">
                  <p:embed/>
                  <p:pic>
                    <p:nvPicPr>
                      <p:cNvPr id="22" name="Object 4"/>
                      <p:cNvPicPr>
                        <a:picLocks noChangeAspect="1" noChangeArrowheads="1"/>
                      </p:cNvPicPr>
                      <p:nvPr/>
                    </p:nvPicPr>
                    <p:blipFill>
                      <a:blip r:embed="rId7"/>
                      <a:srcRect/>
                      <a:stretch>
                        <a:fillRect/>
                      </a:stretch>
                    </p:blipFill>
                    <p:spPr bwMode="auto">
                      <a:xfrm>
                        <a:off x="1560518" y="3432291"/>
                        <a:ext cx="6137319" cy="2516565"/>
                      </a:xfrm>
                      <a:prstGeom prst="rect">
                        <a:avLst/>
                      </a:prstGeom>
                      <a:noFill/>
                      <a:ln>
                        <a:noFill/>
                      </a:ln>
                      <a:effectLst/>
                    </p:spPr>
                  </p:pic>
                </p:oleObj>
              </mc:Fallback>
            </mc:AlternateContent>
          </a:graphicData>
        </a:graphic>
      </p:graphicFrame>
      <p:graphicFrame>
        <p:nvGraphicFramePr>
          <p:cNvPr id="23" name="Object 4"/>
          <p:cNvGraphicFramePr>
            <a:graphicFrameLocks noChangeAspect="1"/>
          </p:cNvGraphicFramePr>
          <p:nvPr>
            <p:extLst/>
          </p:nvPr>
        </p:nvGraphicFramePr>
        <p:xfrm>
          <a:off x="3374772" y="2874312"/>
          <a:ext cx="3102476" cy="1336639"/>
        </p:xfrm>
        <a:graphic>
          <a:graphicData uri="http://schemas.openxmlformats.org/presentationml/2006/ole">
            <mc:AlternateContent xmlns:mc="http://schemas.openxmlformats.org/markup-compatibility/2006">
              <mc:Choice xmlns:v="urn:schemas-microsoft-com:vml" Requires="v">
                <p:oleObj spid="_x0000_s63762" name="公式" r:id="rId8" imgW="1714320" imgH="685800" progId="Equation.3">
                  <p:embed/>
                </p:oleObj>
              </mc:Choice>
              <mc:Fallback>
                <p:oleObj name="公式" r:id="rId8" imgW="1714320" imgH="685800" progId="Equation.3">
                  <p:embed/>
                  <p:pic>
                    <p:nvPicPr>
                      <p:cNvPr id="23" name="Object 4"/>
                      <p:cNvPicPr>
                        <a:picLocks noChangeAspect="1" noChangeArrowheads="1"/>
                      </p:cNvPicPr>
                      <p:nvPr/>
                    </p:nvPicPr>
                    <p:blipFill>
                      <a:blip r:embed="rId9"/>
                      <a:srcRect/>
                      <a:stretch>
                        <a:fillRect/>
                      </a:stretch>
                    </p:blipFill>
                    <p:spPr bwMode="auto">
                      <a:xfrm>
                        <a:off x="3374772" y="2874312"/>
                        <a:ext cx="3102476" cy="1336639"/>
                      </a:xfrm>
                      <a:prstGeom prst="rect">
                        <a:avLst/>
                      </a:prstGeom>
                      <a:noFill/>
                      <a:ln>
                        <a:noFill/>
                      </a:ln>
                      <a:effectLst/>
                    </p:spPr>
                  </p:pic>
                </p:oleObj>
              </mc:Fallback>
            </mc:AlternateContent>
          </a:graphicData>
        </a:graphic>
      </p:graphicFrame>
      <p:sp>
        <p:nvSpPr>
          <p:cNvPr id="24" name="Rectangle 3"/>
          <p:cNvSpPr txBox="1">
            <a:spLocks noChangeArrowheads="1"/>
          </p:cNvSpPr>
          <p:nvPr/>
        </p:nvSpPr>
        <p:spPr bwMode="auto">
          <a:xfrm>
            <a:off x="899592" y="3061158"/>
            <a:ext cx="4026418"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pP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如果</a:t>
            </a:r>
            <a:r>
              <a:rPr lang="en-US" altLang="zh-CN" sz="2400"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w</a:t>
            </a: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被归一化：</a:t>
            </a:r>
            <a:endParaRPr lang="en-US" altLang="zh-CN"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buFontTx/>
              <a:buNone/>
            </a:pPr>
            <a:endParaRPr lang="en-US" altLang="zh-CN" sz="2400" dirty="0">
              <a:latin typeface="Calibri" pitchFamily="34" charset="0"/>
              <a:cs typeface="Calibri" pitchFamily="34" charset="0"/>
            </a:endParaRPr>
          </a:p>
          <a:p>
            <a:pPr eaLnBrk="1" hangingPunct="1">
              <a:buNone/>
            </a:pPr>
            <a:endParaRPr lang="en-US" altLang="zh-CN" sz="2400" dirty="0">
              <a:latin typeface="Calibri" pitchFamily="34" charset="0"/>
              <a:cs typeface="Calibri" pitchFamily="34" charset="0"/>
            </a:endParaRPr>
          </a:p>
          <a:p>
            <a:pPr eaLnBrk="1" hangingPunct="1">
              <a:buNone/>
            </a:pP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如果</a:t>
            </a:r>
            <a:r>
              <a:rPr lang="en-US" altLang="zh-CN" sz="2400" i="1"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w</a:t>
            </a:r>
            <a:r>
              <a:rPr lang="zh-CN" altLang="en-US"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未被归一化：</a:t>
            </a:r>
            <a:endParaRPr lang="en-US" altLang="zh-CN" sz="240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buFontTx/>
              <a:buNone/>
            </a:pPr>
            <a:endParaRPr lang="en-US" altLang="zh-CN" sz="2400" dirty="0">
              <a:latin typeface="Calibri" pitchFamily="34" charset="0"/>
              <a:cs typeface="Calibri" pitchFamily="34" charset="0"/>
            </a:endParaRPr>
          </a:p>
          <a:p>
            <a:pPr eaLnBrk="1" hangingPunct="1">
              <a:buFontTx/>
              <a:buNone/>
            </a:pPr>
            <a:endParaRPr lang="en-US" altLang="zh-CN" sz="2400" dirty="0">
              <a:latin typeface="Calibri" pitchFamily="34" charset="0"/>
              <a:cs typeface="Calibri" pitchFamily="34" charset="0"/>
            </a:endParaRPr>
          </a:p>
        </p:txBody>
      </p:sp>
      <p:sp>
        <p:nvSpPr>
          <p:cNvPr id="8"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420822448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18412" y="1059916"/>
            <a:ext cx="7453088" cy="4534989"/>
          </a:xfrm>
          <a:prstGeom prst="rect">
            <a:avLst/>
          </a:prstGeom>
        </p:spPr>
      </p:pic>
      <p:sp>
        <p:nvSpPr>
          <p:cNvPr id="4" name="矩形 3"/>
          <p:cNvSpPr/>
          <p:nvPr/>
        </p:nvSpPr>
        <p:spPr>
          <a:xfrm>
            <a:off x="359923" y="5881407"/>
            <a:ext cx="8570067" cy="646331"/>
          </a:xfrm>
          <a:prstGeom prst="rect">
            <a:avLst/>
          </a:prstGeom>
        </p:spPr>
        <p:txBody>
          <a:bodyPr wrap="square">
            <a:spAutoFit/>
          </a:bodyPr>
          <a:lstStyle/>
          <a:p>
            <a:r>
              <a:rPr lang="en-US" altLang="zh-CN" dirty="0">
                <a:solidFill>
                  <a:srgbClr val="404040"/>
                </a:solidFill>
                <a:latin typeface="Arial" panose="020B0604020202020204" pitchFamily="34" charset="0"/>
              </a:rPr>
              <a:t>Tsai C. Bag-of-Words Representation in Image Annotation: A Review. International Scholarly Research Notices, 2012: 1-19</a:t>
            </a:r>
            <a:endParaRPr lang="zh-CN" altLang="en-US" dirty="0"/>
          </a:p>
        </p:txBody>
      </p:sp>
      <p:sp>
        <p:nvSpPr>
          <p:cNvPr id="5" name="标题 1"/>
          <p:cNvSpPr txBox="1"/>
          <p:nvPr/>
        </p:nvSpPr>
        <p:spPr bwMode="auto">
          <a:xfrm>
            <a:off x="971600" y="-16194"/>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黑体" pitchFamily="49" charset="-122"/>
              </a:defRPr>
            </a:lvl2pPr>
            <a:lvl3pPr algn="l" rtl="0" eaLnBrk="0" fontAlgn="base" hangingPunct="0">
              <a:spcBef>
                <a:spcPct val="0"/>
              </a:spcBef>
              <a:spcAft>
                <a:spcPct val="0"/>
              </a:spcAft>
              <a:defRPr sz="3800">
                <a:solidFill>
                  <a:schemeClr val="tx2"/>
                </a:solidFill>
                <a:latin typeface="Verdana" pitchFamily="34" charset="0"/>
                <a:ea typeface="黑体" pitchFamily="49" charset="-122"/>
              </a:defRPr>
            </a:lvl3pPr>
            <a:lvl4pPr algn="l" rtl="0" eaLnBrk="0" fontAlgn="base" hangingPunct="0">
              <a:spcBef>
                <a:spcPct val="0"/>
              </a:spcBef>
              <a:spcAft>
                <a:spcPct val="0"/>
              </a:spcAft>
              <a:defRPr sz="3800">
                <a:solidFill>
                  <a:schemeClr val="tx2"/>
                </a:solidFill>
                <a:latin typeface="Verdana" pitchFamily="34" charset="0"/>
                <a:ea typeface="黑体" pitchFamily="49" charset="-122"/>
              </a:defRPr>
            </a:lvl4pPr>
            <a:lvl5pPr algn="l" rtl="0" eaLnBrk="0" fontAlgn="base" hangingPunct="0">
              <a:spcBef>
                <a:spcPct val="0"/>
              </a:spcBef>
              <a:spcAft>
                <a:spcPct val="0"/>
              </a:spcAft>
              <a:defRPr sz="3800">
                <a:solidFill>
                  <a:schemeClr val="tx2"/>
                </a:solidFill>
                <a:latin typeface="Verdana" pitchFamily="34" charset="0"/>
                <a:ea typeface="黑体" pitchFamily="49" charset="-122"/>
              </a:defRPr>
            </a:lvl5pPr>
            <a:lvl6pPr marL="457200" algn="l" rtl="0" fontAlgn="base">
              <a:spcBef>
                <a:spcPct val="0"/>
              </a:spcBef>
              <a:spcAft>
                <a:spcPct val="0"/>
              </a:spcAft>
              <a:defRPr sz="3800">
                <a:solidFill>
                  <a:schemeClr val="tx2"/>
                </a:solidFill>
                <a:latin typeface="Verdana" pitchFamily="34" charset="0"/>
                <a:ea typeface="黑体" pitchFamily="49" charset="-122"/>
              </a:defRPr>
            </a:lvl6pPr>
            <a:lvl7pPr marL="914400" algn="l" rtl="0" fontAlgn="base">
              <a:spcBef>
                <a:spcPct val="0"/>
              </a:spcBef>
              <a:spcAft>
                <a:spcPct val="0"/>
              </a:spcAft>
              <a:defRPr sz="3800">
                <a:solidFill>
                  <a:schemeClr val="tx2"/>
                </a:solidFill>
                <a:latin typeface="Verdana" pitchFamily="34" charset="0"/>
                <a:ea typeface="黑体" pitchFamily="49" charset="-122"/>
              </a:defRPr>
            </a:lvl7pPr>
            <a:lvl8pPr marL="1371600" algn="l" rtl="0" fontAlgn="base">
              <a:spcBef>
                <a:spcPct val="0"/>
              </a:spcBef>
              <a:spcAft>
                <a:spcPct val="0"/>
              </a:spcAft>
              <a:defRPr sz="3800">
                <a:solidFill>
                  <a:schemeClr val="tx2"/>
                </a:solidFill>
                <a:latin typeface="Verdana" pitchFamily="34" charset="0"/>
                <a:ea typeface="黑体" pitchFamily="49" charset="-122"/>
              </a:defRPr>
            </a:lvl8pPr>
            <a:lvl9pPr marL="1828800" algn="l" rtl="0" fontAlgn="base">
              <a:spcBef>
                <a:spcPct val="0"/>
              </a:spcBef>
              <a:spcAft>
                <a:spcPct val="0"/>
              </a:spcAft>
              <a:defRPr sz="3800">
                <a:solidFill>
                  <a:schemeClr val="tx2"/>
                </a:solidFill>
                <a:latin typeface="Verdana" pitchFamily="34" charset="0"/>
                <a:ea typeface="黑体" pitchFamily="49" charset="-122"/>
              </a:defRPr>
            </a:lvl9pPr>
          </a:lstStyle>
          <a:p>
            <a:pPr>
              <a:defRPr/>
            </a:pPr>
            <a:r>
              <a:rPr lang="en-US" altLang="zh-CN" sz="3400" dirty="0" err="1">
                <a:solidFill>
                  <a:srgbClr val="31589C"/>
                </a:solidFill>
                <a:latin typeface="Times New Roman" panose="02020603050405020304" pitchFamily="18" charset="0"/>
                <a:ea typeface="黑体" panose="02010609060101010101" pitchFamily="49" charset="-122"/>
                <a:cs typeface="Times New Roman" panose="02020603050405020304" pitchFamily="18" charset="0"/>
              </a:rPr>
              <a:t>BoW</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148168606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015569" cy="615553"/>
          </a:xfrm>
          <a:prstGeom prst="rect">
            <a:avLst/>
          </a:prstGeom>
        </p:spPr>
        <p:txBody>
          <a:bodyPr wrap="none">
            <a:spAutoFit/>
          </a:bodyPr>
          <a:lstStyle/>
          <a:p>
            <a:pPr algn="l" eaLnBrk="0" hangingPunct="0">
              <a:defRPr/>
            </a:pPr>
            <a:r>
              <a:rPr kumimoji="0" lang="en-US" altLang="zh-CN" sz="3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主题模型概述</a:t>
            </a:r>
          </a:p>
        </p:txBody>
      </p:sp>
      <p:sp>
        <p:nvSpPr>
          <p:cNvPr id="6" name="内容占位符 2"/>
          <p:cNvSpPr txBox="1">
            <a:spLocks/>
          </p:cNvSpPr>
          <p:nvPr/>
        </p:nvSpPr>
        <p:spPr bwMode="auto">
          <a:xfrm>
            <a:off x="287427" y="1029032"/>
            <a:ext cx="8576567"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20000"/>
              </a:lnSpc>
              <a:spcBef>
                <a:spcPts val="600"/>
              </a:spcBef>
              <a:spcAft>
                <a:spcPct val="0"/>
              </a:spcAft>
              <a:buClr>
                <a:srgbClr val="FF0000"/>
              </a:buClr>
              <a:buSzTx/>
              <a:buFont typeface="Wingdings" pitchFamily="2" charset="2"/>
              <a:buChar char="n"/>
              <a:tabLst/>
              <a:defRPr/>
            </a:pPr>
            <a:r>
              <a:rPr kumimoji="0" lang="en-US" altLang="zh-CN" sz="28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BoW</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模型的局限性</a:t>
            </a:r>
            <a:endParaRPr kumimoji="0" lang="zh-CN" altLang="zh-CN" sz="2400" b="0" i="0" u="none" strike="noStrike" kern="120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518060" y="1730545"/>
            <a:ext cx="6246812" cy="1348061"/>
          </a:xfrm>
          <a:prstGeom prst="rect">
            <a:avLst/>
          </a:prstGeom>
        </p:spPr>
        <p:txBody>
          <a:bodyPr wrap="square">
            <a:spAutoFit/>
          </a:bodyPr>
          <a:lstStyle/>
          <a:p>
            <a:pPr marL="742950" marR="0" lvl="1" indent="-285750" algn="l" defTabSz="914400" rtl="0" eaLnBrk="1" fontAlgn="auto" latinLnBrk="0" hangingPunct="1">
              <a:lnSpc>
                <a:spcPct val="100000"/>
              </a:lnSpc>
              <a:spcBef>
                <a:spcPct val="20000"/>
              </a:spcBef>
              <a:spcAft>
                <a:spcPts val="0"/>
              </a:spcAft>
              <a:buClrTx/>
              <a:buSzTx/>
              <a:buFontTx/>
              <a:buChar char="–"/>
              <a:tabLst/>
              <a:defRPr/>
            </a:pPr>
            <a:r>
              <a:rPr kumimoji="0" lang="en-US"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Synonymy (</a:t>
            </a:r>
            <a:r>
              <a:rPr kumimoji="0" lang="zh-CN" altLang="en-US"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一义多词</a:t>
            </a:r>
            <a:r>
              <a:rPr kumimoji="0" lang="en-US"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poor recall</a:t>
            </a:r>
          </a:p>
          <a:p>
            <a:pPr marL="742950" marR="0" lvl="1" indent="-285750" algn="l" defTabSz="914400" rtl="0" eaLnBrk="1" fontAlgn="auto" latinLnBrk="0" hangingPunct="1">
              <a:lnSpc>
                <a:spcPct val="100000"/>
              </a:lnSpc>
              <a:spcBef>
                <a:spcPct val="20000"/>
              </a:spcBef>
              <a:spcAft>
                <a:spcPts val="0"/>
              </a:spcAft>
              <a:buClrTx/>
              <a:buSzTx/>
              <a:buFontTx/>
              <a:buChar char="–"/>
              <a:tabLst/>
              <a:defRPr/>
            </a:pPr>
            <a:r>
              <a:rPr kumimoji="0" lang="en-US"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Polysemy (</a:t>
            </a:r>
            <a:r>
              <a:rPr kumimoji="0" lang="zh-CN" altLang="en-US"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一词多义</a:t>
            </a:r>
            <a:r>
              <a:rPr kumimoji="0" lang="en-US"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poor precision</a:t>
            </a:r>
          </a:p>
          <a:p>
            <a:pPr marL="742950" marR="0" lvl="1" indent="-285750" algn="l" defTabSz="914400" rtl="0" eaLnBrk="1" fontAlgn="auto" latinLnBrk="0" hangingPunct="1">
              <a:lnSpc>
                <a:spcPct val="100000"/>
              </a:lnSpc>
              <a:spcBef>
                <a:spcPct val="20000"/>
              </a:spcBef>
              <a:spcAft>
                <a:spcPts val="0"/>
              </a:spcAft>
              <a:buClrTx/>
              <a:buSzTx/>
              <a:buFontTx/>
              <a:buChar char="–"/>
              <a:tabLst/>
              <a:defRPr/>
            </a:pPr>
            <a:endParaRPr kumimoji="0" lang="en-US" altLang="zh-CN" sz="2400" b="0" i="0" u="none" strike="noStrike" kern="1200" cap="none" spc="0" normalizeH="0" baseline="0" noProof="0" dirty="0">
              <a:ln>
                <a:noFill/>
              </a:ln>
              <a:solidFill>
                <a:prstClr val="black"/>
              </a:solidFill>
              <a:effectLst/>
              <a:uLnTx/>
              <a:uFillTx/>
              <a:latin typeface="Calibri" pitchFamily="34" charset="0"/>
              <a:ea typeface="黑体"/>
              <a:cs typeface="Calibri" pitchFamily="34" charset="0"/>
            </a:endParaRPr>
          </a:p>
        </p:txBody>
      </p:sp>
      <p:sp>
        <p:nvSpPr>
          <p:cNvPr id="19" name="Text Box 17"/>
          <p:cNvSpPr txBox="1">
            <a:spLocks noChangeArrowheads="1"/>
          </p:cNvSpPr>
          <p:nvPr/>
        </p:nvSpPr>
        <p:spPr bwMode="auto">
          <a:xfrm>
            <a:off x="1117955" y="5457220"/>
            <a:ext cx="275423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           </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Synonymy</a:t>
            </a:r>
          </a:p>
          <a:p>
            <a:pPr marL="0" marR="0" lvl="0" indent="0" algn="l" defTabSz="914400" rtl="0" eaLnBrk="0" fontAlgn="auto" latinLnBrk="0" hangingPunct="0">
              <a:lnSpc>
                <a:spcPct val="100000"/>
              </a:lnSpc>
              <a:spcBef>
                <a:spcPts val="1200"/>
              </a:spcBef>
              <a:spcAft>
                <a:spcPts val="0"/>
              </a:spcAft>
              <a:buClrTx/>
              <a:buSzTx/>
              <a:buFontTx/>
              <a:buNone/>
              <a:tabLst/>
              <a:defRPr/>
            </a:pPr>
            <a:r>
              <a:rPr kumimoji="0" lang="en-US" altLang="zh-CN" sz="18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Will have small cosine</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but are related!</a:t>
            </a:r>
            <a:endParaRPr kumimoji="0" lang="en-US"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p:txBody>
      </p:sp>
      <p:sp>
        <p:nvSpPr>
          <p:cNvPr id="20" name="Text Box 18"/>
          <p:cNvSpPr txBox="1">
            <a:spLocks noChangeArrowheads="1"/>
          </p:cNvSpPr>
          <p:nvPr/>
        </p:nvSpPr>
        <p:spPr bwMode="auto">
          <a:xfrm>
            <a:off x="4406725" y="5425850"/>
            <a:ext cx="2992411"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Polysemy</a:t>
            </a:r>
          </a:p>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Will have large cosine but not truly related</a:t>
            </a:r>
          </a:p>
        </p:txBody>
      </p:sp>
      <p:sp>
        <p:nvSpPr>
          <p:cNvPr id="21" name="矩形 20"/>
          <p:cNvSpPr/>
          <p:nvPr/>
        </p:nvSpPr>
        <p:spPr>
          <a:xfrm>
            <a:off x="6950772" y="5973492"/>
            <a:ext cx="17107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黑体"/>
                <a:cs typeface="Times New Roman" panose="02020603050405020304" pitchFamily="18" charset="0"/>
              </a:rPr>
              <a:t>from Lillian Lee</a:t>
            </a:r>
            <a:endPar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黑体"/>
              <a:cs typeface="Times New Roman" panose="02020603050405020304" pitchFamily="18" charset="0"/>
            </a:endParaRPr>
          </a:p>
        </p:txBody>
      </p:sp>
      <p:sp>
        <p:nvSpPr>
          <p:cNvPr id="22" name="Rectangle 4">
            <a:extLst>
              <a:ext uri="{FF2B5EF4-FFF2-40B4-BE49-F238E27FC236}">
                <a16:creationId xmlns:a16="http://schemas.microsoft.com/office/drawing/2014/main" id="{141A532D-3913-481D-AE5B-C02FBE5B77FA}"/>
              </a:ext>
            </a:extLst>
          </p:cNvPr>
          <p:cNvSpPr>
            <a:spLocks noChangeArrowheads="1"/>
          </p:cNvSpPr>
          <p:nvPr/>
        </p:nvSpPr>
        <p:spPr bwMode="auto">
          <a:xfrm>
            <a:off x="529971" y="2852936"/>
            <a:ext cx="1965103" cy="2417439"/>
          </a:xfrm>
          <a:prstGeom prst="rect">
            <a:avLst/>
          </a:prstGeom>
          <a:solidFill>
            <a:srgbClr val="0099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auto</a:t>
            </a: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engine</a:t>
            </a:r>
          </a:p>
          <a:p>
            <a:pPr fontAlgn="t"/>
            <a:r>
              <a:rPr kumimoji="0" lang="en-US" altLang="zh-CN" sz="2400" b="0" i="0" u="none" strike="noStrike" kern="0" cap="none" spc="0" normalizeH="0" baseline="0" noProof="0" dirty="0">
                <a:ln>
                  <a:noFill/>
                </a:ln>
                <a:solidFill>
                  <a:srgbClr val="000000"/>
                </a:solidFill>
                <a:effectLst/>
                <a:uLnTx/>
                <a:uFillTx/>
                <a:latin typeface="Times New Roman" pitchFamily="18" charset="0"/>
              </a:rPr>
              <a:t>bonnet</a:t>
            </a:r>
            <a:r>
              <a:rPr kumimoji="0" lang="en-US" altLang="zh-CN" sz="1600" b="0" i="0" u="none" strike="noStrike" kern="0" cap="none" spc="0" normalizeH="0" noProof="0" dirty="0">
                <a:ln>
                  <a:noFill/>
                </a:ln>
                <a:solidFill>
                  <a:srgbClr val="E1FFFF"/>
                </a:solidFill>
                <a:effectLst/>
                <a:uLnTx/>
                <a:uFillTx/>
                <a:latin typeface="+mn-ea"/>
              </a:rPr>
              <a:t>(</a:t>
            </a:r>
            <a:r>
              <a:rPr lang="zh-CN" altLang="en-US" sz="1600" dirty="0">
                <a:solidFill>
                  <a:srgbClr val="E1FFFF"/>
                </a:solidFill>
                <a:latin typeface="+mn-ea"/>
              </a:rPr>
              <a:t>引擎盖</a:t>
            </a:r>
            <a:r>
              <a:rPr kumimoji="0" lang="en-US" altLang="zh-CN" sz="1600" b="0" i="0" u="none" strike="noStrike" kern="0" cap="none" spc="0" normalizeH="0" noProof="0" dirty="0">
                <a:ln>
                  <a:noFill/>
                </a:ln>
                <a:solidFill>
                  <a:srgbClr val="E1FFFF"/>
                </a:solidFill>
                <a:effectLst/>
                <a:uLnTx/>
                <a:uFillTx/>
                <a:latin typeface="+mn-ea"/>
              </a:rPr>
              <a:t>)</a:t>
            </a:r>
          </a:p>
          <a:p>
            <a:pPr lvl="0" fontAlgn="t"/>
            <a:r>
              <a:rPr kumimoji="0" lang="en-US" altLang="zh-CN" sz="2400" b="0" i="0" u="none" strike="noStrike" kern="0" cap="none" spc="0" normalizeH="0" baseline="0" noProof="0" dirty="0" err="1">
                <a:ln>
                  <a:noFill/>
                </a:ln>
                <a:solidFill>
                  <a:srgbClr val="000000"/>
                </a:solidFill>
                <a:effectLst/>
                <a:uLnTx/>
                <a:uFillTx/>
                <a:latin typeface="Times New Roman" pitchFamily="18" charset="0"/>
              </a:rPr>
              <a:t>tyres</a:t>
            </a:r>
            <a:r>
              <a:rPr lang="en-US" altLang="zh-CN" sz="1600" kern="0" dirty="0">
                <a:solidFill>
                  <a:srgbClr val="E1FFFF"/>
                </a:solidFill>
                <a:latin typeface="黑体"/>
              </a:rPr>
              <a:t>(</a:t>
            </a:r>
            <a:r>
              <a:rPr lang="zh-CN" altLang="en-US" sz="1600" dirty="0">
                <a:solidFill>
                  <a:srgbClr val="E1FFFF"/>
                </a:solidFill>
                <a:latin typeface="黑体"/>
              </a:rPr>
              <a:t>轮胎</a:t>
            </a:r>
            <a:r>
              <a:rPr lang="en-US" altLang="zh-CN" sz="1600" kern="0" dirty="0">
                <a:solidFill>
                  <a:srgbClr val="E1FFFF"/>
                </a:solidFill>
                <a:latin typeface="黑体"/>
              </a:rPr>
              <a:t>)</a:t>
            </a:r>
            <a:endParaRPr kumimoji="0" lang="en-US" altLang="zh-CN" sz="2400" b="0" i="0" u="none" strike="noStrike" kern="0" cap="none" spc="0" normalizeH="0" baseline="0" noProof="0" dirty="0">
              <a:ln>
                <a:noFill/>
              </a:ln>
              <a:solidFill>
                <a:srgbClr val="000000"/>
              </a:solidFill>
              <a:effectLst/>
              <a:uLnTx/>
              <a:uFillTx/>
              <a:latin typeface="Times New Roman" pitchFamily="18" charset="0"/>
            </a:endParaRPr>
          </a:p>
          <a:p>
            <a:pPr lvl="0" fontAlgn="t"/>
            <a:r>
              <a:rPr kumimoji="0" lang="en-US" altLang="zh-CN" sz="2400" b="0" i="0" u="none" strike="noStrike" kern="0" cap="none" spc="0" normalizeH="0" baseline="0" noProof="0" dirty="0">
                <a:ln>
                  <a:noFill/>
                </a:ln>
                <a:solidFill>
                  <a:srgbClr val="000000"/>
                </a:solidFill>
                <a:effectLst/>
                <a:uLnTx/>
                <a:uFillTx/>
                <a:latin typeface="Times New Roman" pitchFamily="18" charset="0"/>
              </a:rPr>
              <a:t>lorry</a:t>
            </a:r>
            <a:r>
              <a:rPr lang="en-US" altLang="zh-CN" sz="1600" kern="0" dirty="0">
                <a:solidFill>
                  <a:srgbClr val="E1FFFF"/>
                </a:solidFill>
                <a:latin typeface="黑体"/>
              </a:rPr>
              <a:t>(</a:t>
            </a:r>
            <a:r>
              <a:rPr lang="zh-CN" altLang="en-US" sz="1600" dirty="0">
                <a:solidFill>
                  <a:srgbClr val="E1FFFF"/>
                </a:solidFill>
                <a:latin typeface="黑体"/>
              </a:rPr>
              <a:t>货车</a:t>
            </a:r>
            <a:r>
              <a:rPr lang="en-US" altLang="zh-CN" sz="1600" kern="0" dirty="0">
                <a:solidFill>
                  <a:srgbClr val="E1FFFF"/>
                </a:solidFill>
                <a:latin typeface="黑体"/>
              </a:rPr>
              <a:t>)</a:t>
            </a:r>
            <a:endParaRPr lang="en-US" altLang="zh-CN" sz="2400" kern="0" dirty="0">
              <a:solidFill>
                <a:srgbClr val="000000"/>
              </a:solidFill>
              <a:latin typeface="Times New Roman" pitchFamily="18" charset="0"/>
            </a:endParaRPr>
          </a:p>
          <a:p>
            <a:pPr lvl="0" eaLnBrk="0" hangingPunct="0">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boot</a:t>
            </a:r>
            <a:r>
              <a:rPr lang="zh-CN" altLang="en-US" sz="1600" dirty="0">
                <a:solidFill>
                  <a:srgbClr val="E1FFFF"/>
                </a:solidFill>
                <a:latin typeface="黑体"/>
              </a:rPr>
              <a:t>（行李箱）</a:t>
            </a:r>
            <a:endParaRPr kumimoji="0" lang="en-US" altLang="zh-CN" sz="2400" b="0" i="0" u="none" strike="noStrike" kern="0" cap="none" spc="0" normalizeH="0" baseline="0" noProof="0" dirty="0">
              <a:ln>
                <a:noFill/>
              </a:ln>
              <a:solidFill>
                <a:srgbClr val="000000"/>
              </a:solidFill>
              <a:effectLst/>
              <a:uLnTx/>
              <a:uFillTx/>
              <a:latin typeface="Times New Roman" pitchFamily="18" charset="0"/>
            </a:endParaRPr>
          </a:p>
        </p:txBody>
      </p:sp>
      <p:sp>
        <p:nvSpPr>
          <p:cNvPr id="23" name="Rectangle 5">
            <a:extLst>
              <a:ext uri="{FF2B5EF4-FFF2-40B4-BE49-F238E27FC236}">
                <a16:creationId xmlns:a16="http://schemas.microsoft.com/office/drawing/2014/main" id="{EAB0BF04-1A86-4249-B82C-31CEDF818A9F}"/>
              </a:ext>
            </a:extLst>
          </p:cNvPr>
          <p:cNvSpPr>
            <a:spLocks noChangeArrowheads="1"/>
          </p:cNvSpPr>
          <p:nvPr/>
        </p:nvSpPr>
        <p:spPr bwMode="auto">
          <a:xfrm>
            <a:off x="2952274" y="2852936"/>
            <a:ext cx="2000865" cy="2417440"/>
          </a:xfrm>
          <a:prstGeom prst="rect">
            <a:avLst/>
          </a:prstGeom>
          <a:solidFill>
            <a:srgbClr val="0099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car</a:t>
            </a: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emissions</a:t>
            </a:r>
          </a:p>
          <a:p>
            <a:pPr eaLnBrk="0" fontAlgn="t" hangingPunct="0">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hood</a:t>
            </a:r>
            <a:r>
              <a:rPr lang="en-US" altLang="zh-CN" sz="1600" dirty="0">
                <a:solidFill>
                  <a:srgbClr val="E1FFFF"/>
                </a:solidFill>
                <a:latin typeface="黑体"/>
              </a:rPr>
              <a:t>(</a:t>
            </a:r>
            <a:r>
              <a:rPr lang="zh-CN" altLang="en-US" sz="1600" dirty="0">
                <a:solidFill>
                  <a:srgbClr val="E1FFFF"/>
                </a:solidFill>
                <a:latin typeface="黑体"/>
              </a:rPr>
              <a:t>引擎盖</a:t>
            </a:r>
            <a:r>
              <a:rPr lang="en-US" altLang="zh-CN" sz="1600" dirty="0">
                <a:solidFill>
                  <a:srgbClr val="E1FFFF"/>
                </a:solidFill>
                <a:latin typeface="黑体"/>
              </a:rPr>
              <a:t>) </a:t>
            </a:r>
          </a:p>
          <a:p>
            <a:pPr lvl="0" eaLnBrk="0" hangingPunct="0">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Make</a:t>
            </a:r>
            <a:r>
              <a:rPr lang="zh-CN" altLang="en-US" sz="1600" dirty="0">
                <a:solidFill>
                  <a:srgbClr val="E1FFFF"/>
                </a:solidFill>
                <a:latin typeface="黑体"/>
              </a:rPr>
              <a:t>（品牌）</a:t>
            </a:r>
            <a:endParaRPr lang="en-US" altLang="zh-CN" sz="1600" dirty="0">
              <a:solidFill>
                <a:srgbClr val="E1FFFF"/>
              </a:solidFill>
              <a:latin typeface="黑体"/>
            </a:endParaRPr>
          </a:p>
          <a:p>
            <a:pPr lvl="0" eaLnBrk="0" hangingPunct="0">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model</a:t>
            </a:r>
            <a:r>
              <a:rPr lang="en-US" altLang="zh-CN" sz="1600" dirty="0">
                <a:solidFill>
                  <a:srgbClr val="E1FFFF"/>
                </a:solidFill>
                <a:latin typeface="黑体"/>
              </a:rPr>
              <a:t> (</a:t>
            </a:r>
            <a:r>
              <a:rPr lang="zh-CN" altLang="en-US" sz="1600" dirty="0">
                <a:solidFill>
                  <a:srgbClr val="E1FFFF"/>
                </a:solidFill>
                <a:latin typeface="黑体"/>
              </a:rPr>
              <a:t>型号</a:t>
            </a:r>
            <a:r>
              <a:rPr lang="en-US" altLang="zh-CN" sz="1600" dirty="0">
                <a:solidFill>
                  <a:srgbClr val="E1FFFF"/>
                </a:solidFill>
                <a:latin typeface="黑体"/>
              </a:rPr>
              <a:t>) </a:t>
            </a:r>
            <a:endParaRPr kumimoji="0" lang="en-US" altLang="zh-CN" sz="2400" b="0" i="0" u="none" strike="noStrike" kern="0" cap="none" spc="0" normalizeH="0" baseline="0" noProof="0" dirty="0">
              <a:ln>
                <a:noFill/>
              </a:ln>
              <a:solidFill>
                <a:srgbClr val="000000"/>
              </a:solidFill>
              <a:effectLst/>
              <a:uLnTx/>
              <a:uFillTx/>
              <a:latin typeface="Times New Roman" pitchFamily="18" charset="0"/>
            </a:endParaRP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trunk</a:t>
            </a:r>
            <a:r>
              <a:rPr lang="zh-CN" altLang="en-US" sz="1600" dirty="0">
                <a:solidFill>
                  <a:srgbClr val="E1FFFF"/>
                </a:solidFill>
                <a:latin typeface="黑体"/>
              </a:rPr>
              <a:t>（行李箱）</a:t>
            </a:r>
            <a:endParaRPr lang="en-US" altLang="zh-CN" sz="1600" dirty="0">
              <a:solidFill>
                <a:srgbClr val="E1FFFF"/>
              </a:solidFill>
              <a:latin typeface="黑体"/>
            </a:endParaRPr>
          </a:p>
        </p:txBody>
      </p:sp>
      <p:sp>
        <p:nvSpPr>
          <p:cNvPr id="24" name="Rectangle 6">
            <a:extLst>
              <a:ext uri="{FF2B5EF4-FFF2-40B4-BE49-F238E27FC236}">
                <a16:creationId xmlns:a16="http://schemas.microsoft.com/office/drawing/2014/main" id="{775159BE-1051-41EF-AEEB-4077E23BBAE3}"/>
              </a:ext>
            </a:extLst>
          </p:cNvPr>
          <p:cNvSpPr>
            <a:spLocks noChangeArrowheads="1"/>
          </p:cNvSpPr>
          <p:nvPr/>
        </p:nvSpPr>
        <p:spPr bwMode="auto">
          <a:xfrm>
            <a:off x="5466875" y="2852936"/>
            <a:ext cx="2638886" cy="2417440"/>
          </a:xfrm>
          <a:prstGeom prst="rect">
            <a:avLst/>
          </a:prstGeom>
          <a:solidFill>
            <a:srgbClr val="0099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make</a:t>
            </a: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hidden</a:t>
            </a: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Markov</a:t>
            </a: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model</a:t>
            </a:r>
          </a:p>
          <a:p>
            <a:pPr lvl="0" eaLnBrk="0" hangingPunct="0">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emissions</a:t>
            </a:r>
            <a:r>
              <a:rPr lang="zh-CN" altLang="en-US" sz="1600" dirty="0">
                <a:solidFill>
                  <a:srgbClr val="E1FFFF"/>
                </a:solidFill>
                <a:latin typeface="黑体"/>
              </a:rPr>
              <a:t>（输出概率）</a:t>
            </a:r>
            <a:endParaRPr lang="en-US" altLang="zh-CN" sz="1600" dirty="0">
              <a:solidFill>
                <a:srgbClr val="E1FFFF"/>
              </a:solidFill>
              <a:latin typeface="黑体"/>
            </a:endParaRPr>
          </a:p>
          <a:p>
            <a:pPr marL="0" marR="0" lvl="0" indent="0" defTabSz="914400" eaLnBrk="0" latinLnBrk="0" hangingPunct="0">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imes New Roman" pitchFamily="18" charset="0"/>
              </a:rPr>
              <a:t>normalize</a:t>
            </a:r>
          </a:p>
        </p:txBody>
      </p:sp>
      <p:sp>
        <p:nvSpPr>
          <p:cNvPr id="25" name="Line 11">
            <a:extLst>
              <a:ext uri="{FF2B5EF4-FFF2-40B4-BE49-F238E27FC236}">
                <a16:creationId xmlns:a16="http://schemas.microsoft.com/office/drawing/2014/main" id="{332604BC-1BFB-4E53-BB38-6277BA5D0C54}"/>
              </a:ext>
            </a:extLst>
          </p:cNvPr>
          <p:cNvSpPr>
            <a:spLocks noChangeShapeType="1"/>
          </p:cNvSpPr>
          <p:nvPr/>
        </p:nvSpPr>
        <p:spPr bwMode="auto">
          <a:xfrm>
            <a:off x="1524139" y="3157038"/>
            <a:ext cx="1524000" cy="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0" latinLnBrk="0" hangingPunct="0">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Line 12">
            <a:extLst>
              <a:ext uri="{FF2B5EF4-FFF2-40B4-BE49-F238E27FC236}">
                <a16:creationId xmlns:a16="http://schemas.microsoft.com/office/drawing/2014/main" id="{32C6855E-7241-4777-AD17-4C4E437B433D}"/>
              </a:ext>
            </a:extLst>
          </p:cNvPr>
          <p:cNvSpPr>
            <a:spLocks noChangeShapeType="1"/>
          </p:cNvSpPr>
          <p:nvPr/>
        </p:nvSpPr>
        <p:spPr bwMode="auto">
          <a:xfrm>
            <a:off x="2286139" y="3827956"/>
            <a:ext cx="762000" cy="10333"/>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0" latinLnBrk="0" hangingPunct="0">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Line 13">
            <a:extLst>
              <a:ext uri="{FF2B5EF4-FFF2-40B4-BE49-F238E27FC236}">
                <a16:creationId xmlns:a16="http://schemas.microsoft.com/office/drawing/2014/main" id="{1179850F-F687-4D85-A19D-0C4C045C214D}"/>
              </a:ext>
            </a:extLst>
          </p:cNvPr>
          <p:cNvSpPr>
            <a:spLocks noChangeShapeType="1"/>
          </p:cNvSpPr>
          <p:nvPr/>
        </p:nvSpPr>
        <p:spPr bwMode="auto">
          <a:xfrm>
            <a:off x="1621118" y="5035896"/>
            <a:ext cx="1447800" cy="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spcBef>
                <a:spcPts val="0"/>
              </a:spcBef>
              <a:spcAft>
                <a:spcPts val="0"/>
              </a:spcAft>
            </a:pPr>
            <a:endParaRPr lang="zh-CN" altLang="en-US" sz="2400" b="0" kern="0">
              <a:solidFill>
                <a:srgbClr val="000000"/>
              </a:solidFill>
              <a:latin typeface="Arial" pitchFamily="34" charset="0"/>
              <a:ea typeface="+mn-ea"/>
            </a:endParaRPr>
          </a:p>
        </p:txBody>
      </p:sp>
      <p:sp>
        <p:nvSpPr>
          <p:cNvPr id="28" name="Line 14">
            <a:extLst>
              <a:ext uri="{FF2B5EF4-FFF2-40B4-BE49-F238E27FC236}">
                <a16:creationId xmlns:a16="http://schemas.microsoft.com/office/drawing/2014/main" id="{0E57109D-D2F3-4D94-95B2-F2A29075BA8C}"/>
              </a:ext>
            </a:extLst>
          </p:cNvPr>
          <p:cNvSpPr>
            <a:spLocks noChangeShapeType="1"/>
          </p:cNvSpPr>
          <p:nvPr/>
        </p:nvSpPr>
        <p:spPr bwMode="auto">
          <a:xfrm flipH="1">
            <a:off x="4400075" y="3238452"/>
            <a:ext cx="1143000" cy="88892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0" latinLnBrk="0" hangingPunct="0">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mn-ea"/>
            </a:endParaRPr>
          </a:p>
        </p:txBody>
      </p:sp>
      <p:sp>
        <p:nvSpPr>
          <p:cNvPr id="29" name="Line 15">
            <a:extLst>
              <a:ext uri="{FF2B5EF4-FFF2-40B4-BE49-F238E27FC236}">
                <a16:creationId xmlns:a16="http://schemas.microsoft.com/office/drawing/2014/main" id="{4EA7B957-EF37-449C-B08F-1DF5A6AEA9BA}"/>
              </a:ext>
            </a:extLst>
          </p:cNvPr>
          <p:cNvSpPr>
            <a:spLocks noChangeShapeType="1"/>
          </p:cNvSpPr>
          <p:nvPr/>
        </p:nvSpPr>
        <p:spPr bwMode="auto">
          <a:xfrm flipH="1">
            <a:off x="4400075" y="4203576"/>
            <a:ext cx="1295400" cy="3048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0" latinLnBrk="0" hangingPunct="0">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mn-ea"/>
            </a:endParaRPr>
          </a:p>
        </p:txBody>
      </p:sp>
      <p:sp>
        <p:nvSpPr>
          <p:cNvPr id="30" name="Line 16">
            <a:extLst>
              <a:ext uri="{FF2B5EF4-FFF2-40B4-BE49-F238E27FC236}">
                <a16:creationId xmlns:a16="http://schemas.microsoft.com/office/drawing/2014/main" id="{EAF602E1-0263-4B98-BB91-89918CD3C25C}"/>
              </a:ext>
            </a:extLst>
          </p:cNvPr>
          <p:cNvSpPr>
            <a:spLocks noChangeShapeType="1"/>
          </p:cNvSpPr>
          <p:nvPr/>
        </p:nvSpPr>
        <p:spPr bwMode="auto">
          <a:xfrm flipH="1" flipV="1">
            <a:off x="4628675" y="3441576"/>
            <a:ext cx="914400" cy="10668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0" latinLnBrk="0" hangingPunct="0">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mn-ea"/>
            </a:endParaRPr>
          </a:p>
        </p:txBody>
      </p:sp>
    </p:spTree>
    <p:extLst>
      <p:ext uri="{BB962C8B-B14F-4D97-AF65-F5344CB8AC3E}">
        <p14:creationId xmlns:p14="http://schemas.microsoft.com/office/powerpoint/2010/main" val="293713231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015569" cy="615553"/>
          </a:xfrm>
          <a:prstGeom prst="rect">
            <a:avLst/>
          </a:prstGeom>
        </p:spPr>
        <p:txBody>
          <a:bodyPr wrap="none">
            <a:spAutoFit/>
          </a:bodyPr>
          <a:lstStyle/>
          <a:p>
            <a:pPr algn="l" eaLnBrk="0" hangingPunct="0">
              <a:defRPr/>
            </a:pPr>
            <a:r>
              <a:rPr kumimoji="0" lang="en-US" altLang="zh-CN" sz="3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主题模型概述</a:t>
            </a:r>
          </a:p>
        </p:txBody>
      </p:sp>
      <p:pic>
        <p:nvPicPr>
          <p:cNvPr id="2" name="图片 1"/>
          <p:cNvPicPr>
            <a:picLocks noChangeAspect="1"/>
          </p:cNvPicPr>
          <p:nvPr/>
        </p:nvPicPr>
        <p:blipFill>
          <a:blip r:embed="rId3"/>
          <a:stretch>
            <a:fillRect/>
          </a:stretch>
        </p:blipFill>
        <p:spPr>
          <a:xfrm>
            <a:off x="520812" y="932209"/>
            <a:ext cx="7553340" cy="5230689"/>
          </a:xfrm>
          <a:prstGeom prst="rect">
            <a:avLst/>
          </a:prstGeom>
        </p:spPr>
      </p:pic>
      <p:sp>
        <p:nvSpPr>
          <p:cNvPr id="22" name="矩形 21"/>
          <p:cNvSpPr/>
          <p:nvPr/>
        </p:nvSpPr>
        <p:spPr>
          <a:xfrm>
            <a:off x="0" y="6384011"/>
            <a:ext cx="787908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FF"/>
                </a:solidFill>
                <a:effectLst/>
                <a:uLnTx/>
                <a:uFillTx/>
                <a:latin typeface="arial" panose="020B0604020202020204" pitchFamily="34" charset="0"/>
                <a:ea typeface="黑体"/>
                <a:cs typeface="+mn-cs"/>
              </a:rPr>
              <a:t> </a:t>
            </a:r>
            <a:r>
              <a:rPr kumimoji="0" lang="en-US" altLang="zh-CN" sz="1200" b="0" i="0" u="none" strike="noStrike" kern="1200" cap="none" spc="0" normalizeH="0" baseline="0" noProof="0" dirty="0">
                <a:ln>
                  <a:noFill/>
                </a:ln>
                <a:solidFill>
                  <a:srgbClr val="0000FF"/>
                </a:solidFill>
                <a:effectLst/>
                <a:uLnTx/>
                <a:uFillTx/>
                <a:latin typeface="arial" panose="020B0604020202020204" pitchFamily="34" charset="0"/>
                <a:ea typeface="黑体"/>
                <a:cs typeface="+mn-cs"/>
              </a:rPr>
              <a:t>from Richard </a:t>
            </a:r>
            <a:r>
              <a:rPr kumimoji="0" lang="en-US" altLang="zh-CN" sz="1200" b="0" i="0" u="none" strike="noStrike" kern="1200" cap="none" spc="0" normalizeH="0" baseline="0" noProof="0" dirty="0" err="1">
                <a:ln>
                  <a:noFill/>
                </a:ln>
                <a:solidFill>
                  <a:srgbClr val="0000FF"/>
                </a:solidFill>
                <a:effectLst/>
                <a:uLnTx/>
                <a:uFillTx/>
                <a:latin typeface="arial" panose="020B0604020202020204" pitchFamily="34" charset="0"/>
                <a:ea typeface="黑体"/>
                <a:cs typeface="+mn-cs"/>
              </a:rPr>
              <a:t>Socher’s</a:t>
            </a:r>
            <a:r>
              <a:rPr kumimoji="0" lang="en-US" altLang="zh-CN" sz="1200" b="0" i="0" u="none" strike="noStrike" kern="1200" cap="none" spc="0" normalizeH="0" baseline="0" noProof="0" dirty="0">
                <a:ln>
                  <a:noFill/>
                </a:ln>
                <a:solidFill>
                  <a:srgbClr val="0000FF"/>
                </a:solidFill>
                <a:effectLst/>
                <a:uLnTx/>
                <a:uFillTx/>
                <a:latin typeface="arial" panose="020B0604020202020204" pitchFamily="34" charset="0"/>
                <a:ea typeface="黑体"/>
                <a:cs typeface="+mn-cs"/>
              </a:rPr>
              <a:t> PPT (https://web.stanford.edu/class/archive/cs/cs224n/cs224n.1184/lectures/lecture2.pdf)</a:t>
            </a:r>
            <a:endParaRPr kumimoji="0" lang="zh-CN" altLang="en-US" sz="1200" b="0" i="0" u="none" strike="noStrike" kern="1200" cap="none" spc="0" normalizeH="0" baseline="0" noProof="0" dirty="0">
              <a:ln>
                <a:noFill/>
              </a:ln>
              <a:solidFill>
                <a:srgbClr val="0000FF"/>
              </a:solidFill>
              <a:effectLst/>
              <a:uLnTx/>
              <a:uFillTx/>
              <a:latin typeface="Tahoma"/>
              <a:ea typeface="黑体"/>
              <a:cs typeface="+mn-cs"/>
            </a:endParaRPr>
          </a:p>
        </p:txBody>
      </p:sp>
    </p:spTree>
    <p:extLst>
      <p:ext uri="{BB962C8B-B14F-4D97-AF65-F5344CB8AC3E}">
        <p14:creationId xmlns:p14="http://schemas.microsoft.com/office/powerpoint/2010/main" val="2017116832"/>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4576894"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词干抽取</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Stemming</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6" name="内容占位符 2"/>
          <p:cNvSpPr txBox="1"/>
          <p:nvPr/>
        </p:nvSpPr>
        <p:spPr bwMode="auto">
          <a:xfrm>
            <a:off x="369275" y="959660"/>
            <a:ext cx="8576567"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词干抽取：</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抽取词的词干（</a:t>
            </a:r>
            <a:r>
              <a:rPr kumimoji="0" lang="en-US" altLang="zh-CN" sz="22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stem</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）或词根（</a:t>
            </a:r>
            <a:r>
              <a:rPr kumimoji="0" lang="en-US" altLang="zh-CN" sz="22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root</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）形式</a:t>
            </a:r>
          </a:p>
          <a:p>
            <a:pPr marL="469900" marR="0" lvl="0" indent="-46990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452229" y="2622049"/>
            <a:ext cx="8410658" cy="2982355"/>
          </a:xfrm>
          <a:prstGeom prst="rect">
            <a:avLst/>
          </a:prstGeom>
          <a:noFill/>
        </p:spPr>
        <p:txBody>
          <a:bodyPr wrap="square" rtlCol="0">
            <a:spAutoFit/>
          </a:bodyPr>
          <a:lstStyle/>
          <a:p>
            <a:pPr marL="469900" marR="0" lvl="0" indent="-46990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主要方法：</a:t>
            </a:r>
            <a:endPar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利用形态规则：如</a:t>
            </a:r>
            <a:r>
              <a:rPr kumimoji="0" lang="en-US" altLang="zh-CN" sz="1800" b="0" i="0" u="none" strike="noStrike" kern="1200" cap="none" spc="0" normalizeH="0" baseline="0" noProof="0" dirty="0">
                <a:ln>
                  <a:noFill/>
                </a:ln>
                <a:solidFill>
                  <a:srgbClr val="FF0000"/>
                </a:solidFill>
                <a:effectLst/>
                <a:uLnTx/>
                <a:uFillTx/>
                <a:latin typeface="Tahoma"/>
                <a:ea typeface="黑体"/>
                <a:cs typeface="+mn-cs"/>
              </a:rPr>
              <a:t> if the word ends in ‘</a:t>
            </a:r>
            <a:r>
              <a:rPr kumimoji="0" lang="en-US" altLang="zh-CN" sz="1800" b="0" i="0" u="none" strike="noStrike" kern="1200" cap="none" spc="0" normalizeH="0" baseline="0" noProof="0" dirty="0" err="1">
                <a:ln>
                  <a:noFill/>
                </a:ln>
                <a:solidFill>
                  <a:srgbClr val="FF0000"/>
                </a:solidFill>
                <a:effectLst/>
                <a:uLnTx/>
                <a:uFillTx/>
                <a:latin typeface="Tahoma"/>
                <a:ea typeface="黑体"/>
                <a:cs typeface="+mn-cs"/>
              </a:rPr>
              <a:t>ing</a:t>
            </a:r>
            <a:r>
              <a:rPr kumimoji="0" lang="en-US" altLang="zh-CN" sz="1800" b="0" i="0" u="none" strike="noStrike" kern="1200" cap="none" spc="0" normalizeH="0" baseline="0" noProof="0" dirty="0">
                <a:ln>
                  <a:noFill/>
                </a:ln>
                <a:solidFill>
                  <a:srgbClr val="FF0000"/>
                </a:solidFill>
                <a:effectLst/>
                <a:uLnTx/>
                <a:uFillTx/>
                <a:latin typeface="Tahoma"/>
                <a:ea typeface="黑体"/>
                <a:cs typeface="+mn-cs"/>
              </a:rPr>
              <a:t>’, remove the ‘</a:t>
            </a:r>
            <a:r>
              <a:rPr kumimoji="0" lang="en-US" altLang="zh-CN" sz="1800" b="0" i="0" u="none" strike="noStrike" kern="1200" cap="none" spc="0" normalizeH="0" baseline="0" noProof="0" dirty="0" err="1">
                <a:ln>
                  <a:noFill/>
                </a:ln>
                <a:solidFill>
                  <a:srgbClr val="FF0000"/>
                </a:solidFill>
                <a:effectLst/>
                <a:uLnTx/>
                <a:uFillTx/>
                <a:latin typeface="Tahoma"/>
                <a:ea typeface="黑体"/>
                <a:cs typeface="+mn-cs"/>
              </a:rPr>
              <a:t>ing</a:t>
            </a:r>
            <a:r>
              <a:rPr kumimoji="0" lang="en-US" altLang="zh-CN" sz="1800" b="0" i="0" u="none" strike="noStrike" kern="1200" cap="none" spc="0" normalizeH="0" baseline="0" noProof="0" dirty="0">
                <a:ln>
                  <a:noFill/>
                </a:ln>
                <a:solidFill>
                  <a:srgbClr val="FF0000"/>
                </a:solidFill>
                <a:effectLst/>
                <a:uLnTx/>
                <a:uFillTx/>
                <a:latin typeface="Tahoma"/>
                <a:ea typeface="黑体"/>
                <a:cs typeface="+mn-cs"/>
              </a:rPr>
              <a:t>’</a:t>
            </a:r>
            <a:r>
              <a:rPr kumimoji="0" lang="zh-CN" altLang="en-US" sz="1800" b="0" i="0" u="none" strike="noStrike" kern="1200" cap="none" spc="0" normalizeH="0" baseline="0" noProof="0" dirty="0">
                <a:ln>
                  <a:noFill/>
                </a:ln>
                <a:solidFill>
                  <a:srgbClr val="FF0000"/>
                </a:solidFill>
                <a:effectLst/>
                <a:uLnTx/>
                <a:uFillTx/>
                <a:latin typeface="Tahoma"/>
                <a:ea typeface="黑体"/>
                <a:cs typeface="+mn-cs"/>
              </a:rPr>
              <a:t>；</a:t>
            </a:r>
            <a:endParaRPr kumimoji="0" lang="en-US" altLang="zh-CN" sz="1800" b="0" i="0" u="none" strike="noStrike" kern="1200" cap="none" spc="0" normalizeH="0" baseline="0" noProof="0" dirty="0">
              <a:ln>
                <a:noFill/>
              </a:ln>
              <a:solidFill>
                <a:srgbClr val="FF0000"/>
              </a:solidFill>
              <a:effectLst/>
              <a:uLnTx/>
              <a:uFillTx/>
              <a:latin typeface="Tahoma"/>
              <a:ea typeface="黑体"/>
              <a:cs typeface="+mn-cs"/>
            </a:endParaRPr>
          </a:p>
          <a:p>
            <a:pPr marL="471170" marR="0" lvl="1" indent="0" algn="l" defTabSz="914400" rtl="0" eaLnBrk="1" fontAlgn="base" latinLnBrk="0" hangingPunct="1">
              <a:lnSpc>
                <a:spcPct val="120000"/>
              </a:lnSpc>
              <a:spcBef>
                <a:spcPts val="300"/>
              </a:spcBef>
              <a:spcAft>
                <a:spcPct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Tahoma"/>
                <a:ea typeface="黑体"/>
                <a:cs typeface="+mn-cs"/>
              </a:rPr>
              <a:t>      </a:t>
            </a:r>
            <a:r>
              <a:rPr kumimoji="0" lang="zh-CN" altLang="en-US" sz="2000" b="0" i="0" u="none" strike="noStrike" kern="1200" cap="none" spc="0" normalizeH="0" baseline="0" noProof="0" dirty="0">
                <a:ln>
                  <a:noFill/>
                </a:ln>
                <a:solidFill>
                  <a:srgbClr val="FF0000"/>
                </a:solidFill>
                <a:effectLst/>
                <a:uLnTx/>
                <a:uFillTx/>
                <a:latin typeface="Tahoma"/>
                <a:ea typeface="黑体"/>
                <a:cs typeface="+mn-cs"/>
              </a:rPr>
              <a:t>局限性：</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不规则变形词</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基于词典：受限于词典规模</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n-gram</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方法、隐马尔可夫模型、机器学习；</a:t>
            </a:r>
            <a:r>
              <a:rPr kumimoji="0" lang="zh-CN" altLang="en-US" sz="2000" b="0" i="0" u="none" strike="noStrike" kern="1200" cap="none" spc="0" normalizeH="0" baseline="0" noProof="0" dirty="0">
                <a:ln>
                  <a:noFill/>
                </a:ln>
                <a:solidFill>
                  <a:srgbClr val="FF0000"/>
                </a:solidFill>
                <a:effectLst/>
                <a:uLnTx/>
                <a:uFillTx/>
                <a:latin typeface="Tahoma"/>
                <a:ea typeface="黑体"/>
                <a:cs typeface="+mn-cs"/>
              </a:rPr>
              <a:t>局限性：</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语料数据</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1" indent="-469900" algn="l" defTabSz="914400" rtl="0" eaLnBrk="1" fontAlgn="base" latinLnBrk="0" hangingPunct="1">
              <a:lnSpc>
                <a:spcPct val="120000"/>
              </a:lnSpc>
              <a:spcBef>
                <a:spcPts val="6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应用：</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信息检索、领域术语集</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ü"/>
              <a:tabLst/>
              <a:defRPr/>
            </a:pP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467207" y="1546167"/>
            <a:ext cx="8312726" cy="839461"/>
          </a:xfrm>
          <a:prstGeom prst="rect">
            <a:avLst/>
          </a:prstGeom>
          <a:noFill/>
        </p:spPr>
        <p:txBody>
          <a:bodyPr wrap="square" rtlCol="0">
            <a:spAutoFit/>
          </a:bodyPr>
          <a:lstStyle/>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closed</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closely </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closing </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 </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close</a:t>
            </a:r>
          </a:p>
          <a:p>
            <a:pPr marL="908050" marR="0" lvl="1" indent="-436880" algn="l" defTabSz="914400" rtl="0" eaLnBrk="1" fontAlgn="base" latinLnBrk="0" hangingPunct="1">
              <a:lnSpc>
                <a:spcPct val="120000"/>
              </a:lnSpc>
              <a:spcBef>
                <a:spcPts val="300"/>
              </a:spcBef>
              <a:spcAft>
                <a:spcPct val="0"/>
              </a:spcAft>
              <a:buClrTx/>
              <a:buSzTx/>
              <a:buFont typeface="Wingdings" panose="05000000000000000000" pitchFamily="2" charset="2"/>
              <a:buChar char="ü"/>
              <a:tabLst/>
              <a:defRPr/>
            </a:pPr>
            <a:r>
              <a:rPr kumimoji="0" lang="en-US" altLang="zh-CN" sz="2000" b="1" i="0" u="none" strike="noStrike" kern="120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unhappyness</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  </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unhappy</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词干</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happy</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词根</a:t>
            </a:r>
            <a:r>
              <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4212361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015569" cy="615553"/>
          </a:xfrm>
          <a:prstGeom prst="rect">
            <a:avLst/>
          </a:prstGeom>
        </p:spPr>
        <p:txBody>
          <a:bodyPr wrap="none">
            <a:spAutoFit/>
          </a:bodyPr>
          <a:lstStyle/>
          <a:p>
            <a:pPr algn="l" eaLnBrk="0" hangingPunct="0">
              <a:defRPr/>
            </a:pPr>
            <a:r>
              <a:rPr kumimoji="0" lang="en-US" altLang="zh-CN" sz="3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主题模型概述</a:t>
            </a:r>
          </a:p>
        </p:txBody>
      </p:sp>
      <p:sp>
        <p:nvSpPr>
          <p:cNvPr id="6" name="内容占位符 2"/>
          <p:cNvSpPr txBox="1">
            <a:spLocks/>
          </p:cNvSpPr>
          <p:nvPr/>
        </p:nvSpPr>
        <p:spPr bwMode="auto">
          <a:xfrm>
            <a:off x="173733" y="1206832"/>
            <a:ext cx="8576567" cy="3695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50000"/>
              </a:lnSpc>
              <a:spcBef>
                <a:spcPts val="600"/>
              </a:spcBef>
              <a:spcAft>
                <a:spcPct val="0"/>
              </a:spcAft>
              <a:buClr>
                <a:srgbClr val="1557AE"/>
              </a:buClr>
              <a:buSzTx/>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rPr>
              <a:t>主题模型通过分析</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sym typeface="+mn-ea"/>
              </a:rPr>
              <a:t>文档</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rPr>
              <a:t>中的词以发现蕴藏于其中的主题结构，无须事前标注文档</a:t>
            </a:r>
          </a:p>
          <a:p>
            <a:pPr marL="469900" marR="0" lvl="0" indent="-469900" algn="l" defTabSz="914400" rtl="0" eaLnBrk="1" fontAlgn="base" latinLnBrk="0" hangingPunct="1">
              <a:lnSpc>
                <a:spcPct val="150000"/>
              </a:lnSpc>
              <a:spcBef>
                <a:spcPts val="600"/>
              </a:spcBef>
              <a:spcAft>
                <a:spcPct val="0"/>
              </a:spcAft>
              <a:buClr>
                <a:srgbClr val="1557AE"/>
              </a:buClr>
              <a:buSzTx/>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rPr>
              <a:t>主题模型</a:t>
            </a:r>
            <a:r>
              <a:rPr kumimoji="0" lang="zh-CN"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sym typeface="+mn-ea"/>
              </a:rPr>
              <a:t>假设</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sym typeface="+mn-ea"/>
              </a:rPr>
              <a:t>文档中的词</a:t>
            </a:r>
            <a:r>
              <a:rPr kumimoji="0" lang="en-US" altLang="zh-CN" sz="2400" b="0" i="0" u="none" strike="noStrike" kern="0" cap="none" spc="0" normalizeH="0" baseline="0" noProof="0" dirty="0" err="1">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sym typeface="+mn-ea"/>
              </a:rPr>
              <a:t>是通过</a:t>
            </a:r>
            <a:r>
              <a:rPr kumimoji="0" lang="en-US" altLang="zh-CN" sz="2400" b="0" i="0" u="none" strike="noStrike" kern="0" cap="none" spc="0" normalizeH="0" baseline="0" noProof="0" dirty="0" err="1">
                <a:ln>
                  <a:noFill/>
                </a:ln>
                <a:solidFill>
                  <a:srgbClr val="FF0000"/>
                </a:solidFill>
                <a:effectLst/>
                <a:uLnTx/>
                <a:uFillTx/>
                <a:latin typeface="黑体" panose="02010609060101010101" pitchFamily="49" charset="-122"/>
                <a:ea typeface="黑体" panose="02010609060101010101" pitchFamily="49" charset="-122"/>
                <a:cs typeface="Arial Unicode MS" pitchFamily="34" charset="-122"/>
                <a:sym typeface="+mn-ea"/>
              </a:rPr>
              <a:t>以一定概率选择了某个主题，并从这个主题中以一定概率选择某个词语</a:t>
            </a: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Arial Unicode MS" pitchFamily="34" charset="-122"/>
                <a:sym typeface="+mn-ea"/>
              </a:rPr>
              <a:t>生成的</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sym typeface="+mn-ea"/>
              </a:rPr>
              <a:t>。</a:t>
            </a:r>
            <a:endPar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endParaRPr>
          </a:p>
          <a:p>
            <a:pPr marL="469900" marR="0" lvl="0" indent="-469900" algn="l" defTabSz="914400" rtl="0" eaLnBrk="1" fontAlgn="base" latinLnBrk="0" hangingPunct="1">
              <a:lnSpc>
                <a:spcPct val="150000"/>
              </a:lnSpc>
              <a:spcBef>
                <a:spcPts val="600"/>
              </a:spcBef>
              <a:spcAft>
                <a:spcPct val="0"/>
              </a:spcAft>
              <a:buClr>
                <a:srgbClr val="1557AE"/>
              </a:buClr>
              <a:buSzTx/>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sym typeface="+mn-ea"/>
              </a:rPr>
              <a:t>主题模型</a:t>
            </a:r>
            <a:r>
              <a:rPr kumimoji="0" lang="en-US" altLang="zh-CN" sz="2400" b="0" i="0" u="none" strike="noStrike" kern="0" cap="none" spc="0" normalizeH="0" baseline="0" noProof="0" dirty="0" err="1">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sym typeface="+mn-ea"/>
              </a:rPr>
              <a:t>的中心问题就是利用文档推断出隐藏的主题结构，也就是产生文档的逆过程</a:t>
            </a:r>
            <a:endParaRPr kumimoji="0" lang="zh-CN"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Arial Unicode MS" pitchFamily="34" charset="-122"/>
            </a:endParaRPr>
          </a:p>
        </p:txBody>
      </p:sp>
      <p:pic>
        <p:nvPicPr>
          <p:cNvPr id="22" name="图片 21"/>
          <p:cNvPicPr>
            <a:picLocks noChangeAspect="1"/>
          </p:cNvPicPr>
          <p:nvPr/>
        </p:nvPicPr>
        <p:blipFill>
          <a:blip r:embed="rId3"/>
          <a:srcRect/>
          <a:stretch>
            <a:fillRect/>
          </a:stretch>
        </p:blipFill>
        <p:spPr>
          <a:xfrm>
            <a:off x="1310556" y="4816841"/>
            <a:ext cx="5838825" cy="975995"/>
          </a:xfrm>
          <a:prstGeom prst="rect">
            <a:avLst/>
          </a:prstGeom>
        </p:spPr>
      </p:pic>
    </p:spTree>
    <p:extLst>
      <p:ext uri="{BB962C8B-B14F-4D97-AF65-F5344CB8AC3E}">
        <p14:creationId xmlns:p14="http://schemas.microsoft.com/office/powerpoint/2010/main" val="129443806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015569" cy="615553"/>
          </a:xfrm>
          <a:prstGeom prst="rect">
            <a:avLst/>
          </a:prstGeom>
        </p:spPr>
        <p:txBody>
          <a:bodyPr wrap="none">
            <a:spAutoFit/>
          </a:bodyPr>
          <a:lstStyle/>
          <a:p>
            <a:pPr algn="l" eaLnBrk="0" hangingPunct="0">
              <a:defRPr/>
            </a:pPr>
            <a:r>
              <a:rPr kumimoji="0" lang="en-US" altLang="zh-CN" sz="3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主题模型概述</a:t>
            </a:r>
          </a:p>
        </p:txBody>
      </p:sp>
      <p:pic>
        <p:nvPicPr>
          <p:cNvPr id="7" name="图片 6"/>
          <p:cNvPicPr>
            <a:picLocks noChangeAspect="1"/>
          </p:cNvPicPr>
          <p:nvPr/>
        </p:nvPicPr>
        <p:blipFill>
          <a:blip r:embed="rId3"/>
          <a:srcRect/>
          <a:stretch>
            <a:fillRect/>
          </a:stretch>
        </p:blipFill>
        <p:spPr>
          <a:xfrm>
            <a:off x="335915" y="1315720"/>
            <a:ext cx="8612505" cy="4606925"/>
          </a:xfrm>
          <a:prstGeom prst="rect">
            <a:avLst/>
          </a:prstGeom>
        </p:spPr>
      </p:pic>
    </p:spTree>
    <p:extLst>
      <p:ext uri="{BB962C8B-B14F-4D97-AF65-F5344CB8AC3E}">
        <p14:creationId xmlns:p14="http://schemas.microsoft.com/office/powerpoint/2010/main" val="138888268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453189" cy="615553"/>
          </a:xfrm>
          <a:prstGeom prst="rect">
            <a:avLst/>
          </a:prstGeom>
        </p:spPr>
        <p:txBody>
          <a:bodyPr wrap="none">
            <a:spAutoFit/>
          </a:bodyPr>
          <a:lstStyle/>
          <a:p>
            <a:pPr algn="l" eaLnBrk="0" hangingPunct="0">
              <a:defRPr/>
            </a:pPr>
            <a:r>
              <a:rPr kumimoji="0" lang="en-US" altLang="zh-CN" sz="3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主题模型的挑战</a:t>
            </a:r>
          </a:p>
        </p:txBody>
      </p:sp>
      <p:sp>
        <p:nvSpPr>
          <p:cNvPr id="2" name="矩形: 折角 1">
            <a:extLst>
              <a:ext uri="{FF2B5EF4-FFF2-40B4-BE49-F238E27FC236}">
                <a16:creationId xmlns:a16="http://schemas.microsoft.com/office/drawing/2014/main" id="{02167A7C-795C-4BBD-965A-38402D31F451}"/>
              </a:ext>
            </a:extLst>
          </p:cNvPr>
          <p:cNvSpPr/>
          <p:nvPr/>
        </p:nvSpPr>
        <p:spPr bwMode="auto">
          <a:xfrm>
            <a:off x="561256" y="2167254"/>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0" name="矩形: 折角 9">
            <a:extLst>
              <a:ext uri="{FF2B5EF4-FFF2-40B4-BE49-F238E27FC236}">
                <a16:creationId xmlns:a16="http://schemas.microsoft.com/office/drawing/2014/main" id="{CD3646BF-EE9D-4EA8-AA82-D774B52A69EC}"/>
              </a:ext>
            </a:extLst>
          </p:cNvPr>
          <p:cNvSpPr/>
          <p:nvPr/>
        </p:nvSpPr>
        <p:spPr bwMode="auto">
          <a:xfrm>
            <a:off x="713656" y="2319654"/>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1" name="矩形: 折角 10">
            <a:extLst>
              <a:ext uri="{FF2B5EF4-FFF2-40B4-BE49-F238E27FC236}">
                <a16:creationId xmlns:a16="http://schemas.microsoft.com/office/drawing/2014/main" id="{714E7974-8E08-43FB-A05F-16FF4CBBA1DA}"/>
              </a:ext>
            </a:extLst>
          </p:cNvPr>
          <p:cNvSpPr/>
          <p:nvPr/>
        </p:nvSpPr>
        <p:spPr bwMode="auto">
          <a:xfrm>
            <a:off x="866056" y="2472054"/>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2" name="矩形: 折角 11">
            <a:extLst>
              <a:ext uri="{FF2B5EF4-FFF2-40B4-BE49-F238E27FC236}">
                <a16:creationId xmlns:a16="http://schemas.microsoft.com/office/drawing/2014/main" id="{1CC0ECDB-C502-42B8-8EE8-A9731E2DAC39}"/>
              </a:ext>
            </a:extLst>
          </p:cNvPr>
          <p:cNvSpPr/>
          <p:nvPr/>
        </p:nvSpPr>
        <p:spPr bwMode="auto">
          <a:xfrm>
            <a:off x="1018456" y="2624454"/>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3" name="矩形: 折角 12">
            <a:extLst>
              <a:ext uri="{FF2B5EF4-FFF2-40B4-BE49-F238E27FC236}">
                <a16:creationId xmlns:a16="http://schemas.microsoft.com/office/drawing/2014/main" id="{CDDF5C11-2A66-4B56-B99B-02DFA83D9AEB}"/>
              </a:ext>
            </a:extLst>
          </p:cNvPr>
          <p:cNvSpPr/>
          <p:nvPr/>
        </p:nvSpPr>
        <p:spPr bwMode="auto">
          <a:xfrm>
            <a:off x="1170856" y="2776854"/>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r>
              <a:rPr lang="zh-CN" altLang="en-US" b="0" dirty="0">
                <a:latin typeface="+mn-ea"/>
                <a:ea typeface="+mn-ea"/>
              </a:rPr>
              <a:t>此外科学家还有另一种方法推测月球岩石的年龄</a:t>
            </a:r>
            <a:r>
              <a:rPr lang="en-US" altLang="zh-CN" b="0" dirty="0">
                <a:latin typeface="+mn-ea"/>
                <a:ea typeface="+mn-ea"/>
              </a:rPr>
              <a:t>——“</a:t>
            </a:r>
            <a:r>
              <a:rPr lang="zh-CN" altLang="en-US" b="0" dirty="0">
                <a:latin typeface="+mn-ea"/>
                <a:ea typeface="+mn-ea"/>
              </a:rPr>
              <a:t>撞击坑定年法”：行星或卫星表面越古老的区域，累计遭受陨石的撞击越多，撞击坑数量也就越多；反之，越年轻的区域，累积遭受的撞击越少。通过统计行星或卫星表面单位面积内的撞击坑大小和数量，科学家可以估算这块区域的形成年代。</a:t>
            </a:r>
            <a:r>
              <a:rPr lang="zh-CN" altLang="en-US" dirty="0">
                <a:latin typeface="+mn-ea"/>
                <a:ea typeface="+mn-ea"/>
              </a:rPr>
              <a:t>而本次嫦娥五号采样的地点，正是通过撞击坑定年法推测较为年轻的月球区域。</a:t>
            </a:r>
            <a:endParaRPr kumimoji="0" lang="zh-CN" altLang="en-US" b="1" i="0" u="none" strike="noStrike" cap="none" normalizeH="0" baseline="0" dirty="0">
              <a:ln>
                <a:noFill/>
              </a:ln>
              <a:effectLst/>
              <a:latin typeface="+mn-ea"/>
              <a:ea typeface="+mn-ea"/>
            </a:endParaRPr>
          </a:p>
        </p:txBody>
      </p:sp>
      <p:sp>
        <p:nvSpPr>
          <p:cNvPr id="3" name="流程图: 文档 2">
            <a:extLst>
              <a:ext uri="{FF2B5EF4-FFF2-40B4-BE49-F238E27FC236}">
                <a16:creationId xmlns:a16="http://schemas.microsoft.com/office/drawing/2014/main" id="{E3DE2471-3A37-4902-B83E-148980835CEC}"/>
              </a:ext>
            </a:extLst>
          </p:cNvPr>
          <p:cNvSpPr/>
          <p:nvPr/>
        </p:nvSpPr>
        <p:spPr bwMode="auto">
          <a:xfrm>
            <a:off x="7092280" y="1849134"/>
            <a:ext cx="1512168" cy="92772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sz="2400" dirty="0">
                <a:ln w="0"/>
                <a:solidFill>
                  <a:schemeClr val="tx1"/>
                </a:solidFill>
                <a:latin typeface="+mn-ea"/>
              </a:rPr>
              <a:t>主题</a:t>
            </a:r>
            <a:r>
              <a:rPr lang="en-US" altLang="zh-CN" sz="2400" dirty="0">
                <a:ln w="0"/>
                <a:solidFill>
                  <a:schemeClr val="tx1"/>
                </a:solidFill>
                <a:latin typeface="+mn-ea"/>
              </a:rPr>
              <a:t>1</a:t>
            </a:r>
            <a:endParaRPr kumimoji="0" lang="zh-CN" altLang="en-US" sz="2400" i="0" u="none" strike="noStrike" normalizeH="0" baseline="0" dirty="0">
              <a:ln w="0"/>
              <a:solidFill>
                <a:schemeClr val="tx1"/>
              </a:solidFill>
              <a:latin typeface="+mn-ea"/>
            </a:endParaRPr>
          </a:p>
        </p:txBody>
      </p:sp>
      <p:sp>
        <p:nvSpPr>
          <p:cNvPr id="14" name="流程图: 文档 13">
            <a:extLst>
              <a:ext uri="{FF2B5EF4-FFF2-40B4-BE49-F238E27FC236}">
                <a16:creationId xmlns:a16="http://schemas.microsoft.com/office/drawing/2014/main" id="{EA5EF369-D05F-4474-8E9C-F34C10EED761}"/>
              </a:ext>
            </a:extLst>
          </p:cNvPr>
          <p:cNvSpPr/>
          <p:nvPr/>
        </p:nvSpPr>
        <p:spPr bwMode="auto">
          <a:xfrm>
            <a:off x="7092280" y="2999825"/>
            <a:ext cx="1512168" cy="927720"/>
          </a:xfrm>
          <a:prstGeom prst="flowChartDocumen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400" dirty="0">
                <a:ln w="0"/>
                <a:solidFill>
                  <a:schemeClr val="tx1"/>
                </a:solidFill>
                <a:latin typeface="+mn-ea"/>
              </a:rPr>
              <a:t>主题</a:t>
            </a:r>
            <a:r>
              <a:rPr lang="en-US" altLang="zh-CN" sz="2400" dirty="0">
                <a:ln w="0"/>
                <a:solidFill>
                  <a:schemeClr val="tx1"/>
                </a:solidFill>
                <a:latin typeface="+mn-ea"/>
              </a:rPr>
              <a:t>2</a:t>
            </a:r>
            <a:endParaRPr lang="zh-CN" altLang="en-US" sz="2400" dirty="0">
              <a:ln w="0"/>
              <a:solidFill>
                <a:schemeClr val="tx1"/>
              </a:solidFill>
              <a:latin typeface="+mn-ea"/>
            </a:endParaRPr>
          </a:p>
        </p:txBody>
      </p:sp>
      <p:sp>
        <p:nvSpPr>
          <p:cNvPr id="15" name="流程图: 文档 14">
            <a:extLst>
              <a:ext uri="{FF2B5EF4-FFF2-40B4-BE49-F238E27FC236}">
                <a16:creationId xmlns:a16="http://schemas.microsoft.com/office/drawing/2014/main" id="{184E97CD-E345-45E2-8DA6-9956A546B46A}"/>
              </a:ext>
            </a:extLst>
          </p:cNvPr>
          <p:cNvSpPr/>
          <p:nvPr/>
        </p:nvSpPr>
        <p:spPr bwMode="auto">
          <a:xfrm>
            <a:off x="7092280" y="4150516"/>
            <a:ext cx="1512168" cy="927720"/>
          </a:xfrm>
          <a:prstGeom prst="flowChartDocumen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400" dirty="0">
                <a:ln w="0"/>
                <a:solidFill>
                  <a:schemeClr val="tx1"/>
                </a:solidFill>
                <a:latin typeface="+mn-ea"/>
              </a:rPr>
              <a:t>主题</a:t>
            </a:r>
            <a:r>
              <a:rPr lang="en-US" altLang="zh-CN" sz="2400" dirty="0">
                <a:ln w="0"/>
                <a:solidFill>
                  <a:schemeClr val="tx1"/>
                </a:solidFill>
                <a:latin typeface="+mn-ea"/>
              </a:rPr>
              <a:t>3</a:t>
            </a:r>
            <a:endParaRPr lang="zh-CN" altLang="en-US" sz="2400" dirty="0">
              <a:ln w="0"/>
              <a:solidFill>
                <a:schemeClr val="tx1"/>
              </a:solidFill>
              <a:latin typeface="+mn-ea"/>
            </a:endParaRPr>
          </a:p>
        </p:txBody>
      </p:sp>
      <p:sp>
        <p:nvSpPr>
          <p:cNvPr id="16" name="流程图: 文档 15">
            <a:extLst>
              <a:ext uri="{FF2B5EF4-FFF2-40B4-BE49-F238E27FC236}">
                <a16:creationId xmlns:a16="http://schemas.microsoft.com/office/drawing/2014/main" id="{CDD0BE4F-ED3D-4434-A087-EFCE7AA57043}"/>
              </a:ext>
            </a:extLst>
          </p:cNvPr>
          <p:cNvSpPr/>
          <p:nvPr/>
        </p:nvSpPr>
        <p:spPr bwMode="auto">
          <a:xfrm>
            <a:off x="7092280" y="5301208"/>
            <a:ext cx="1512168" cy="927720"/>
          </a:xfrm>
          <a:prstGeom prst="flowChartDocumen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400" dirty="0">
                <a:ln w="0"/>
                <a:solidFill>
                  <a:schemeClr val="tx1"/>
                </a:solidFill>
                <a:latin typeface="+mn-ea"/>
              </a:rPr>
              <a:t>主题</a:t>
            </a:r>
            <a:r>
              <a:rPr lang="en-US" altLang="zh-CN" sz="2400" dirty="0">
                <a:ln w="0"/>
                <a:solidFill>
                  <a:schemeClr val="tx1"/>
                </a:solidFill>
                <a:latin typeface="+mn-ea"/>
              </a:rPr>
              <a:t>4</a:t>
            </a:r>
            <a:endParaRPr lang="zh-CN" altLang="en-US" sz="2400" dirty="0">
              <a:ln w="0"/>
              <a:solidFill>
                <a:schemeClr val="tx1"/>
              </a:solidFill>
              <a:latin typeface="+mn-ea"/>
            </a:endParaRPr>
          </a:p>
        </p:txBody>
      </p:sp>
      <p:cxnSp>
        <p:nvCxnSpPr>
          <p:cNvPr id="17" name="直接箭头连接符 16">
            <a:extLst>
              <a:ext uri="{FF2B5EF4-FFF2-40B4-BE49-F238E27FC236}">
                <a16:creationId xmlns:a16="http://schemas.microsoft.com/office/drawing/2014/main" id="{88726F05-3561-4301-AB46-64EB349A3E9C}"/>
              </a:ext>
            </a:extLst>
          </p:cNvPr>
          <p:cNvCxnSpPr>
            <a:cxnSpLocks/>
            <a:endCxn id="3" idx="1"/>
          </p:cNvCxnSpPr>
          <p:nvPr/>
        </p:nvCxnSpPr>
        <p:spPr bwMode="auto">
          <a:xfrm flipV="1">
            <a:off x="6129310" y="2312994"/>
            <a:ext cx="962970" cy="886920"/>
          </a:xfrm>
          <a:prstGeom prst="straightConnector1">
            <a:avLst/>
          </a:prstGeom>
          <a:ln w="34925">
            <a:headEnd type="none" w="med" len="med"/>
            <a:tailEnd type="triangle"/>
          </a:ln>
          <a:effectLst/>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6C6D271-73C9-46DC-B055-EA7EA691778C}"/>
              </a:ext>
            </a:extLst>
          </p:cNvPr>
          <p:cNvCxnSpPr>
            <a:cxnSpLocks/>
          </p:cNvCxnSpPr>
          <p:nvPr/>
        </p:nvCxnSpPr>
        <p:spPr bwMode="auto">
          <a:xfrm flipV="1">
            <a:off x="6129310" y="2811199"/>
            <a:ext cx="874194" cy="804856"/>
          </a:xfrm>
          <a:prstGeom prst="straightConnector1">
            <a:avLst/>
          </a:prstGeom>
          <a:ln w="34925">
            <a:headEnd type="none" w="med" len="med"/>
            <a:tailEnd type="triangle"/>
          </a:ln>
          <a:effectLst/>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7D68F2D-AB9C-4F9E-81D3-BB192A556643}"/>
              </a:ext>
            </a:extLst>
          </p:cNvPr>
          <p:cNvCxnSpPr>
            <a:cxnSpLocks/>
            <a:endCxn id="15" idx="1"/>
          </p:cNvCxnSpPr>
          <p:nvPr/>
        </p:nvCxnSpPr>
        <p:spPr bwMode="auto">
          <a:xfrm>
            <a:off x="6154625" y="4614376"/>
            <a:ext cx="937655" cy="0"/>
          </a:xfrm>
          <a:prstGeom prst="straightConnector1">
            <a:avLst/>
          </a:prstGeom>
          <a:ln w="34925">
            <a:headEnd type="none" w="med" len="med"/>
            <a:tailEnd type="triangle"/>
          </a:ln>
          <a:effectLst/>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5F57691-6C97-41ED-B51A-E564E937A2E4}"/>
              </a:ext>
            </a:extLst>
          </p:cNvPr>
          <p:cNvCxnSpPr>
            <a:cxnSpLocks/>
            <a:stCxn id="13" idx="3"/>
          </p:cNvCxnSpPr>
          <p:nvPr/>
        </p:nvCxnSpPr>
        <p:spPr bwMode="auto">
          <a:xfrm flipV="1">
            <a:off x="6067400" y="3616055"/>
            <a:ext cx="936104" cy="744975"/>
          </a:xfrm>
          <a:prstGeom prst="straightConnector1">
            <a:avLst/>
          </a:prstGeom>
          <a:ln w="34925">
            <a:headEnd type="none" w="med" len="med"/>
            <a:tailEnd type="triangle"/>
          </a:ln>
          <a:effectLst/>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A094C60-2198-47A7-A31C-3328D8728C9A}"/>
              </a:ext>
            </a:extLst>
          </p:cNvPr>
          <p:cNvCxnSpPr>
            <a:cxnSpLocks/>
            <a:endCxn id="16" idx="1"/>
          </p:cNvCxnSpPr>
          <p:nvPr/>
        </p:nvCxnSpPr>
        <p:spPr bwMode="auto">
          <a:xfrm>
            <a:off x="6156176" y="4787711"/>
            <a:ext cx="936104" cy="977357"/>
          </a:xfrm>
          <a:prstGeom prst="straightConnector1">
            <a:avLst/>
          </a:prstGeom>
          <a:ln w="34925">
            <a:headEnd type="none" w="med" len="med"/>
            <a:tailEnd type="triangle"/>
          </a:ln>
          <a:effectLst/>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6D8D6C2-2668-46DF-9C8F-8F068601E1D8}"/>
              </a:ext>
            </a:extLst>
          </p:cNvPr>
          <p:cNvCxnSpPr>
            <a:cxnSpLocks/>
            <a:endCxn id="15" idx="1"/>
          </p:cNvCxnSpPr>
          <p:nvPr/>
        </p:nvCxnSpPr>
        <p:spPr bwMode="auto">
          <a:xfrm>
            <a:off x="6129310" y="3616055"/>
            <a:ext cx="962970" cy="998321"/>
          </a:xfrm>
          <a:prstGeom prst="straightConnector1">
            <a:avLst/>
          </a:prstGeom>
          <a:ln w="34925">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A9752CD4-C1E1-4A89-B9F6-C0C6364B2F7E}"/>
              </a:ext>
            </a:extLst>
          </p:cNvPr>
          <p:cNvSpPr/>
          <p:nvPr/>
        </p:nvSpPr>
        <p:spPr>
          <a:xfrm>
            <a:off x="359532" y="945995"/>
            <a:ext cx="8424936" cy="637675"/>
          </a:xfrm>
          <a:prstGeom prst="rect">
            <a:avLst/>
          </a:prstGeom>
        </p:spPr>
        <p:txBody>
          <a:bodyPr wrap="square">
            <a:spAutoFit/>
          </a:bodyPr>
          <a:lstStyle/>
          <a:p>
            <a:pPr marL="469900" lvl="0" indent="-469900" algn="l">
              <a:lnSpc>
                <a:spcPct val="150000"/>
              </a:lnSpc>
              <a:spcBef>
                <a:spcPts val="600"/>
              </a:spcBef>
              <a:buClr>
                <a:srgbClr val="1557AE"/>
              </a:buClr>
              <a:buFont typeface="Wingdings" panose="05000000000000000000" pitchFamily="2" charset="2"/>
              <a:buChar char="n"/>
              <a:defRPr/>
            </a:pPr>
            <a:r>
              <a:rPr lang="zh-CN" altLang="en-US" sz="2800" b="0" kern="0" dirty="0">
                <a:solidFill>
                  <a:srgbClr val="1557AE"/>
                </a:solidFill>
                <a:latin typeface="黑体" panose="02010609060101010101" pitchFamily="49" charset="-122"/>
                <a:ea typeface="黑体" panose="02010609060101010101" pitchFamily="49" charset="-122"/>
                <a:cs typeface="Arial Unicode MS" pitchFamily="34" charset="-122"/>
              </a:rPr>
              <a:t>主题事先未知，不是一个分类问题！</a:t>
            </a:r>
          </a:p>
        </p:txBody>
      </p:sp>
    </p:spTree>
    <p:extLst>
      <p:ext uri="{BB962C8B-B14F-4D97-AF65-F5344CB8AC3E}">
        <p14:creationId xmlns:p14="http://schemas.microsoft.com/office/powerpoint/2010/main" val="342379159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453189" cy="615553"/>
          </a:xfrm>
          <a:prstGeom prst="rect">
            <a:avLst/>
          </a:prstGeom>
        </p:spPr>
        <p:txBody>
          <a:bodyPr wrap="none">
            <a:spAutoFit/>
          </a:bodyPr>
          <a:lstStyle/>
          <a:p>
            <a:pPr algn="l" eaLnBrk="0" hangingPunct="0">
              <a:defRPr/>
            </a:pPr>
            <a:r>
              <a:rPr kumimoji="0" lang="en-US" altLang="zh-CN" sz="3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主题模型的挑战</a:t>
            </a:r>
          </a:p>
        </p:txBody>
      </p:sp>
      <p:sp>
        <p:nvSpPr>
          <p:cNvPr id="2" name="矩形: 折角 1">
            <a:extLst>
              <a:ext uri="{FF2B5EF4-FFF2-40B4-BE49-F238E27FC236}">
                <a16:creationId xmlns:a16="http://schemas.microsoft.com/office/drawing/2014/main" id="{02167A7C-795C-4BBD-965A-38402D31F451}"/>
              </a:ext>
            </a:extLst>
          </p:cNvPr>
          <p:cNvSpPr/>
          <p:nvPr/>
        </p:nvSpPr>
        <p:spPr bwMode="auto">
          <a:xfrm>
            <a:off x="506016" y="2027312"/>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0" name="矩形: 折角 9">
            <a:extLst>
              <a:ext uri="{FF2B5EF4-FFF2-40B4-BE49-F238E27FC236}">
                <a16:creationId xmlns:a16="http://schemas.microsoft.com/office/drawing/2014/main" id="{CD3646BF-EE9D-4EA8-AA82-D774B52A69EC}"/>
              </a:ext>
            </a:extLst>
          </p:cNvPr>
          <p:cNvSpPr/>
          <p:nvPr/>
        </p:nvSpPr>
        <p:spPr bwMode="auto">
          <a:xfrm>
            <a:off x="658416" y="2179712"/>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1" name="矩形: 折角 10">
            <a:extLst>
              <a:ext uri="{FF2B5EF4-FFF2-40B4-BE49-F238E27FC236}">
                <a16:creationId xmlns:a16="http://schemas.microsoft.com/office/drawing/2014/main" id="{714E7974-8E08-43FB-A05F-16FF4CBBA1DA}"/>
              </a:ext>
            </a:extLst>
          </p:cNvPr>
          <p:cNvSpPr/>
          <p:nvPr/>
        </p:nvSpPr>
        <p:spPr bwMode="auto">
          <a:xfrm>
            <a:off x="810816" y="2332112"/>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2" name="矩形: 折角 11">
            <a:extLst>
              <a:ext uri="{FF2B5EF4-FFF2-40B4-BE49-F238E27FC236}">
                <a16:creationId xmlns:a16="http://schemas.microsoft.com/office/drawing/2014/main" id="{1CC0ECDB-C502-42B8-8EE8-A9731E2DAC39}"/>
              </a:ext>
            </a:extLst>
          </p:cNvPr>
          <p:cNvSpPr/>
          <p:nvPr/>
        </p:nvSpPr>
        <p:spPr bwMode="auto">
          <a:xfrm>
            <a:off x="963216" y="2484512"/>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3" name="矩形: 折角 12">
            <a:extLst>
              <a:ext uri="{FF2B5EF4-FFF2-40B4-BE49-F238E27FC236}">
                <a16:creationId xmlns:a16="http://schemas.microsoft.com/office/drawing/2014/main" id="{CDDF5C11-2A66-4B56-B99B-02DFA83D9AEB}"/>
              </a:ext>
            </a:extLst>
          </p:cNvPr>
          <p:cNvSpPr/>
          <p:nvPr/>
        </p:nvSpPr>
        <p:spPr bwMode="auto">
          <a:xfrm>
            <a:off x="1115616" y="2636912"/>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r>
              <a:rPr lang="zh-CN" altLang="en-US" b="0" dirty="0">
                <a:latin typeface="+mn-ea"/>
                <a:ea typeface="+mn-ea"/>
              </a:rPr>
              <a:t>此外科学家还有另一种方法推测月球岩石的年龄</a:t>
            </a:r>
            <a:r>
              <a:rPr lang="en-US" altLang="zh-CN" b="0" dirty="0">
                <a:latin typeface="+mn-ea"/>
                <a:ea typeface="+mn-ea"/>
              </a:rPr>
              <a:t>——“</a:t>
            </a:r>
            <a:r>
              <a:rPr lang="zh-CN" altLang="en-US" b="0" dirty="0">
                <a:latin typeface="+mn-ea"/>
                <a:ea typeface="+mn-ea"/>
              </a:rPr>
              <a:t>撞击坑定年法”：行星或卫星表面越古老的区域，累计遭受陨石的撞击越多，撞击坑数量也就越多；反之，越年轻的区域，累积遭受的撞击越少。通过统计行星或卫星表面单位面积内的撞击坑大小和数量，科学家可以估算这块区域的形成年代。</a:t>
            </a:r>
            <a:r>
              <a:rPr lang="zh-CN" altLang="en-US" dirty="0">
                <a:latin typeface="+mn-ea"/>
                <a:ea typeface="+mn-ea"/>
              </a:rPr>
              <a:t>而本次嫦娥五号采样的地点，正是通过撞击坑定年法推测较为年轻的月球区域。</a:t>
            </a:r>
            <a:endParaRPr kumimoji="0" lang="zh-CN" altLang="en-US" b="1" i="0" u="none" strike="noStrike" cap="none" normalizeH="0" baseline="0" dirty="0">
              <a:ln>
                <a:noFill/>
              </a:ln>
              <a:effectLst/>
              <a:latin typeface="+mn-ea"/>
              <a:ea typeface="+mn-ea"/>
            </a:endParaRPr>
          </a:p>
        </p:txBody>
      </p:sp>
      <p:sp>
        <p:nvSpPr>
          <p:cNvPr id="37" name="矩形 36">
            <a:extLst>
              <a:ext uri="{FF2B5EF4-FFF2-40B4-BE49-F238E27FC236}">
                <a16:creationId xmlns:a16="http://schemas.microsoft.com/office/drawing/2014/main" id="{A9752CD4-C1E1-4A89-B9F6-C0C6364B2F7E}"/>
              </a:ext>
            </a:extLst>
          </p:cNvPr>
          <p:cNvSpPr/>
          <p:nvPr/>
        </p:nvSpPr>
        <p:spPr>
          <a:xfrm>
            <a:off x="359532" y="1045921"/>
            <a:ext cx="8424936" cy="637675"/>
          </a:xfrm>
          <a:prstGeom prst="rect">
            <a:avLst/>
          </a:prstGeom>
        </p:spPr>
        <p:txBody>
          <a:bodyPr wrap="square">
            <a:spAutoFit/>
          </a:bodyPr>
          <a:lstStyle/>
          <a:p>
            <a:pPr marL="469900" lvl="0" indent="-469900" algn="l">
              <a:lnSpc>
                <a:spcPct val="150000"/>
              </a:lnSpc>
              <a:spcBef>
                <a:spcPts val="600"/>
              </a:spcBef>
              <a:buClr>
                <a:srgbClr val="1557AE"/>
              </a:buClr>
              <a:buFont typeface="Wingdings" panose="05000000000000000000" pitchFamily="2" charset="2"/>
              <a:buChar char="n"/>
              <a:defRPr/>
            </a:pPr>
            <a:r>
              <a:rPr lang="zh-CN" altLang="en-US" sz="2800" b="0" kern="0" dirty="0">
                <a:solidFill>
                  <a:srgbClr val="1557AE"/>
                </a:solidFill>
                <a:latin typeface="黑体" panose="02010609060101010101" pitchFamily="49" charset="-122"/>
                <a:ea typeface="黑体" panose="02010609060101010101" pitchFamily="49" charset="-122"/>
                <a:cs typeface="Arial Unicode MS" pitchFamily="34" charset="-122"/>
              </a:rPr>
              <a:t>机器不理解单词、短语、句子等的语义。</a:t>
            </a:r>
          </a:p>
        </p:txBody>
      </p:sp>
      <p:pic>
        <p:nvPicPr>
          <p:cNvPr id="4" name="图片 3">
            <a:extLst>
              <a:ext uri="{FF2B5EF4-FFF2-40B4-BE49-F238E27FC236}">
                <a16:creationId xmlns:a16="http://schemas.microsoft.com/office/drawing/2014/main" id="{6F5D4B34-4C9C-4871-90F7-D68D2D2B5F31}"/>
              </a:ext>
            </a:extLst>
          </p:cNvPr>
          <p:cNvPicPr>
            <a:picLocks noChangeAspect="1"/>
          </p:cNvPicPr>
          <p:nvPr/>
        </p:nvPicPr>
        <p:blipFill rotWithShape="1">
          <a:blip r:embed="rId3"/>
          <a:srcRect l="9838" t="25649" r="34250"/>
          <a:stretch/>
        </p:blipFill>
        <p:spPr>
          <a:xfrm>
            <a:off x="6453486" y="3046040"/>
            <a:ext cx="2155347" cy="2149624"/>
          </a:xfrm>
          <a:prstGeom prst="rect">
            <a:avLst/>
          </a:prstGeom>
        </p:spPr>
      </p:pic>
    </p:spTree>
    <p:extLst>
      <p:ext uri="{BB962C8B-B14F-4D97-AF65-F5344CB8AC3E}">
        <p14:creationId xmlns:p14="http://schemas.microsoft.com/office/powerpoint/2010/main" val="234413952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453189" cy="615553"/>
          </a:xfrm>
          <a:prstGeom prst="rect">
            <a:avLst/>
          </a:prstGeom>
        </p:spPr>
        <p:txBody>
          <a:bodyPr wrap="none">
            <a:spAutoFit/>
          </a:bodyPr>
          <a:lstStyle/>
          <a:p>
            <a:pPr algn="l" eaLnBrk="0" hangingPunct="0">
              <a:defRPr/>
            </a:pPr>
            <a:r>
              <a:rPr kumimoji="0" lang="en-US" altLang="zh-CN" sz="3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主题模型的挑战</a:t>
            </a:r>
          </a:p>
        </p:txBody>
      </p:sp>
      <p:sp>
        <p:nvSpPr>
          <p:cNvPr id="2" name="矩形: 折角 1">
            <a:extLst>
              <a:ext uri="{FF2B5EF4-FFF2-40B4-BE49-F238E27FC236}">
                <a16:creationId xmlns:a16="http://schemas.microsoft.com/office/drawing/2014/main" id="{02167A7C-795C-4BBD-965A-38402D31F451}"/>
              </a:ext>
            </a:extLst>
          </p:cNvPr>
          <p:cNvSpPr/>
          <p:nvPr/>
        </p:nvSpPr>
        <p:spPr bwMode="auto">
          <a:xfrm>
            <a:off x="506016" y="2027312"/>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0" name="矩形: 折角 9">
            <a:extLst>
              <a:ext uri="{FF2B5EF4-FFF2-40B4-BE49-F238E27FC236}">
                <a16:creationId xmlns:a16="http://schemas.microsoft.com/office/drawing/2014/main" id="{CD3646BF-EE9D-4EA8-AA82-D774B52A69EC}"/>
              </a:ext>
            </a:extLst>
          </p:cNvPr>
          <p:cNvSpPr/>
          <p:nvPr/>
        </p:nvSpPr>
        <p:spPr bwMode="auto">
          <a:xfrm>
            <a:off x="658416" y="2179712"/>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1" name="矩形: 折角 10">
            <a:extLst>
              <a:ext uri="{FF2B5EF4-FFF2-40B4-BE49-F238E27FC236}">
                <a16:creationId xmlns:a16="http://schemas.microsoft.com/office/drawing/2014/main" id="{714E7974-8E08-43FB-A05F-16FF4CBBA1DA}"/>
              </a:ext>
            </a:extLst>
          </p:cNvPr>
          <p:cNvSpPr/>
          <p:nvPr/>
        </p:nvSpPr>
        <p:spPr bwMode="auto">
          <a:xfrm>
            <a:off x="810816" y="2332112"/>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2" name="矩形: 折角 11">
            <a:extLst>
              <a:ext uri="{FF2B5EF4-FFF2-40B4-BE49-F238E27FC236}">
                <a16:creationId xmlns:a16="http://schemas.microsoft.com/office/drawing/2014/main" id="{1CC0ECDB-C502-42B8-8EE8-A9731E2DAC39}"/>
              </a:ext>
            </a:extLst>
          </p:cNvPr>
          <p:cNvSpPr/>
          <p:nvPr/>
        </p:nvSpPr>
        <p:spPr bwMode="auto">
          <a:xfrm>
            <a:off x="963216" y="2484512"/>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sz="2000" b="1" i="0" u="none" strike="noStrike" cap="none" normalizeH="0" baseline="0" dirty="0">
              <a:ln>
                <a:noFill/>
              </a:ln>
              <a:effectLst/>
              <a:latin typeface="+mn-ea"/>
              <a:ea typeface="+mn-ea"/>
            </a:endParaRPr>
          </a:p>
        </p:txBody>
      </p:sp>
      <p:sp>
        <p:nvSpPr>
          <p:cNvPr id="13" name="矩形: 折角 12">
            <a:extLst>
              <a:ext uri="{FF2B5EF4-FFF2-40B4-BE49-F238E27FC236}">
                <a16:creationId xmlns:a16="http://schemas.microsoft.com/office/drawing/2014/main" id="{CDDF5C11-2A66-4B56-B99B-02DFA83D9AEB}"/>
              </a:ext>
            </a:extLst>
          </p:cNvPr>
          <p:cNvSpPr/>
          <p:nvPr/>
        </p:nvSpPr>
        <p:spPr bwMode="auto">
          <a:xfrm>
            <a:off x="1115616" y="2636912"/>
            <a:ext cx="4896544" cy="3168352"/>
          </a:xfrm>
          <a:prstGeom prst="foldedCorner">
            <a:avLst>
              <a:gd name="adj" fmla="val 10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68000" rIns="91440" bIns="45720" numCol="1" rtlCol="0" anchor="ctr" anchorCtr="0" compatLnSpc="1"/>
          <a:lstStyle/>
          <a:p>
            <a:pPr algn="l">
              <a:lnSpc>
                <a:spcPct val="120000"/>
              </a:lnSpc>
            </a:pPr>
            <a:endParaRPr kumimoji="0" lang="zh-CN" altLang="en-US" b="1" i="0" u="none" strike="noStrike" cap="none" normalizeH="0" baseline="0" dirty="0">
              <a:ln>
                <a:noFill/>
              </a:ln>
              <a:effectLst/>
              <a:latin typeface="+mn-ea"/>
              <a:ea typeface="+mn-ea"/>
            </a:endParaRPr>
          </a:p>
        </p:txBody>
      </p:sp>
      <p:pic>
        <p:nvPicPr>
          <p:cNvPr id="3" name="图片 2">
            <a:extLst>
              <a:ext uri="{FF2B5EF4-FFF2-40B4-BE49-F238E27FC236}">
                <a16:creationId xmlns:a16="http://schemas.microsoft.com/office/drawing/2014/main" id="{255F5928-DE99-4131-8EA2-0F2359756777}"/>
              </a:ext>
            </a:extLst>
          </p:cNvPr>
          <p:cNvPicPr>
            <a:picLocks noChangeAspect="1"/>
          </p:cNvPicPr>
          <p:nvPr/>
        </p:nvPicPr>
        <p:blipFill rotWithShape="1">
          <a:blip r:embed="rId3"/>
          <a:srcRect l="4569" t="19849" r="2206"/>
          <a:stretch/>
        </p:blipFill>
        <p:spPr>
          <a:xfrm>
            <a:off x="1331640" y="2925805"/>
            <a:ext cx="4564840" cy="2650859"/>
          </a:xfrm>
          <a:prstGeom prst="rect">
            <a:avLst/>
          </a:prstGeom>
        </p:spPr>
      </p:pic>
      <p:sp>
        <p:nvSpPr>
          <p:cNvPr id="6" name="矩形 5">
            <a:extLst>
              <a:ext uri="{FF2B5EF4-FFF2-40B4-BE49-F238E27FC236}">
                <a16:creationId xmlns:a16="http://schemas.microsoft.com/office/drawing/2014/main" id="{E607F572-0C1E-4C39-BB38-8771201D605C}"/>
              </a:ext>
            </a:extLst>
          </p:cNvPr>
          <p:cNvSpPr/>
          <p:nvPr/>
        </p:nvSpPr>
        <p:spPr>
          <a:xfrm>
            <a:off x="2505632" y="5847078"/>
            <a:ext cx="1811714"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非洲阿姆哈拉语</a:t>
            </a:r>
          </a:p>
        </p:txBody>
      </p:sp>
      <p:pic>
        <p:nvPicPr>
          <p:cNvPr id="7" name="图片 6">
            <a:extLst>
              <a:ext uri="{FF2B5EF4-FFF2-40B4-BE49-F238E27FC236}">
                <a16:creationId xmlns:a16="http://schemas.microsoft.com/office/drawing/2014/main" id="{01D71AC2-CE7B-4F1B-A91E-FE059CB02F66}"/>
              </a:ext>
            </a:extLst>
          </p:cNvPr>
          <p:cNvPicPr>
            <a:picLocks noChangeAspect="1"/>
          </p:cNvPicPr>
          <p:nvPr/>
        </p:nvPicPr>
        <p:blipFill rotWithShape="1">
          <a:blip r:embed="rId4"/>
          <a:srcRect l="16284" r="11885"/>
          <a:stretch/>
        </p:blipFill>
        <p:spPr>
          <a:xfrm>
            <a:off x="6506080" y="2986057"/>
            <a:ext cx="1757968" cy="2362007"/>
          </a:xfrm>
          <a:prstGeom prst="rect">
            <a:avLst/>
          </a:prstGeom>
        </p:spPr>
      </p:pic>
      <p:sp>
        <p:nvSpPr>
          <p:cNvPr id="14" name="矩形 13">
            <a:extLst>
              <a:ext uri="{FF2B5EF4-FFF2-40B4-BE49-F238E27FC236}">
                <a16:creationId xmlns:a16="http://schemas.microsoft.com/office/drawing/2014/main" id="{10D7FF04-AE25-44FF-92A0-20EEED2D8FD8}"/>
              </a:ext>
            </a:extLst>
          </p:cNvPr>
          <p:cNvSpPr/>
          <p:nvPr/>
        </p:nvSpPr>
        <p:spPr>
          <a:xfrm>
            <a:off x="359532" y="1045921"/>
            <a:ext cx="8424936" cy="637675"/>
          </a:xfrm>
          <a:prstGeom prst="rect">
            <a:avLst/>
          </a:prstGeom>
        </p:spPr>
        <p:txBody>
          <a:bodyPr wrap="square">
            <a:spAutoFit/>
          </a:bodyPr>
          <a:lstStyle/>
          <a:p>
            <a:pPr marL="469900" lvl="0" indent="-469900" algn="l">
              <a:lnSpc>
                <a:spcPct val="150000"/>
              </a:lnSpc>
              <a:spcBef>
                <a:spcPts val="600"/>
              </a:spcBef>
              <a:buClr>
                <a:srgbClr val="1557AE"/>
              </a:buClr>
              <a:buFont typeface="Wingdings" panose="05000000000000000000" pitchFamily="2" charset="2"/>
              <a:buChar char="n"/>
              <a:defRPr/>
            </a:pPr>
            <a:r>
              <a:rPr lang="zh-CN" altLang="en-US" sz="2800" b="0" kern="0" dirty="0">
                <a:solidFill>
                  <a:srgbClr val="1557AE"/>
                </a:solidFill>
                <a:latin typeface="黑体" panose="02010609060101010101" pitchFamily="49" charset="-122"/>
                <a:ea typeface="黑体" panose="02010609060101010101" pitchFamily="49" charset="-122"/>
                <a:cs typeface="Arial Unicode MS" pitchFamily="34" charset="-122"/>
              </a:rPr>
              <a:t>机器不理解单词、短语、句子等的语义。</a:t>
            </a:r>
          </a:p>
        </p:txBody>
      </p:sp>
    </p:spTree>
    <p:extLst>
      <p:ext uri="{BB962C8B-B14F-4D97-AF65-F5344CB8AC3E}">
        <p14:creationId xmlns:p14="http://schemas.microsoft.com/office/powerpoint/2010/main" val="426802248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3015569" cy="615553"/>
          </a:xfrm>
          <a:prstGeom prst="rect">
            <a:avLst/>
          </a:prstGeom>
        </p:spPr>
        <p:txBody>
          <a:bodyPr wrap="none">
            <a:spAutoFit/>
          </a:bodyPr>
          <a:lstStyle/>
          <a:p>
            <a:pPr algn="l" eaLnBrk="0" hangingPunct="0">
              <a:defRPr/>
            </a:pPr>
            <a:r>
              <a:rPr kumimoji="0" lang="en-US" altLang="zh-CN" sz="3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主题模型概述</a:t>
            </a:r>
          </a:p>
        </p:txBody>
      </p:sp>
      <p:sp>
        <p:nvSpPr>
          <p:cNvPr id="4" name="内容占位符 2"/>
          <p:cNvSpPr txBox="1">
            <a:spLocks/>
          </p:cNvSpPr>
          <p:nvPr/>
        </p:nvSpPr>
        <p:spPr>
          <a:xfrm>
            <a:off x="157710" y="1046857"/>
            <a:ext cx="8720582" cy="5948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20000"/>
              </a:lnSpc>
              <a:spcBef>
                <a:spcPts val="600"/>
              </a:spcBef>
              <a:spcAft>
                <a:spcPct val="0"/>
              </a:spcAft>
              <a:buClrTx/>
              <a:buSzTx/>
              <a:buFont typeface="Wingdings" pitchFamily="2" charset="2"/>
              <a:buChar char="n"/>
              <a:tabLst/>
              <a:defRPr/>
            </a:pPr>
            <a:r>
              <a:rPr kumimoji="0"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主要的主题模型</a:t>
            </a:r>
            <a:endPar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单圆角矩形 5"/>
          <p:cNvSpPr/>
          <p:nvPr/>
        </p:nvSpPr>
        <p:spPr bwMode="auto">
          <a:xfrm>
            <a:off x="899592" y="1653428"/>
            <a:ext cx="7672637" cy="936104"/>
          </a:xfrm>
          <a:prstGeom prst="round1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单圆角矩形 7"/>
          <p:cNvSpPr/>
          <p:nvPr/>
        </p:nvSpPr>
        <p:spPr bwMode="auto">
          <a:xfrm>
            <a:off x="899591" y="2802200"/>
            <a:ext cx="7672637" cy="936104"/>
          </a:xfrm>
          <a:prstGeom prst="round1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单圆角矩形 8"/>
          <p:cNvSpPr/>
          <p:nvPr/>
        </p:nvSpPr>
        <p:spPr bwMode="auto">
          <a:xfrm>
            <a:off x="899592" y="4026336"/>
            <a:ext cx="7672636" cy="936104"/>
          </a:xfrm>
          <a:prstGeom prst="round1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单圆角矩形 9"/>
          <p:cNvSpPr/>
          <p:nvPr/>
        </p:nvSpPr>
        <p:spPr bwMode="auto">
          <a:xfrm>
            <a:off x="899592" y="5242148"/>
            <a:ext cx="7672636" cy="936104"/>
          </a:xfrm>
          <a:prstGeom prst="round1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bwMode="auto">
          <a:xfrm>
            <a:off x="899593" y="2798037"/>
            <a:ext cx="1180846" cy="927779"/>
          </a:xfrm>
          <a:prstGeom prst="rect">
            <a:avLst/>
          </a:prstGeom>
          <a:solidFill>
            <a:srgbClr val="78A5D2"/>
          </a:solidFill>
          <a:ln/>
          <a:ex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pLSA</a:t>
            </a:r>
            <a:endPar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bwMode="auto">
          <a:xfrm>
            <a:off x="899594" y="1657590"/>
            <a:ext cx="1180844" cy="927779"/>
          </a:xfrm>
          <a:prstGeom prst="rect">
            <a:avLst/>
          </a:prstGeom>
          <a:solidFill>
            <a:srgbClr val="78A5D2"/>
          </a:solidFill>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(SVD)</a:t>
            </a:r>
            <a:endPar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bwMode="auto">
          <a:xfrm>
            <a:off x="899593" y="4014657"/>
            <a:ext cx="1180846" cy="927779"/>
          </a:xfrm>
          <a:prstGeom prst="rect">
            <a:avLst/>
          </a:prstGeom>
          <a:solidFill>
            <a:srgbClr val="78A5D2"/>
          </a:solidFill>
          <a:ln/>
          <a:ex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LDA</a:t>
            </a:r>
            <a:endPar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p:cNvSpPr/>
          <p:nvPr/>
        </p:nvSpPr>
        <p:spPr bwMode="auto">
          <a:xfrm>
            <a:off x="899593" y="5242147"/>
            <a:ext cx="1180846" cy="927779"/>
          </a:xfrm>
          <a:prstGeom prst="rect">
            <a:avLst/>
          </a:prstGeom>
          <a:solidFill>
            <a:srgbClr val="78A5D2"/>
          </a:solidFill>
          <a:ln/>
          <a:ex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NMF</a:t>
            </a:r>
            <a:endParaRPr kumimoji="0" lang="zh-CN" altLang="en-US" sz="20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4"/>
          <p:cNvSpPr txBox="1"/>
          <p:nvPr/>
        </p:nvSpPr>
        <p:spPr>
          <a:xfrm>
            <a:off x="2080438" y="1715214"/>
            <a:ext cx="6419784" cy="77380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特点：利用</a:t>
            </a:r>
            <a:r>
              <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SVD</a:t>
            </a: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发现隐含主题，无监督、降维、处理一义多词</a:t>
            </a:r>
            <a:endPar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局限性：一词多义、维度选取、复杂度高、缺少物理解释</a:t>
            </a:r>
          </a:p>
        </p:txBody>
      </p:sp>
      <p:sp>
        <p:nvSpPr>
          <p:cNvPr id="16" name="左弧形箭头 15"/>
          <p:cNvSpPr/>
          <p:nvPr/>
        </p:nvSpPr>
        <p:spPr bwMode="auto">
          <a:xfrm>
            <a:off x="507334" y="2045309"/>
            <a:ext cx="320250" cy="1080120"/>
          </a:xfrm>
          <a:prstGeom prst="curvedRightArrow">
            <a:avLst/>
          </a:prstGeom>
          <a:solidFill>
            <a:srgbClr val="78A5D2"/>
          </a:solidFill>
          <a:ln/>
          <a:ex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文本框 16"/>
          <p:cNvSpPr txBox="1"/>
          <p:nvPr/>
        </p:nvSpPr>
        <p:spPr>
          <a:xfrm>
            <a:off x="2080438" y="2874360"/>
            <a:ext cx="6419784" cy="77380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特点：概率模型，物理解释、一词多义</a:t>
            </a:r>
            <a:endPar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局限性：概率模型不完备（文档的生成）、计算量大</a:t>
            </a:r>
          </a:p>
        </p:txBody>
      </p:sp>
      <p:sp>
        <p:nvSpPr>
          <p:cNvPr id="18" name="文本框 17"/>
          <p:cNvSpPr txBox="1"/>
          <p:nvPr/>
        </p:nvSpPr>
        <p:spPr>
          <a:xfrm flipH="1">
            <a:off x="252730" y="3280625"/>
            <a:ext cx="145711"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贝叶斯化</a:t>
            </a:r>
          </a:p>
        </p:txBody>
      </p:sp>
      <p:sp>
        <p:nvSpPr>
          <p:cNvPr id="19" name="左弧形箭头 18"/>
          <p:cNvSpPr/>
          <p:nvPr/>
        </p:nvSpPr>
        <p:spPr bwMode="auto">
          <a:xfrm>
            <a:off x="507334" y="3398426"/>
            <a:ext cx="320250" cy="1080120"/>
          </a:xfrm>
          <a:prstGeom prst="curvedRightArrow">
            <a:avLst/>
          </a:prstGeom>
          <a:solidFill>
            <a:srgbClr val="78A5D2"/>
          </a:solidFill>
          <a:ln/>
          <a:ex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p:cNvSpPr txBox="1"/>
          <p:nvPr/>
        </p:nvSpPr>
        <p:spPr>
          <a:xfrm flipH="1">
            <a:off x="252730" y="2045309"/>
            <a:ext cx="14571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概率化</a:t>
            </a:r>
          </a:p>
        </p:txBody>
      </p:sp>
      <p:sp>
        <p:nvSpPr>
          <p:cNvPr id="21" name="文本框 20"/>
          <p:cNvSpPr txBox="1"/>
          <p:nvPr/>
        </p:nvSpPr>
        <p:spPr>
          <a:xfrm>
            <a:off x="2116441" y="4104472"/>
            <a:ext cx="6419784" cy="77380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特点：</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err="1">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dirichlet</a:t>
            </a: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先验，不易过拟合</a:t>
            </a:r>
            <a:endPar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局限性：主题之间关系的建模</a:t>
            </a:r>
          </a:p>
        </p:txBody>
      </p:sp>
      <p:sp>
        <p:nvSpPr>
          <p:cNvPr id="22" name="文本框 21"/>
          <p:cNvSpPr txBox="1"/>
          <p:nvPr/>
        </p:nvSpPr>
        <p:spPr>
          <a:xfrm>
            <a:off x="2080438" y="5299771"/>
            <a:ext cx="6419784" cy="77380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特点：</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非负矩阵分解，物理解释</a:t>
            </a:r>
            <a:endPar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局限性：灵活性不如 </a:t>
            </a:r>
            <a:r>
              <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LDA </a:t>
            </a:r>
            <a:endPar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9442851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23" name="内容占位符 2"/>
          <p:cNvSpPr txBox="1">
            <a:spLocks/>
          </p:cNvSpPr>
          <p:nvPr/>
        </p:nvSpPr>
        <p:spPr>
          <a:xfrm>
            <a:off x="281785" y="1089393"/>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ts val="60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Semantic Analysis (LSA)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于</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1988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年由</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Susan  </a:t>
            </a:r>
            <a:r>
              <a:rPr kumimoji="0" lang="en-US" altLang="zh-CN" sz="2400" b="0" i="0" u="none" strike="noStrike" kern="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Dumais</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等人提出，用于解决关键词检索中由于一义多词引起的漏检索和误检索的问题。</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ts val="60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present but not evident, hidden</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ts val="600"/>
              </a:spcAft>
              <a:buClrTx/>
              <a:buSzTx/>
              <a:buFont typeface="Wingdings" pitchFamily="2" charset="2"/>
              <a:buChar char="n"/>
              <a:tabLst/>
              <a:defRPr/>
            </a:pP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通过分析文档及其包含词汇的关系，发现与文档与词汇相关的</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隐含概念</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130000"/>
              </a:lnSpc>
              <a:spcBef>
                <a:spcPts val="600"/>
              </a:spcBef>
              <a:spcAft>
                <a:spcPts val="60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适用于两类模态构成的二元组数据</a:t>
            </a:r>
            <a:endPar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53383721"/>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23" name="内容占位符 2"/>
          <p:cNvSpPr txBox="1">
            <a:spLocks/>
          </p:cNvSpPr>
          <p:nvPr/>
        </p:nvSpPr>
        <p:spPr>
          <a:xfrm>
            <a:off x="272641" y="1363713"/>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ts val="60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分布假设（</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Distributional Hypothesis</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经常出现在相同上下文环境中的两个词具有语义上的相似性</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ts val="60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利用</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奇异值分解</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Singular Value Decomposition, SVD</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把文档与词汇映射到一个</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隐含语义空间</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维度也是</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隐含概念数</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，远小于词汇数</a:t>
            </a:r>
            <a:r>
              <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在这个空间中，同义词相互更接近</a:t>
            </a:r>
            <a:endParaRPr kumimoji="0" lang="en-US" altLang="zh-CN"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ts val="600"/>
              </a:spcAft>
              <a:buClrTx/>
              <a:buSzTx/>
              <a:buFont typeface="Wingdings" pitchFamily="2" charset="2"/>
              <a:buChar char="n"/>
              <a:tabLst/>
              <a:defRPr/>
            </a:pPr>
            <a:r>
              <a:rPr kumimoji="0" lang="zh-CN" altLang="en-US" sz="2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在信息检索中，也被称为</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Latent Semantic Indexing (LSI)</a:t>
            </a:r>
          </a:p>
        </p:txBody>
      </p:sp>
    </p:spTree>
    <p:extLst>
      <p:ext uri="{BB962C8B-B14F-4D97-AF65-F5344CB8AC3E}">
        <p14:creationId xmlns:p14="http://schemas.microsoft.com/office/powerpoint/2010/main" val="160663117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23" name="内容占位符 2"/>
          <p:cNvSpPr txBox="1">
            <a:spLocks/>
          </p:cNvSpPr>
          <p:nvPr/>
        </p:nvSpPr>
        <p:spPr>
          <a:xfrm>
            <a:off x="272640" y="1363713"/>
            <a:ext cx="8426517" cy="369020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just" defTabSz="914400" rtl="0" eaLnBrk="1" fontAlgn="base" latinLnBrk="0" hangingPunct="1">
              <a:lnSpc>
                <a:spcPct val="130000"/>
              </a:lnSpc>
              <a:spcBef>
                <a:spcPts val="600"/>
              </a:spcBef>
              <a:spcAft>
                <a:spcPts val="600"/>
              </a:spcAft>
              <a:buClrTx/>
              <a:buSzTx/>
              <a:buFont typeface="Wingdings" pitchFamily="2" charset="2"/>
              <a:buChar char="n"/>
              <a:tabLst/>
              <a:defRPr/>
            </a:pP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Dumais</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解释</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just" defTabSz="914400" rtl="0" eaLnBrk="1" fontAlgn="base" latinLnBrk="0" hangingPunct="1">
              <a:lnSpc>
                <a:spcPct val="130000"/>
              </a:lnSpc>
              <a:spcBef>
                <a:spcPts val="600"/>
              </a:spcBef>
              <a:spcAft>
                <a:spcPts val="600"/>
              </a:spcAft>
              <a:buClrTx/>
              <a:buSzTx/>
              <a:buFont typeface="Wingdings" panose="05000000000000000000" pitchFamily="2" charset="2"/>
              <a:buChar char="ü"/>
              <a:tabLst/>
              <a:defRPr/>
            </a:pP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The approach is to take advantage of implicit</a:t>
            </a:r>
            <a:r>
              <a:rPr kumimoji="0" lang="en-US" altLang="zh-CN" sz="20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higher-order structure in the association of terms with documents (“semantic structure”) </a:t>
            </a: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in order to improve the detection of relevant documents on the basis of terms found in queries.</a:t>
            </a:r>
          </a:p>
          <a:p>
            <a:pPr marL="742950" marR="0" lvl="1" indent="-285750" algn="just" defTabSz="914400" rtl="0" eaLnBrk="1" fontAlgn="base" latinLnBrk="0" hangingPunct="1">
              <a:lnSpc>
                <a:spcPct val="130000"/>
              </a:lnSpc>
              <a:spcBef>
                <a:spcPts val="600"/>
              </a:spcBef>
              <a:spcAft>
                <a:spcPts val="600"/>
              </a:spcAft>
              <a:buClrTx/>
              <a:buSzTx/>
              <a:buFont typeface="Wingdings" panose="05000000000000000000" pitchFamily="2" charset="2"/>
              <a:buChar char="ü"/>
              <a:tabLst/>
              <a:defRPr/>
            </a:pP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By </a:t>
            </a:r>
            <a:r>
              <a:rPr kumimoji="0" lang="en-US" altLang="zh-CN" sz="20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“semantic structure”, </a:t>
            </a: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we mean here only the </a:t>
            </a:r>
            <a:r>
              <a:rPr kumimoji="0" lang="en-US" altLang="zh-CN" sz="20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correlation structure</a:t>
            </a: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in the way in which individual words appear in documents.</a:t>
            </a:r>
          </a:p>
        </p:txBody>
      </p:sp>
      <p:sp>
        <p:nvSpPr>
          <p:cNvPr id="2" name="矩形 1"/>
          <p:cNvSpPr/>
          <p:nvPr/>
        </p:nvSpPr>
        <p:spPr>
          <a:xfrm>
            <a:off x="172993" y="5772550"/>
            <a:ext cx="8699158" cy="584775"/>
          </a:xfrm>
          <a:prstGeom prst="rect">
            <a:avLst/>
          </a:prstGeom>
        </p:spPr>
        <p:txBody>
          <a:bodyPr wrap="square" lIns="36000" r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1557AE"/>
                </a:solidFill>
                <a:effectLst/>
                <a:uLnTx/>
                <a:uFillTx/>
                <a:latin typeface="Times New Roman" panose="02020603050405020304" pitchFamily="18" charset="0"/>
                <a:ea typeface="黑体"/>
                <a:cs typeface="Times New Roman" panose="02020603050405020304" pitchFamily="18" charset="0"/>
              </a:rPr>
              <a:t>Dumais</a:t>
            </a:r>
            <a:r>
              <a:rPr kumimoji="0" lang="en-US" altLang="zh-CN" sz="16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et al. Using latent semantic analysis to improve access to textual information.  </a:t>
            </a:r>
            <a:r>
              <a:rPr kumimoji="0" lang="en-US" altLang="zh-CN" sz="16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Proceedings of the SIGCHI conference on Human factors in computing systems</a:t>
            </a:r>
            <a:r>
              <a:rPr kumimoji="0" lang="en-US" altLang="zh-CN" sz="16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ACM, 1988.</a:t>
            </a:r>
            <a:endParaRPr kumimoji="0" lang="zh-CN" altLang="en-US" sz="16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124007449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4" name="内容占位符 2"/>
          <p:cNvSpPr txBox="1">
            <a:spLocks/>
          </p:cNvSpPr>
          <p:nvPr/>
        </p:nvSpPr>
        <p:spPr>
          <a:xfrm>
            <a:off x="308544" y="1097656"/>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特征向量与特征值</a:t>
            </a:r>
            <a:endPar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endParaRPr>
          </a:p>
          <a:p>
            <a:pPr marL="0" marR="0" lvl="0" indent="0" algn="l" defTabSz="914400" rtl="0" eaLnBrk="1" fontAlgn="base" latinLnBrk="0" hangingPunct="1">
              <a:lnSpc>
                <a:spcPct val="130000"/>
              </a:lnSpc>
              <a:spcBef>
                <a:spcPts val="600"/>
              </a:spcBef>
              <a:spcAft>
                <a:spcPct val="0"/>
              </a:spcAft>
              <a:buClrTx/>
              <a:buSzTx/>
              <a:buFontTx/>
              <a:buNone/>
              <a:tabLst/>
              <a:defRPr/>
            </a:pPr>
            <a:r>
              <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对于</a:t>
            </a:r>
            <a:r>
              <a:rPr kumimoji="0" lang="en-US" altLang="zh-CN" sz="1800" b="1" i="1" u="none" strike="noStrike" kern="1200" cap="none" spc="0" normalizeH="0" baseline="0" noProof="0" dirty="0" err="1">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1" i="0" u="none" strike="noStrike" kern="1200" cap="none" spc="0" normalizeH="0" baseline="0" noProof="0" dirty="0" err="1">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1800" b="1" i="1" u="none" strike="noStrike" kern="1200" cap="none" spc="0" normalizeH="0" baseline="0" noProof="0" dirty="0" err="1">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方阵</a:t>
            </a:r>
            <a:r>
              <a:rPr kumimoji="0" lang="en-US" altLang="zh-CN" sz="1800" b="0" i="0" u="none" strike="noStrike" kern="1200" cap="none" spc="0" normalizeH="0" baseline="0" noProof="0" dirty="0">
                <a:ln>
                  <a:noFill/>
                </a:ln>
                <a:solidFill>
                  <a:prstClr val="black"/>
                </a:solidFill>
                <a:effectLst/>
                <a:uLnTx/>
                <a:uFillTx/>
                <a:latin typeface="Tahoma"/>
                <a:ea typeface="SimSun" panose="02010600030101010101" pitchFamily="2" charset="-122"/>
                <a:cs typeface="+mn-cs"/>
              </a:rPr>
              <a:t> </a:t>
            </a:r>
            <a:r>
              <a:rPr kumimoji="0" lang="en-US" altLang="zh-CN" sz="1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11" name="Rectangle 10"/>
          <p:cNvSpPr>
            <a:spLocks noChangeArrowheads="1"/>
          </p:cNvSpPr>
          <p:nvPr/>
        </p:nvSpPr>
        <p:spPr bwMode="auto">
          <a:xfrm>
            <a:off x="2870887" y="1684167"/>
            <a:ext cx="1752600" cy="644525"/>
          </a:xfrm>
          <a:prstGeom prst="rect">
            <a:avLst/>
          </a:prstGeom>
          <a:solidFill>
            <a:srgbClr val="C0C0C0">
              <a:alpha val="50000"/>
            </a:srgbClr>
          </a:solidFill>
          <a:ln w="9525" algn="ctr">
            <a:solidFill>
              <a:srgbClr val="EAEAE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ahoma"/>
              <a:ea typeface="黑体"/>
              <a:cs typeface="+mn-cs"/>
            </a:endParaRPr>
          </a:p>
        </p:txBody>
      </p:sp>
      <p:pic>
        <p:nvPicPr>
          <p:cNvPr id="12" name="Picture 11" descr="txp_fig"/>
          <p:cNvPicPr>
            <a:picLocks noChangeAspect="1" noChangeArrowheads="1"/>
          </p:cNvPicPr>
          <p:nvPr>
            <p:custDataLst>
              <p:tags r:id="rId2"/>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78862" y="1844504"/>
            <a:ext cx="1214438"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AutoShape 12"/>
          <p:cNvCxnSpPr>
            <a:cxnSpLocks noChangeShapeType="1"/>
          </p:cNvCxnSpPr>
          <p:nvPr/>
        </p:nvCxnSpPr>
        <p:spPr bwMode="auto">
          <a:xfrm flipV="1">
            <a:off x="2732775" y="2047704"/>
            <a:ext cx="747712" cy="5492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3"/>
          <p:cNvCxnSpPr>
            <a:cxnSpLocks noChangeShapeType="1"/>
            <a:stCxn id="15" idx="0"/>
          </p:cNvCxnSpPr>
          <p:nvPr/>
        </p:nvCxnSpPr>
        <p:spPr bwMode="auto">
          <a:xfrm flipH="1" flipV="1">
            <a:off x="4125016" y="2142955"/>
            <a:ext cx="349248" cy="3794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 Box 15"/>
          <p:cNvSpPr txBox="1">
            <a:spLocks noChangeArrowheads="1"/>
          </p:cNvSpPr>
          <p:nvPr/>
        </p:nvSpPr>
        <p:spPr bwMode="auto">
          <a:xfrm>
            <a:off x="4035682" y="252236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特征值</a:t>
            </a:r>
            <a:endParaRPr kumimoji="1"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6" name="Picture 16" descr="txp_fig"/>
          <p:cNvPicPr>
            <a:picLocks noChangeAspect="1" noChangeArrowheads="1"/>
          </p:cNvPicPr>
          <p:nvPr>
            <p:custDataLst>
              <p:tags r:id="rId3"/>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0087" y="2979567"/>
            <a:ext cx="830263"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Box 18"/>
          <p:cNvSpPr txBox="1">
            <a:spLocks noChangeArrowheads="1"/>
          </p:cNvSpPr>
          <p:nvPr/>
        </p:nvSpPr>
        <p:spPr bwMode="auto">
          <a:xfrm>
            <a:off x="1877151" y="2522367"/>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特征向量</a:t>
            </a:r>
            <a:endParaRPr kumimoji="1"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18" name="Picture 19" descr="txp_fig"/>
          <p:cNvPicPr>
            <a:picLocks noChangeAspect="1" noChangeArrowheads="1"/>
          </p:cNvPicPr>
          <p:nvPr>
            <p:custDataLst>
              <p:tags r:id="rId4"/>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5487" y="2963692"/>
            <a:ext cx="1692275"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3" name="Object 4"/>
          <p:cNvGraphicFramePr>
            <a:graphicFrameLocks noChangeAspect="1"/>
          </p:cNvGraphicFramePr>
          <p:nvPr>
            <p:extLst/>
          </p:nvPr>
        </p:nvGraphicFramePr>
        <p:xfrm>
          <a:off x="822754" y="3641050"/>
          <a:ext cx="1855788" cy="1423988"/>
        </p:xfrm>
        <a:graphic>
          <a:graphicData uri="http://schemas.openxmlformats.org/presentationml/2006/ole">
            <mc:AlternateContent xmlns:mc="http://schemas.openxmlformats.org/markup-compatibility/2006">
              <mc:Choice xmlns:v="urn:schemas-microsoft-com:vml" Requires="v">
                <p:oleObj spid="_x0000_s64874" name="Equation" r:id="rId10" imgW="927000" imgH="711000" progId="Equation.3">
                  <p:embed/>
                </p:oleObj>
              </mc:Choice>
              <mc:Fallback>
                <p:oleObj name="Equation" r:id="rId10" imgW="927000" imgH="711000" progId="Equation.3">
                  <p:embed/>
                  <p:pic>
                    <p:nvPicPr>
                      <p:cNvPr id="23"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2754" y="3641050"/>
                        <a:ext cx="1855788" cy="1423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5"/>
          <p:cNvSpPr txBox="1">
            <a:spLocks noChangeArrowheads="1"/>
          </p:cNvSpPr>
          <p:nvPr/>
        </p:nvSpPr>
        <p:spPr bwMode="auto">
          <a:xfrm>
            <a:off x="3100087" y="4107897"/>
            <a:ext cx="1800493" cy="369332"/>
          </a:xfrm>
          <a:prstGeom prst="rect">
            <a:avLst/>
          </a:prstGeom>
          <a:noFill/>
          <a:ln>
            <a:noFill/>
          </a:ln>
          <a:effectLst/>
          <a:extLst>
            <a:ext uri="{909E8E84-426E-40DD-AFC4-6F175D3DCCD1}">
              <a14:hiddenFill xmlns:a14="http://schemas.microsoft.com/office/drawing/2010/main">
                <a:gradFill rotWithShape="0">
                  <a:gsLst>
                    <a:gs pos="0">
                      <a:srgbClr val="A50021"/>
                    </a:gs>
                    <a:gs pos="100000">
                      <a:schemeClr val="tx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特征值是什么？</a:t>
            </a:r>
            <a:endParaRPr kumimoji="1"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aphicFrame>
        <p:nvGraphicFramePr>
          <p:cNvPr id="25" name="Object 6"/>
          <p:cNvGraphicFramePr>
            <a:graphicFrameLocks noChangeAspect="1"/>
          </p:cNvGraphicFramePr>
          <p:nvPr>
            <p:extLst/>
          </p:nvPr>
        </p:nvGraphicFramePr>
        <p:xfrm>
          <a:off x="3299254" y="4898350"/>
          <a:ext cx="1047750" cy="1430338"/>
        </p:xfrm>
        <a:graphic>
          <a:graphicData uri="http://schemas.openxmlformats.org/presentationml/2006/ole">
            <mc:AlternateContent xmlns:mc="http://schemas.openxmlformats.org/markup-compatibility/2006">
              <mc:Choice xmlns:v="urn:schemas-microsoft-com:vml" Requires="v">
                <p:oleObj spid="_x0000_s64875" name="Equation" r:id="rId12" imgW="520560" imgH="711000" progId="Equation.3">
                  <p:embed/>
                </p:oleObj>
              </mc:Choice>
              <mc:Fallback>
                <p:oleObj name="Equation" r:id="rId12" imgW="520560" imgH="711000" progId="Equation.3">
                  <p:embed/>
                  <p:pic>
                    <p:nvPicPr>
                      <p:cNvPr id="25"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99254" y="4898350"/>
                        <a:ext cx="1047750" cy="1430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7"/>
          <p:cNvGraphicFramePr>
            <a:graphicFrameLocks noChangeAspect="1"/>
          </p:cNvGraphicFramePr>
          <p:nvPr>
            <p:extLst/>
          </p:nvPr>
        </p:nvGraphicFramePr>
        <p:xfrm>
          <a:off x="4789917" y="4904700"/>
          <a:ext cx="1100137" cy="1428750"/>
        </p:xfrm>
        <a:graphic>
          <a:graphicData uri="http://schemas.openxmlformats.org/presentationml/2006/ole">
            <mc:AlternateContent xmlns:mc="http://schemas.openxmlformats.org/markup-compatibility/2006">
              <mc:Choice xmlns:v="urn:schemas-microsoft-com:vml" Requires="v">
                <p:oleObj spid="_x0000_s64876" name="Equation" r:id="rId14" imgW="545760" imgH="711000" progId="Equation.3">
                  <p:embed/>
                </p:oleObj>
              </mc:Choice>
              <mc:Fallback>
                <p:oleObj name="Equation" r:id="rId14" imgW="545760" imgH="711000" progId="Equation.3">
                  <p:embed/>
                  <p:pic>
                    <p:nvPicPr>
                      <p:cNvPr id="26"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89917" y="4904700"/>
                        <a:ext cx="1100137"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8"/>
          <p:cNvGraphicFramePr>
            <a:graphicFrameLocks noChangeAspect="1"/>
          </p:cNvGraphicFramePr>
          <p:nvPr>
            <p:extLst/>
          </p:nvPr>
        </p:nvGraphicFramePr>
        <p:xfrm>
          <a:off x="6379004" y="4904700"/>
          <a:ext cx="1076325" cy="1428750"/>
        </p:xfrm>
        <a:graphic>
          <a:graphicData uri="http://schemas.openxmlformats.org/presentationml/2006/ole">
            <mc:AlternateContent xmlns:mc="http://schemas.openxmlformats.org/markup-compatibility/2006">
              <mc:Choice xmlns:v="urn:schemas-microsoft-com:vml" Requires="v">
                <p:oleObj spid="_x0000_s64877" name="Equation" r:id="rId16" imgW="533160" imgH="711000" progId="Equation.3">
                  <p:embed/>
                </p:oleObj>
              </mc:Choice>
              <mc:Fallback>
                <p:oleObj name="Equation" r:id="rId16" imgW="533160" imgH="711000" progId="Equation.3">
                  <p:embed/>
                  <p:pic>
                    <p:nvPicPr>
                      <p:cNvPr id="27"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79004" y="4904700"/>
                        <a:ext cx="1076325"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8" name="图片 2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04791" y="1568850"/>
            <a:ext cx="3264908" cy="2276366"/>
          </a:xfrm>
          <a:prstGeom prst="rect">
            <a:avLst/>
          </a:prstGeom>
        </p:spPr>
      </p:pic>
    </p:spTree>
    <p:extLst>
      <p:ext uri="{BB962C8B-B14F-4D97-AF65-F5344CB8AC3E}">
        <p14:creationId xmlns:p14="http://schemas.microsoft.com/office/powerpoint/2010/main" val="78229001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5452134" cy="615553"/>
          </a:xfrm>
          <a:prstGeom prst="rect">
            <a:avLst/>
          </a:prstGeom>
        </p:spPr>
        <p:txBody>
          <a:bodyPr wrap="non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词形还原</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Lemmatization</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6" name="内容占位符 2"/>
          <p:cNvSpPr txBox="1"/>
          <p:nvPr/>
        </p:nvSpPr>
        <p:spPr bwMode="auto">
          <a:xfrm>
            <a:off x="369275" y="1018654"/>
            <a:ext cx="8576567"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词形还原：</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把不同形式的词汇还原为词目（</a:t>
            </a:r>
            <a:r>
              <a:rPr kumimoji="0" lang="en-US" altLang="zh-CN" sz="22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lemma</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）形式</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ü"/>
              <a:tabLst/>
              <a:defRPr/>
            </a:pP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good</a:t>
            </a:r>
            <a:r>
              <a:rPr kumimoji="0" lang="zh-CN" altLang="en-US" sz="2000" b="1" i="0" u="none" strike="noStrike" kern="1200" cap="none" spc="0" normalizeH="0" baseline="0" noProof="0" dirty="0">
                <a:ln>
                  <a:noFill/>
                </a:ln>
                <a:solidFill>
                  <a:srgbClr val="1557AE"/>
                </a:solidFill>
                <a:effectLst/>
                <a:uLnTx/>
                <a:uFillTx/>
                <a:latin typeface="Tahoma"/>
                <a:ea typeface="黑体" panose="02010609060101010101" pitchFamily="49" charset="-122"/>
                <a:cs typeface="+mn-cs"/>
              </a:rPr>
              <a:t>、</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better</a:t>
            </a:r>
            <a:r>
              <a:rPr kumimoji="0" lang="zh-CN" altLang="en-US" sz="2000" b="1" i="0" u="none" strike="noStrike" kern="1200" cap="none" spc="0" normalizeH="0" baseline="0" noProof="0" dirty="0">
                <a:ln>
                  <a:noFill/>
                </a:ln>
                <a:solidFill>
                  <a:srgbClr val="1557AE"/>
                </a:solidFill>
                <a:effectLst/>
                <a:uLnTx/>
                <a:uFillTx/>
                <a:latin typeface="Tahoma"/>
                <a:ea typeface="黑体"/>
                <a:cs typeface="+mn-cs"/>
              </a:rPr>
              <a:t>、</a:t>
            </a: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best  →  </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good</a:t>
            </a:r>
          </a:p>
          <a:p>
            <a:pPr marL="908050" marR="0" lvl="1"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ü"/>
              <a:tabLst/>
              <a:defRPr/>
            </a:pP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walk, walked, walks, walking  → </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walk</a:t>
            </a:r>
            <a:endPar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08050" marR="0" lvl="1" indent="-436880" algn="l" defTabSz="914400" rtl="0" eaLnBrk="1" fontAlgn="base" latinLnBrk="0" hangingPunct="1">
              <a:lnSpc>
                <a:spcPct val="120000"/>
              </a:lnSpc>
              <a:spcBef>
                <a:spcPts val="0"/>
              </a:spcBef>
              <a:spcAft>
                <a:spcPct val="0"/>
              </a:spcAft>
              <a:buClrTx/>
              <a:buSzTx/>
              <a:buFont typeface="Wingdings" panose="05000000000000000000" pitchFamily="2" charset="2"/>
              <a:buChar char="ü"/>
              <a:tabLst/>
              <a:defRPr/>
            </a:pP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am, is,  are, was, were → </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be</a:t>
            </a:r>
          </a:p>
          <a:p>
            <a:pPr marL="469900" marR="0" lvl="0" indent="-46990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与词干抽取（</a:t>
            </a:r>
            <a:r>
              <a:rPr kumimoji="0" lang="en-US" altLang="zh-CN" sz="22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Stemming</a:t>
            </a: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）的区别：</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词形还原取决于词性以及词汇在句子中的实际含义。词干抽取不需要单词的实际语义与上下文环境</a:t>
            </a:r>
            <a:endPar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圆角矩形 2"/>
          <p:cNvSpPr/>
          <p:nvPr/>
        </p:nvSpPr>
        <p:spPr bwMode="auto">
          <a:xfrm>
            <a:off x="899592" y="3721316"/>
            <a:ext cx="3839556" cy="779341"/>
          </a:xfrm>
          <a:prstGeom prst="roundRect">
            <a:avLst>
              <a:gd name="adj" fmla="val 1111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in our last meeting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We are meeting again tomorrow</a:t>
            </a:r>
            <a:endParaRPr kumimoji="0" lang="zh-CN" altLang="en-US" sz="2000" b="1"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7" name="直接箭头连接符 6"/>
          <p:cNvCxnSpPr/>
          <p:nvPr/>
        </p:nvCxnSpPr>
        <p:spPr bwMode="auto">
          <a:xfrm flipV="1">
            <a:off x="4739148" y="3964607"/>
            <a:ext cx="1622323" cy="11541"/>
          </a:xfrm>
          <a:prstGeom prst="straightConnector1">
            <a:avLst/>
          </a:prstGeom>
          <a:ln w="19050">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707771" y="3635023"/>
            <a:ext cx="16850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Lemmatization</a:t>
            </a:r>
            <a:endParaRPr kumimoji="0" lang="zh-CN" altLang="en-US" sz="1800" b="1" i="0" u="none" strike="noStrike" kern="1200" cap="none" spc="0" normalizeH="0" baseline="0" noProof="0" dirty="0">
              <a:ln>
                <a:noFill/>
              </a:ln>
              <a:solidFill>
                <a:srgbClr val="1557AE"/>
              </a:solidFill>
              <a:effectLst/>
              <a:uLnTx/>
              <a:uFillTx/>
              <a:latin typeface="Tahoma"/>
              <a:ea typeface="黑体"/>
              <a:cs typeface="+mn-cs"/>
            </a:endParaRPr>
          </a:p>
        </p:txBody>
      </p:sp>
      <p:sp>
        <p:nvSpPr>
          <p:cNvPr id="9" name="矩形 8"/>
          <p:cNvSpPr/>
          <p:nvPr/>
        </p:nvSpPr>
        <p:spPr>
          <a:xfrm>
            <a:off x="6424225" y="3693876"/>
            <a:ext cx="1673856" cy="392928"/>
          </a:xfrm>
          <a:prstGeom prst="rect">
            <a:avLst/>
          </a:prstGeom>
        </p:spPr>
        <p:txBody>
          <a:bodyPr wrap="none">
            <a:spAutoFit/>
          </a:bodyPr>
          <a:lstStyle/>
          <a:p>
            <a:pPr marL="0" marR="0" lvl="0" indent="0" algn="l" defTabSz="914400" rtl="0" eaLnBrk="1" fontAlgn="auto" latinLnBrk="0" hangingPunct="1">
              <a:lnSpc>
                <a:spcPct val="120000"/>
              </a:lnSpc>
              <a:spcBef>
                <a:spcPts val="30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meeting</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meet</a:t>
            </a:r>
            <a:endParaRPr kumimoji="0" lang="zh-CN" altLang="en-US" sz="1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2" name="直接箭头连接符 11"/>
          <p:cNvCxnSpPr/>
          <p:nvPr/>
        </p:nvCxnSpPr>
        <p:spPr bwMode="auto">
          <a:xfrm flipV="1">
            <a:off x="4790356" y="4316661"/>
            <a:ext cx="1571115" cy="23514"/>
          </a:xfrm>
          <a:prstGeom prst="straightConnector1">
            <a:avLst/>
          </a:prstGeom>
          <a:ln w="19050">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957839" y="4019031"/>
            <a:ext cx="1184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Stemming</a:t>
            </a:r>
            <a:endParaRPr kumimoji="0" lang="zh-CN" altLang="en-US" sz="18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p:cNvSpPr/>
          <p:nvPr/>
        </p:nvSpPr>
        <p:spPr>
          <a:xfrm>
            <a:off x="6580162" y="4086804"/>
            <a:ext cx="659155" cy="395749"/>
          </a:xfrm>
          <a:prstGeom prst="rect">
            <a:avLst/>
          </a:prstGeom>
        </p:spPr>
        <p:txBody>
          <a:bodyPr wrap="none">
            <a:spAutoFit/>
          </a:bodyPr>
          <a:lstStyle/>
          <a:p>
            <a:pPr marL="0" marR="0" lvl="0" indent="0" algn="l" defTabSz="914400" rtl="0" eaLnBrk="1" fontAlgn="auto" latinLnBrk="0" hangingPunct="1">
              <a:lnSpc>
                <a:spcPct val="120000"/>
              </a:lnSpc>
              <a:spcBef>
                <a:spcPts val="30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meet</a:t>
            </a:r>
            <a:endParaRPr kumimoji="0" lang="zh-CN" altLang="en-US" sz="18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矩形 17"/>
          <p:cNvSpPr/>
          <p:nvPr/>
        </p:nvSpPr>
        <p:spPr>
          <a:xfrm>
            <a:off x="85558" y="6420464"/>
            <a:ext cx="4572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557AE"/>
                </a:solidFill>
                <a:effectLst/>
                <a:uLnTx/>
                <a:uFillTx/>
                <a:latin typeface="Arial" panose="020B0604020202020204" pitchFamily="34" charset="0"/>
                <a:ea typeface="黑体"/>
                <a:cs typeface="Arial" panose="020B0604020202020204" pitchFamily="34" charset="0"/>
              </a:rPr>
              <a:t>https://en.wikipedia.org/wiki/Lemmatisation</a:t>
            </a:r>
          </a:p>
        </p:txBody>
      </p:sp>
      <p:sp>
        <p:nvSpPr>
          <p:cNvPr id="19" name="文本框 18"/>
          <p:cNvSpPr txBox="1"/>
          <p:nvPr/>
        </p:nvSpPr>
        <p:spPr>
          <a:xfrm>
            <a:off x="420532" y="4780183"/>
            <a:ext cx="8072805" cy="1285032"/>
          </a:xfrm>
          <a:prstGeom prst="rect">
            <a:avLst/>
          </a:prstGeom>
          <a:noFill/>
        </p:spPr>
        <p:txBody>
          <a:bodyPr wrap="square" rtlCol="0">
            <a:spAutoFit/>
          </a:bodyPr>
          <a:lstStyle/>
          <a:p>
            <a:pPr marL="469900" marR="0" lvl="0" indent="-46990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规则方法：</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人工规则（专家语言知识）与机器学习（需要大量的训练数据）出的规则</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20000"/>
              </a:lnSpc>
              <a:spcBef>
                <a:spcPts val="30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基于词典：</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适用于简单的语言</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受限于词典</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6427102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4" name="内容占位符 2"/>
          <p:cNvSpPr txBox="1">
            <a:spLocks/>
          </p:cNvSpPr>
          <p:nvPr/>
        </p:nvSpPr>
        <p:spPr>
          <a:xfrm>
            <a:off x="308544" y="1097656"/>
            <a:ext cx="8698296"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特征向量与特征值</a:t>
            </a:r>
            <a:endPar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endParaRPr>
          </a:p>
          <a:p>
            <a:pPr marL="742950" marR="0" lvl="1" indent="-285750" algn="l" defTabSz="914400" rtl="0" eaLnBrk="1" fontAlgn="base" latinLnBrk="0" hangingPunct="1">
              <a:lnSpc>
                <a:spcPct val="130000"/>
              </a:lnSpc>
              <a:spcBef>
                <a:spcPts val="600"/>
              </a:spcBef>
              <a:spcAft>
                <a:spcPct val="0"/>
              </a:spcAft>
              <a:buClrTx/>
              <a:buSzTx/>
              <a:buFont typeface="Wingdings" panose="05000000000000000000" pitchFamily="2" charset="2"/>
              <a:buChar char="ü"/>
              <a:tabLst/>
              <a:defRPr/>
            </a:pPr>
            <a:r>
              <a:rPr kumimoji="0" lang="en-US" altLang="zh-CN" sz="2400" b="1" i="1" u="none" strike="noStrike" kern="1200" cap="none" spc="0" normalizeH="0" baseline="0" noProof="0" dirty="0" err="1">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2400" b="1" i="0" u="none" strike="noStrike" kern="1200" cap="none" spc="0" normalizeH="0" baseline="0" noProof="0" dirty="0" err="1">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baseline="0" noProof="0" dirty="0" err="1">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方阵</a:t>
            </a:r>
            <a:r>
              <a:rPr kumimoji="0" lang="en-US" altLang="zh-CN" sz="2400" b="0" i="0" u="none" strike="noStrike" kern="1200" cap="none" spc="0" normalizeH="0" baseline="0" noProof="0" dirty="0">
                <a:ln>
                  <a:noFill/>
                </a:ln>
                <a:solidFill>
                  <a:prstClr val="black"/>
                </a:solidFill>
                <a:effectLst/>
                <a:uLnTx/>
                <a:uFillTx/>
                <a:latin typeface="Tahoma"/>
                <a:ea typeface="SimSun" panose="02010600030101010101" pitchFamily="2" charset="-122"/>
                <a:cs typeface="+mn-cs"/>
              </a:rPr>
              <a:t> </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最多有</a:t>
            </a:r>
            <a:r>
              <a:rPr kumimoji="0" lang="en-US" altLang="zh-CN" sz="2400" b="1" i="1"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个特征值，不同特征值对应的特征向量线性无关。</a:t>
            </a:r>
            <a:endPar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130000"/>
              </a:lnSpc>
              <a:spcBef>
                <a:spcPts val="600"/>
              </a:spcBef>
              <a:spcAft>
                <a:spcPct val="0"/>
              </a:spcAft>
              <a:buClrTx/>
              <a:buSzTx/>
              <a:buFont typeface="Wingdings" panose="05000000000000000000" pitchFamily="2" charset="2"/>
              <a:buChar char="ü"/>
              <a:tabLst/>
              <a:defRPr/>
            </a:pP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一个特征值有多少个特征向量？</a:t>
            </a:r>
            <a:endPar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130000"/>
              </a:lnSpc>
              <a:spcBef>
                <a:spcPts val="600"/>
              </a:spcBef>
              <a:spcAft>
                <a:spcPct val="0"/>
              </a:spcAft>
              <a:buClrTx/>
              <a:buSzTx/>
              <a:buFont typeface="Wingdings" panose="05000000000000000000" pitchFamily="2" charset="2"/>
              <a:buChar char="ü"/>
              <a:tabLst/>
              <a:defRPr/>
            </a:pP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如何计算</a:t>
            </a:r>
            <a:r>
              <a:rPr kumimoji="0" lang="en-US" altLang="zh-CN" sz="2400" b="1" i="1"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v</a:t>
            </a:r>
            <a:r>
              <a:rPr kumimoji="0" lang="sv-SE"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与</a:t>
            </a:r>
            <a:r>
              <a:rPr kumimoji="0" lang="sv-SE"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sv-SE" altLang="zh-CN" sz="2400" b="1" i="1"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endPar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a:p>
            <a:pPr marL="1143000" marR="0" lvl="2" indent="-228600" algn="l" defTabSz="914400" rtl="0" eaLnBrk="1" fontAlgn="base" latinLnBrk="0" hangingPunct="1">
              <a:lnSpc>
                <a:spcPct val="130000"/>
              </a:lnSpc>
              <a:spcBef>
                <a:spcPts val="600"/>
              </a:spcBef>
              <a:spcAft>
                <a:spcPct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计算</a:t>
            </a:r>
            <a:r>
              <a:rPr kumimoji="0" lang="sv-SE"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sv-SE" altLang="zh-CN" sz="24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det</a:t>
            </a:r>
            <a:r>
              <a:rPr kumimoji="0" lang="sv-SE"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a:t>
            </a:r>
            <a:r>
              <a:rPr kumimoji="0" lang="sv-SE" altLang="zh-CN" sz="24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A</a:t>
            </a:r>
            <a:r>
              <a:rPr kumimoji="0" lang="sv-SE"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a:t>
            </a:r>
            <a:r>
              <a:rPr kumimoji="0" lang="sv-SE" altLang="zh-CN" sz="24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I</a:t>
            </a:r>
            <a:r>
              <a:rPr kumimoji="0" lang="sv-SE" altLang="zh-CN" sz="24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a:t>
            </a:r>
            <a:r>
              <a:rPr kumimoji="0" lang="sv-SE"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生成</a:t>
            </a:r>
            <a:r>
              <a:rPr kumimoji="0" lang="en-US" altLang="zh-CN" sz="24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n</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次多项式方程</a:t>
            </a:r>
            <a:endPar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endParaRPr>
          </a:p>
          <a:p>
            <a:pPr marL="1143000" marR="0" lvl="2" indent="-228600" algn="l" defTabSz="914400" rtl="0" eaLnBrk="1" fontAlgn="base" latinLnBrk="0" hangingPunct="1">
              <a:lnSpc>
                <a:spcPct val="130000"/>
              </a:lnSpc>
              <a:spcBef>
                <a:spcPts val="600"/>
              </a:spcBef>
              <a:spcAft>
                <a:spcPct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求解关于</a:t>
            </a:r>
            <a:r>
              <a:rPr kumimoji="0" lang="sv-SE"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的方程</a:t>
            </a:r>
            <a:r>
              <a:rPr kumimoji="0" lang="sv-SE" altLang="zh-CN" sz="24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det</a:t>
            </a:r>
            <a:r>
              <a:rPr kumimoji="0" lang="sv-SE" altLang="zh-CN" sz="24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(A-I)</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=0</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，解就是</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特征值</a:t>
            </a:r>
            <a:endPar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a:p>
            <a:pPr marL="1143000" marR="0" lvl="2" indent="-228600" algn="l" defTabSz="914400" rtl="0" eaLnBrk="1" fontAlgn="base" latinLnBrk="0" hangingPunct="1">
              <a:lnSpc>
                <a:spcPct val="130000"/>
              </a:lnSpc>
              <a:spcBef>
                <a:spcPts val="600"/>
              </a:spcBef>
              <a:spcAft>
                <a:spcPct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对于每个</a:t>
            </a:r>
            <a:r>
              <a:rPr kumimoji="0" lang="sv-SE" altLang="zh-CN" sz="24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求解关于</a:t>
            </a:r>
            <a:r>
              <a:rPr kumimoji="0" lang="sv-SE"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x</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的方程</a:t>
            </a:r>
            <a:r>
              <a:rPr kumimoji="0" lang="sv-SE" altLang="zh-CN" sz="24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sv-SE" altLang="zh-CN" sz="24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(A-I) x</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=0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，解就是对应</a:t>
            </a:r>
            <a:r>
              <a:rPr kumimoji="0" lang="sv-SE"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sym typeface="Symbol" panose="05050102010706020507" pitchFamily="18" charset="2"/>
              </a:rPr>
              <a:t>的特征向量</a:t>
            </a:r>
            <a:endPar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1361457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LSA</a:t>
            </a:r>
            <a:r>
              <a:rPr kumimoji="0" lang="zh-CN" altLang="en-US" sz="34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4" name="内容占位符 2"/>
          <p:cNvSpPr txBox="1">
            <a:spLocks/>
          </p:cNvSpPr>
          <p:nvPr/>
        </p:nvSpPr>
        <p:spPr>
          <a:xfrm>
            <a:off x="297492" y="1050171"/>
            <a:ext cx="8458581" cy="89870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特征值</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表示对应特征的重要性，</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特征向量</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表示特征是什么，可以利用前</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的特征向量近似这个矩阵。</a:t>
            </a:r>
            <a:endPar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endParaRPr>
          </a:p>
        </p:txBody>
      </p:sp>
      <p:pic>
        <p:nvPicPr>
          <p:cNvPr id="3" name="t57-QJItBi9LWitFLMqKEf0KW2471FwpG56yKv84FA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6875" t="625" r="25281" b="-625"/>
          <a:stretch/>
        </p:blipFill>
        <p:spPr>
          <a:xfrm>
            <a:off x="5587517" y="3619596"/>
            <a:ext cx="2962040" cy="2451102"/>
          </a:xfrm>
          <a:prstGeom prst="rect">
            <a:avLst/>
          </a:prstGeom>
          <a:ln>
            <a:solidFill>
              <a:srgbClr val="1557AE"/>
            </a:solidFill>
          </a:ln>
        </p:spPr>
      </p:pic>
      <p:sp>
        <p:nvSpPr>
          <p:cNvPr id="6" name="矩形 5"/>
          <p:cNvSpPr/>
          <p:nvPr/>
        </p:nvSpPr>
        <p:spPr>
          <a:xfrm rot="10800000" flipH="1" flipV="1">
            <a:off x="5098471" y="2129205"/>
            <a:ext cx="3740728" cy="1310058"/>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nchorCtr="0">
            <a:noAutofit/>
          </a:bodyPr>
          <a:lstStyle/>
          <a:p>
            <a:pPr marL="176213" marR="0" lvl="1" indent="0" algn="l" defTabSz="914400" rtl="0" eaLnBrk="1" fontAlgn="auto" latinLnBrk="0" hangingPunct="1">
              <a:lnSpc>
                <a:spcPct val="13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特征向量</a:t>
            </a: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是红点（原蓝色数据的投影）具有最大的方差时的旋转线，可看作最具有区分度的特征</a:t>
            </a:r>
            <a:endPar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5388114" y="6070698"/>
            <a:ext cx="31614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Tahoma"/>
                <a:ea typeface="黑体"/>
                <a:cs typeface="+mn-cs"/>
              </a:rPr>
              <a:t>Principal Component Analysis</a:t>
            </a:r>
            <a:endParaRPr kumimoji="0" lang="zh-CN" altLang="en-US" sz="1800" b="0" i="0" u="none" strike="noStrike" kern="1200" cap="none" spc="0" normalizeH="0" baseline="0" noProof="0" dirty="0">
              <a:ln>
                <a:noFill/>
              </a:ln>
              <a:solidFill>
                <a:srgbClr val="FF0000"/>
              </a:solidFill>
              <a:effectLst/>
              <a:uLnTx/>
              <a:uFillTx/>
              <a:latin typeface="Tahoma"/>
              <a:ea typeface="黑体"/>
              <a:cs typeface="+mn-cs"/>
            </a:endParaRPr>
          </a:p>
        </p:txBody>
      </p:sp>
      <p:pic>
        <p:nvPicPr>
          <p:cNvPr id="9" name="图片 8"/>
          <p:cNvPicPr>
            <a:picLocks noChangeAspect="1"/>
          </p:cNvPicPr>
          <p:nvPr/>
        </p:nvPicPr>
        <p:blipFill>
          <a:blip r:embed="rId6"/>
          <a:stretch>
            <a:fillRect/>
          </a:stretch>
        </p:blipFill>
        <p:spPr>
          <a:xfrm>
            <a:off x="688265" y="3837848"/>
            <a:ext cx="4337426" cy="2322926"/>
          </a:xfrm>
          <a:prstGeom prst="rect">
            <a:avLst/>
          </a:prstGeom>
          <a:ln>
            <a:solidFill>
              <a:srgbClr val="1557AE"/>
            </a:solidFill>
          </a:ln>
        </p:spPr>
      </p:pic>
      <p:sp>
        <p:nvSpPr>
          <p:cNvPr id="10" name="矩形 9"/>
          <p:cNvSpPr/>
          <p:nvPr/>
        </p:nvSpPr>
        <p:spPr>
          <a:xfrm rot="10800000" flipH="1" flipV="1">
            <a:off x="688265" y="2146999"/>
            <a:ext cx="4108452" cy="1492722"/>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nchorCtr="0">
            <a:noAutofit/>
          </a:bodyPr>
          <a:lstStyle/>
          <a:p>
            <a:pPr marL="176213" marR="0" lvl="1"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不同</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特征向量</a:t>
            </a: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的影响是不同的，影响程度由</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特征值</a:t>
            </a: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a:t>
            </a:r>
            <a:endPar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76213" marR="0" lvl="1"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当</a:t>
            </a:r>
            <a:r>
              <a:rPr kumimoji="0" lang="en-US" altLang="zh-CN" sz="1800" b="1" i="1"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趋于无穷时，</a:t>
            </a:r>
            <a:r>
              <a:rPr kumimoji="0" lang="en-US" altLang="zh-CN" sz="2000" b="1" i="1" u="none" strike="noStrike" kern="1200" cap="none" spc="0" normalizeH="0" baseline="0" noProof="0" dirty="0" err="1">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000" b="1" i="1" u="none" strike="noStrike" kern="1200" cap="none" spc="0" normalizeH="0" baseline="30000" noProof="0" dirty="0" err="1">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0" lang="en-US" altLang="zh-CN" sz="2000" b="1" i="1" u="none" strike="noStrike" kern="1200" cap="none" spc="0" normalizeH="0" baseline="0" noProof="0" dirty="0" err="1">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r>
              <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趋于最大特征值对应的特征向量</a:t>
            </a:r>
            <a:endPar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7037549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7" name="内容占位符 2"/>
          <p:cNvSpPr txBox="1">
            <a:spLocks/>
          </p:cNvSpPr>
          <p:nvPr/>
        </p:nvSpPr>
        <p:spPr>
          <a:xfrm>
            <a:off x="270443" y="950443"/>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特征值分解</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只能支持方阵！</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奇异值分解</a:t>
            </a:r>
            <a:r>
              <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Singular Value Decomposition, SVD</a:t>
            </a:r>
            <a:r>
              <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获取一般矩阵的重要特征。</a:t>
            </a:r>
            <a:r>
              <a:rPr kumimoji="0" lang="zh-CN" altLang="en-US"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通过降维，找出隐含的“模式”，用在模式识别、数据压缩等方面</a:t>
            </a:r>
            <a:endParaRPr kumimoji="0" lang="en-US" altLang="zh-CN" sz="24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a:cs typeface="Times New Roman" panose="02020603050405020304" pitchFamily="18" charset="0"/>
            </a:endParaRPr>
          </a:p>
        </p:txBody>
      </p:sp>
      <p:sp>
        <p:nvSpPr>
          <p:cNvPr id="11" name="矩形 10"/>
          <p:cNvSpPr/>
          <p:nvPr/>
        </p:nvSpPr>
        <p:spPr>
          <a:xfrm>
            <a:off x="159978" y="2988167"/>
            <a:ext cx="8635449" cy="2227789"/>
          </a:xfrm>
          <a:prstGeom prst="rect">
            <a:avLst/>
          </a:prstGeom>
        </p:spPr>
        <p:txBody>
          <a:bodyPr wrap="square">
            <a:spAutoFit/>
          </a:bodyPr>
          <a:lstStyle/>
          <a:p>
            <a:pPr marL="742950" marR="0" lvl="1" indent="-285750" algn="l" defTabSz="914400" rtl="0" eaLnBrk="1" fontAlgn="auto" latinLnBrk="0" hangingPunct="1">
              <a:lnSpc>
                <a:spcPct val="100000"/>
              </a:lnSpc>
              <a:spcBef>
                <a:spcPts val="1200"/>
              </a:spcBef>
              <a:spcAft>
                <a:spcPts val="0"/>
              </a:spcAft>
              <a:buClrTx/>
              <a:buSzTx/>
              <a:buFontTx/>
              <a:buChar char="–"/>
              <a:tabLst/>
              <a:defRPr/>
            </a:pP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对于</a:t>
            </a:r>
            <a:r>
              <a:rPr kumimoji="0" lang="en-US" altLang="zh-CN" sz="24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m*n</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的矩阵，存在一个分解</a:t>
            </a:r>
            <a:endPar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257300" marR="0" lvl="2" indent="-342900" algn="l" defTabSz="914400" rtl="0" eaLnBrk="1" fontAlgn="auto" latinLnBrk="0" hangingPunct="1">
              <a:lnSpc>
                <a:spcPct val="100000"/>
              </a:lnSpc>
              <a:spcBef>
                <a:spcPts val="1200"/>
              </a:spcBef>
              <a:spcAft>
                <a:spcPts val="0"/>
              </a:spcAft>
              <a:buClrTx/>
              <a:buSzTx/>
              <a:buFontTx/>
              <a:buChar char="•"/>
              <a:tabLst/>
              <a:defRPr/>
            </a:pP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U</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 </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m*m</a:t>
            </a:r>
            <a:r>
              <a:rPr kumimoji="0" lang="zh-CN" altLang="en-US" sz="2000" b="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的正交矩阵</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 </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列是</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AA</a:t>
            </a:r>
            <a:r>
              <a:rPr kumimoji="0" lang="en-US" altLang="zh-CN" sz="2000" b="0" i="1" u="none" strike="noStrike" kern="1200" cap="none" spc="0" normalizeH="0" baseline="30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T</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的特征向量</a:t>
            </a: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endParaRPr>
          </a:p>
          <a:p>
            <a:pPr marL="1257300" lvl="2" indent="-342900" algn="l" fontAlgn="auto">
              <a:spcBef>
                <a:spcPts val="1200"/>
              </a:spcBef>
              <a:spcAft>
                <a:spcPts val="0"/>
              </a:spcAft>
              <a:buFontTx/>
              <a:buChar char="•"/>
            </a:pP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 </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n</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lang="zh-CN" altLang="en-US" sz="2000" b="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的正交矩阵</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 </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列是</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A</a:t>
            </a:r>
            <a:r>
              <a:rPr kumimoji="0" lang="en-US" altLang="zh-CN" sz="2000" b="0" i="1" u="none" strike="noStrike" kern="1200" cap="none" spc="0" normalizeH="0" baseline="30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T</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A</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的特征向量</a:t>
            </a: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endParaRPr>
          </a:p>
          <a:p>
            <a:pPr marL="1257300" marR="0" lvl="2" indent="-342900" algn="l" defTabSz="914400" rtl="0" eaLnBrk="1" fontAlgn="auto" latinLnBrk="0" hangingPunct="1">
              <a:lnSpc>
                <a:spcPct val="130000"/>
              </a:lnSpc>
              <a:spcBef>
                <a:spcPts val="600"/>
              </a:spcBef>
              <a:spcAft>
                <a:spcPts val="0"/>
              </a:spcAft>
              <a:buClrTx/>
              <a:buSzTx/>
              <a:buFontTx/>
              <a:buChar char="•"/>
              <a:tabLst/>
              <a:defRPr/>
            </a:pP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Σ</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 :</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m*n</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对角矩阵，</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对角线上元素称为奇异值，从大到小排列，是</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AA</a:t>
            </a:r>
            <a:r>
              <a:rPr kumimoji="0" lang="en-US" altLang="zh-CN" sz="2000" b="0" i="1" u="none" strike="noStrike" kern="1200" cap="none" spc="0" normalizeH="0" baseline="30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000" b="0" i="1" u="none" strike="noStrike" kern="1200" cap="none" spc="0" normalizeH="0" baseline="30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20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zh-CN" altLang="en-US" sz="2000" b="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的特征值的</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非零平方根</a:t>
            </a: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96" y="2988167"/>
            <a:ext cx="1440160" cy="488191"/>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4"/>
          <a:srcRect/>
          <a:stretch>
            <a:fillRect/>
          </a:stretch>
        </p:blipFill>
        <p:spPr>
          <a:xfrm>
            <a:off x="5220072" y="4797152"/>
            <a:ext cx="3763950" cy="1675204"/>
          </a:xfrm>
          <a:prstGeom prst="rect">
            <a:avLst/>
          </a:prstGeom>
        </p:spPr>
      </p:pic>
    </p:spTree>
    <p:extLst>
      <p:ext uri="{BB962C8B-B14F-4D97-AF65-F5344CB8AC3E}">
        <p14:creationId xmlns:p14="http://schemas.microsoft.com/office/powerpoint/2010/main" val="342881568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884123"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3.3.2 LSA</a:t>
            </a: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7" name="内容占位符 2"/>
          <p:cNvSpPr txBox="1">
            <a:spLocks/>
          </p:cNvSpPr>
          <p:nvPr/>
        </p:nvSpPr>
        <p:spPr>
          <a:xfrm>
            <a:off x="270443" y="950443"/>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itchFamily="2" charset="2"/>
              <a:buChar char="n"/>
              <a:defRPr/>
            </a:pPr>
            <a:r>
              <a:rPr lang="zh-CN" altLang="en-US" sz="240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奇异值分解</a:t>
            </a:r>
            <a:r>
              <a:rPr lang="en-US" altLang="zh-CN" sz="240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a:t>
            </a: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Singular Value Decomposition, SVD</a:t>
            </a:r>
            <a:r>
              <a:rPr lang="en-US" altLang="zh-CN" sz="240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a:t>
            </a:r>
            <a:endParaRPr lang="en-US" altLang="zh-CN" sz="2400" kern="0" dirty="0">
              <a:solidFill>
                <a:srgbClr val="C00000"/>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8" name="Rectangle 2"/>
          <p:cNvSpPr txBox="1">
            <a:spLocks noChangeArrowheads="1"/>
          </p:cNvSpPr>
          <p:nvPr/>
        </p:nvSpPr>
        <p:spPr>
          <a:xfrm>
            <a:off x="676564" y="1570039"/>
            <a:ext cx="8229600" cy="41593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endParaRPr lang="en-US" altLang="zh-CN" kern="0" dirty="0">
              <a:ea typeface="SimSun" panose="02010600030101010101" pitchFamily="2" charset="-122"/>
            </a:endParaRPr>
          </a:p>
          <a:p>
            <a:pPr>
              <a:buFont typeface="Arial" panose="020B0604020202020204" pitchFamily="34" charset="0"/>
              <a:buChar char="•"/>
            </a:pPr>
            <a:r>
              <a:rPr lang="en-US" altLang="zh-CN" sz="2400" b="1" i="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a:t>
            </a:r>
            <a:r>
              <a:rPr lang="en-US" altLang="zh-CN" sz="2400" b="1" i="1" kern="0" baseline="-2500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a:t>
            </a: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与</a:t>
            </a: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en-US" altLang="zh-CN" sz="2400" b="1"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a:t>
            </a: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 </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是</a:t>
            </a:r>
            <a:r>
              <a:rPr lang="en-US" altLang="zh-CN" sz="2400" b="1" i="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m</a:t>
            </a:r>
            <a:r>
              <a:rPr lang="en-US" altLang="zh-CN" sz="2400" b="1" i="1" kern="0" dirty="0" err="1">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sym typeface="Symbol" panose="05050102010706020507" pitchFamily="18" charset="2"/>
              </a:rPr>
              <a:t>n</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sym typeface="Symbol" panose="05050102010706020507" pitchFamily="18" charset="2"/>
              </a:rPr>
              <a:t>矩阵，</a:t>
            </a:r>
            <a:r>
              <a:rPr lang="en-US" altLang="zh-CN" sz="2400" b="1"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sym typeface="Symbol" panose="05050102010706020507" pitchFamily="18" charset="2"/>
              </a:rPr>
              <a:t>k</a:t>
            </a: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sym typeface="Symbol" panose="05050102010706020507" pitchFamily="18" charset="2"/>
              </a:rPr>
              <a:t> &lt;&lt; </a:t>
            </a:r>
            <a:r>
              <a:rPr lang="en-US" altLang="zh-CN" sz="2400" b="1"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sym typeface="Symbol" panose="05050102010706020507" pitchFamily="18" charset="2"/>
              </a:rPr>
              <a:t>r</a:t>
            </a: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sym typeface="Symbol" panose="05050102010706020507" pitchFamily="18" charset="2"/>
              </a:rPr>
              <a:t>.</a:t>
            </a:r>
            <a:endParaRPr lang="en-US" altLang="zh-CN" kern="0" dirty="0">
              <a:ea typeface="SimSun" panose="02010600030101010101" pitchFamily="2" charset="-122"/>
            </a:endParaRPr>
          </a:p>
        </p:txBody>
      </p:sp>
      <p:pic>
        <p:nvPicPr>
          <p:cNvPr id="2" name="图片 1">
            <a:extLst>
              <a:ext uri="{FF2B5EF4-FFF2-40B4-BE49-F238E27FC236}">
                <a16:creationId xmlns:a16="http://schemas.microsoft.com/office/drawing/2014/main" id="{94E59D06-EC5C-455E-B35F-0065A1B488F6}"/>
              </a:ext>
            </a:extLst>
          </p:cNvPr>
          <p:cNvPicPr>
            <a:picLocks noChangeAspect="1"/>
          </p:cNvPicPr>
          <p:nvPr/>
        </p:nvPicPr>
        <p:blipFill>
          <a:blip r:embed="rId3"/>
          <a:stretch>
            <a:fillRect/>
          </a:stretch>
        </p:blipFill>
        <p:spPr>
          <a:xfrm>
            <a:off x="237836" y="2725610"/>
            <a:ext cx="7418363" cy="1295475"/>
          </a:xfrm>
          <a:prstGeom prst="rect">
            <a:avLst/>
          </a:prstGeom>
        </p:spPr>
      </p:pic>
      <p:pic>
        <p:nvPicPr>
          <p:cNvPr id="3" name="图片 2">
            <a:extLst>
              <a:ext uri="{FF2B5EF4-FFF2-40B4-BE49-F238E27FC236}">
                <a16:creationId xmlns:a16="http://schemas.microsoft.com/office/drawing/2014/main" id="{AE2C9FDD-1157-447B-881D-491CC906EC7A}"/>
              </a:ext>
            </a:extLst>
          </p:cNvPr>
          <p:cNvPicPr>
            <a:picLocks noChangeAspect="1"/>
          </p:cNvPicPr>
          <p:nvPr/>
        </p:nvPicPr>
        <p:blipFill>
          <a:blip r:embed="rId4"/>
          <a:stretch>
            <a:fillRect/>
          </a:stretch>
        </p:blipFill>
        <p:spPr>
          <a:xfrm>
            <a:off x="899592" y="4021085"/>
            <a:ext cx="2151991" cy="901786"/>
          </a:xfrm>
          <a:prstGeom prst="rect">
            <a:avLst/>
          </a:prstGeom>
        </p:spPr>
      </p:pic>
    </p:spTree>
    <p:extLst>
      <p:ext uri="{BB962C8B-B14F-4D97-AF65-F5344CB8AC3E}">
        <p14:creationId xmlns:p14="http://schemas.microsoft.com/office/powerpoint/2010/main" val="14202548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884123"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3.3.2 LSA</a:t>
            </a: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7" name="内容占位符 2"/>
          <p:cNvSpPr txBox="1">
            <a:spLocks/>
          </p:cNvSpPr>
          <p:nvPr/>
        </p:nvSpPr>
        <p:spPr>
          <a:xfrm>
            <a:off x="270443" y="950443"/>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itchFamily="2" charset="2"/>
              <a:buChar char="n"/>
              <a:defRPr/>
            </a:pPr>
            <a:r>
              <a:rPr lang="zh-CN" altLang="en-US" sz="240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奇异值分解</a:t>
            </a:r>
            <a:r>
              <a:rPr lang="en-US" altLang="zh-CN" sz="240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a:t>
            </a:r>
            <a:r>
              <a:rPr lang="en-US" altLang="zh-CN" sz="2400" b="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Singular Value Decomposition, SVD</a:t>
            </a:r>
            <a:r>
              <a:rPr lang="en-US" altLang="zh-CN" sz="2400" kern="0" dirty="0">
                <a:solidFill>
                  <a:srgbClr val="FF0000"/>
                </a:solidFill>
                <a:latin typeface="方正兰亭中黑_GBK" panose="02000000000000000000" pitchFamily="2" charset="-122"/>
                <a:ea typeface="方正兰亭中黑_GBK" panose="02000000000000000000" pitchFamily="2" charset="-122"/>
                <a:cs typeface="Times New Roman" panose="02020603050405020304" pitchFamily="18" charset="0"/>
              </a:rPr>
              <a:t>)</a:t>
            </a:r>
            <a:endParaRPr lang="en-US" altLang="zh-CN" sz="2400" kern="0" dirty="0">
              <a:solidFill>
                <a:srgbClr val="C00000"/>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8" name="Rectangle 2"/>
          <p:cNvSpPr txBox="1">
            <a:spLocks noChangeArrowheads="1"/>
          </p:cNvSpPr>
          <p:nvPr/>
        </p:nvSpPr>
        <p:spPr>
          <a:xfrm>
            <a:off x="676564" y="1570039"/>
            <a:ext cx="8229600" cy="41593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lnSpc>
                <a:spcPct val="130000"/>
              </a:lnSpc>
            </a:pPr>
            <a:r>
              <a:rPr lang="en-US" altLang="zh-CN"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SVD</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可用于计算最佳的低秩近似。旨在找出秩为</a:t>
            </a:r>
            <a:r>
              <a:rPr lang="en-US" altLang="zh-CN" sz="2400" b="1"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a:t>
            </a:r>
            <a:r>
              <a:rPr lang="zh-CN" altLang="en-US" sz="2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的近似矩阵</a:t>
            </a:r>
            <a:r>
              <a:rPr lang="en-US" altLang="zh-CN" sz="2400" b="1" i="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A</a:t>
            </a:r>
            <a:r>
              <a:rPr lang="en-US" altLang="zh-CN" sz="2400" b="1" i="1" kern="0" baseline="-250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k</a:t>
            </a:r>
            <a:endParaRPr lang="en-US" altLang="zh-CN" kern="0" dirty="0">
              <a:ea typeface="SimSun" panose="02010600030101010101" pitchFamily="2" charset="-122"/>
            </a:endParaRPr>
          </a:p>
        </p:txBody>
      </p:sp>
      <p:pic>
        <p:nvPicPr>
          <p:cNvPr id="2" name="图片 1">
            <a:extLst>
              <a:ext uri="{FF2B5EF4-FFF2-40B4-BE49-F238E27FC236}">
                <a16:creationId xmlns:a16="http://schemas.microsoft.com/office/drawing/2014/main" id="{91AC63BA-A4FE-44C8-8A8C-C16C17AB33C3}"/>
              </a:ext>
            </a:extLst>
          </p:cNvPr>
          <p:cNvPicPr>
            <a:picLocks noChangeAspect="1"/>
          </p:cNvPicPr>
          <p:nvPr/>
        </p:nvPicPr>
        <p:blipFill>
          <a:blip r:embed="rId3"/>
          <a:stretch>
            <a:fillRect/>
          </a:stretch>
        </p:blipFill>
        <p:spPr>
          <a:xfrm>
            <a:off x="1130618" y="2512713"/>
            <a:ext cx="4956004" cy="1309010"/>
          </a:xfrm>
          <a:prstGeom prst="rect">
            <a:avLst/>
          </a:prstGeom>
        </p:spPr>
      </p:pic>
      <p:pic>
        <p:nvPicPr>
          <p:cNvPr id="4" name="图片 3">
            <a:extLst>
              <a:ext uri="{FF2B5EF4-FFF2-40B4-BE49-F238E27FC236}">
                <a16:creationId xmlns:a16="http://schemas.microsoft.com/office/drawing/2014/main" id="{DC2C6AF4-F8C7-4C1C-85C6-FFD446EC6B1C}"/>
              </a:ext>
            </a:extLst>
          </p:cNvPr>
          <p:cNvPicPr>
            <a:picLocks noChangeAspect="1"/>
          </p:cNvPicPr>
          <p:nvPr/>
        </p:nvPicPr>
        <p:blipFill>
          <a:blip r:embed="rId4"/>
          <a:stretch>
            <a:fillRect/>
          </a:stretch>
        </p:blipFill>
        <p:spPr>
          <a:xfrm>
            <a:off x="1088414" y="3732291"/>
            <a:ext cx="5256115" cy="2175266"/>
          </a:xfrm>
          <a:prstGeom prst="rect">
            <a:avLst/>
          </a:prstGeom>
        </p:spPr>
      </p:pic>
      <p:sp>
        <p:nvSpPr>
          <p:cNvPr id="6" name="矩形 5">
            <a:extLst>
              <a:ext uri="{FF2B5EF4-FFF2-40B4-BE49-F238E27FC236}">
                <a16:creationId xmlns:a16="http://schemas.microsoft.com/office/drawing/2014/main" id="{6C147EF5-17DC-45EA-895A-2C9DD695328C}"/>
              </a:ext>
            </a:extLst>
          </p:cNvPr>
          <p:cNvSpPr/>
          <p:nvPr/>
        </p:nvSpPr>
        <p:spPr>
          <a:xfrm>
            <a:off x="985238" y="6033992"/>
            <a:ext cx="2934458" cy="369332"/>
          </a:xfrm>
          <a:prstGeom prst="rect">
            <a:avLst/>
          </a:prstGeom>
        </p:spPr>
        <p:txBody>
          <a:bodyPr wrap="none">
            <a:spAutoFit/>
          </a:bodyPr>
          <a:lstStyle/>
          <a:p>
            <a:r>
              <a:rPr lang="en-US" altLang="zh-CN" dirty="0"/>
              <a:t> Eckart–Young–Mirsky </a:t>
            </a:r>
            <a:r>
              <a:rPr lang="zh-CN" altLang="en-US" dirty="0"/>
              <a:t>定理</a:t>
            </a:r>
          </a:p>
        </p:txBody>
      </p:sp>
    </p:spTree>
    <p:extLst>
      <p:ext uri="{BB962C8B-B14F-4D97-AF65-F5344CB8AC3E}">
        <p14:creationId xmlns:p14="http://schemas.microsoft.com/office/powerpoint/2010/main" val="358006835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7" name="内容占位符 2"/>
          <p:cNvSpPr txBox="1">
            <a:spLocks/>
          </p:cNvSpPr>
          <p:nvPr/>
        </p:nvSpPr>
        <p:spPr>
          <a:xfrm>
            <a:off x="270443" y="950443"/>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奇异值分解</a:t>
            </a:r>
            <a:r>
              <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Singular Value Decomposition, SVD</a:t>
            </a:r>
            <a:r>
              <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55555" y="3661968"/>
            <a:ext cx="4258316" cy="2663227"/>
          </a:xfrm>
          <a:prstGeom prst="rect">
            <a:avLst/>
          </a:prstGeom>
        </p:spPr>
      </p:pic>
      <p:pic>
        <p:nvPicPr>
          <p:cNvPr id="3" name="图片 2"/>
          <p:cNvPicPr>
            <a:picLocks noChangeAspect="1"/>
          </p:cNvPicPr>
          <p:nvPr/>
        </p:nvPicPr>
        <p:blipFill>
          <a:blip r:embed="rId4"/>
          <a:stretch>
            <a:fillRect/>
          </a:stretch>
        </p:blipFill>
        <p:spPr>
          <a:xfrm>
            <a:off x="540225" y="1685011"/>
            <a:ext cx="5439886" cy="1832545"/>
          </a:xfrm>
          <a:prstGeom prst="rect">
            <a:avLst/>
          </a:prstGeom>
        </p:spPr>
      </p:pic>
      <p:sp>
        <p:nvSpPr>
          <p:cNvPr id="4" name="矩形 3"/>
          <p:cNvSpPr/>
          <p:nvPr/>
        </p:nvSpPr>
        <p:spPr>
          <a:xfrm>
            <a:off x="6375397" y="2663566"/>
            <a:ext cx="118173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MRI</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图像</a:t>
            </a:r>
          </a:p>
        </p:txBody>
      </p:sp>
      <p:sp>
        <p:nvSpPr>
          <p:cNvPr id="22" name="矩形 21"/>
          <p:cNvSpPr/>
          <p:nvPr/>
        </p:nvSpPr>
        <p:spPr>
          <a:xfrm>
            <a:off x="5708132" y="4716528"/>
            <a:ext cx="69762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文本</a:t>
            </a:r>
          </a:p>
        </p:txBody>
      </p:sp>
    </p:spTree>
    <p:extLst>
      <p:ext uri="{BB962C8B-B14F-4D97-AF65-F5344CB8AC3E}">
        <p14:creationId xmlns:p14="http://schemas.microsoft.com/office/powerpoint/2010/main" val="392656823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7" name="内容占位符 2"/>
          <p:cNvSpPr txBox="1">
            <a:spLocks/>
          </p:cNvSpPr>
          <p:nvPr/>
        </p:nvSpPr>
        <p:spPr>
          <a:xfrm>
            <a:off x="270443" y="950443"/>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奇异值分解</a:t>
            </a:r>
            <a:r>
              <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Singular Value Decomposition, SVD</a:t>
            </a:r>
            <a:r>
              <a:rPr kumimoji="0" lang="en-US" altLang="zh-CN" sz="24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a:cs typeface="Times New Roman" panose="02020603050405020304" pitchFamily="18" charset="0"/>
            </a:endParaRPr>
          </a:p>
        </p:txBody>
      </p:sp>
      <p:sp>
        <p:nvSpPr>
          <p:cNvPr id="8" name="矩形 7"/>
          <p:cNvSpPr/>
          <p:nvPr/>
        </p:nvSpPr>
        <p:spPr>
          <a:xfrm>
            <a:off x="2474361" y="3202980"/>
            <a:ext cx="3454907"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用随机矩阵看一下奇异值的变化趋势</a:t>
            </a:r>
            <a:endParaRPr kumimoji="0" lang="zh-CN" altLang="en-US" sz="3200" b="0" i="0" u="none" strike="noStrike" kern="1200" cap="none" spc="0" normalizeH="0" baseline="0" noProof="0" dirty="0">
              <a:ln>
                <a:noFill/>
              </a:ln>
              <a:solidFill>
                <a:srgbClr val="1557AE"/>
              </a:solidFill>
              <a:effectLst/>
              <a:uLnTx/>
              <a:uFillTx/>
              <a:latin typeface="Tahoma"/>
              <a:ea typeface="黑体"/>
              <a:cs typeface="+mn-cs"/>
            </a:endParaRPr>
          </a:p>
        </p:txBody>
      </p:sp>
      <p:pic>
        <p:nvPicPr>
          <p:cNvPr id="9" name="Picture 2" descr="Jupyter Notebook">
            <a:hlinkClick r:id="rId3" tooltip="dashboar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3448" y="2643001"/>
            <a:ext cx="1981200" cy="53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15737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4" name="内容占位符 2"/>
          <p:cNvSpPr txBox="1">
            <a:spLocks/>
          </p:cNvSpPr>
          <p:nvPr/>
        </p:nvSpPr>
        <p:spPr>
          <a:xfrm>
            <a:off x="308544" y="1097656"/>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LSA</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的四个步骤</a:t>
            </a:r>
            <a:endPar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endParaRPr>
          </a:p>
          <a:p>
            <a:pPr marL="469900" marR="0" lvl="1" indent="-469900" algn="l" defTabSz="914400" rtl="0" eaLnBrk="1" fontAlgn="base" latinLnBrk="0" hangingPunct="1">
              <a:lnSpc>
                <a:spcPct val="130000"/>
              </a:lnSpc>
              <a:spcBef>
                <a:spcPts val="600"/>
              </a:spcBef>
              <a:spcAft>
                <a:spcPct val="0"/>
              </a:spcAft>
              <a:buClrTx/>
              <a:buSzTx/>
              <a:buFont typeface="+mj-ea"/>
              <a:buAutoNum type="circleNumDbPlain"/>
              <a:tabLst/>
              <a:defRPr/>
            </a:pPr>
            <a:r>
              <a:rPr kumimoji="0" lang="zh-CN" altLang="en-US" sz="2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构建</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Term-by-Document matrix </a:t>
            </a:r>
          </a:p>
          <a:p>
            <a:pPr marL="0" marR="0" lvl="0" indent="0" algn="l" defTabSz="914400" rtl="0" eaLnBrk="1" fontAlgn="base" latinLnBrk="0" hangingPunct="1">
              <a:lnSpc>
                <a:spcPct val="130000"/>
              </a:lnSpc>
              <a:spcBef>
                <a:spcPts val="600"/>
              </a:spcBef>
              <a:spcAft>
                <a:spcPct val="0"/>
              </a:spcAft>
              <a:buClrTx/>
              <a:buSzTx/>
              <a:buFontTx/>
              <a:buNone/>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a:cs typeface="Times New Roman" panose="02020603050405020304" pitchFamily="18" charset="0"/>
            </a:endParaRPr>
          </a:p>
        </p:txBody>
      </p:sp>
      <p:pic>
        <p:nvPicPr>
          <p:cNvPr id="6" name="图片 5"/>
          <p:cNvPicPr>
            <a:picLocks noChangeAspect="1"/>
          </p:cNvPicPr>
          <p:nvPr/>
        </p:nvPicPr>
        <p:blipFill rotWithShape="1">
          <a:blip r:embed="rId4"/>
          <a:srcRect l="2123" t="15641" r="56467" b="4415"/>
          <a:stretch/>
        </p:blipFill>
        <p:spPr>
          <a:xfrm>
            <a:off x="794804" y="2268612"/>
            <a:ext cx="2507054" cy="2957038"/>
          </a:xfrm>
          <a:prstGeom prst="rect">
            <a:avLst/>
          </a:prstGeom>
        </p:spPr>
      </p:pic>
      <p:pic>
        <p:nvPicPr>
          <p:cNvPr id="7" name="图片 6"/>
          <p:cNvPicPr>
            <a:picLocks noChangeAspect="1"/>
          </p:cNvPicPr>
          <p:nvPr/>
        </p:nvPicPr>
        <p:blipFill rotWithShape="1">
          <a:blip r:embed="rId4"/>
          <a:srcRect l="50028" t="22455" r="3191" b="21931"/>
          <a:stretch/>
        </p:blipFill>
        <p:spPr>
          <a:xfrm>
            <a:off x="4515804" y="2700660"/>
            <a:ext cx="3168352" cy="2304256"/>
          </a:xfrm>
          <a:prstGeom prst="rect">
            <a:avLst/>
          </a:prstGeom>
        </p:spPr>
      </p:pic>
      <p:sp>
        <p:nvSpPr>
          <p:cNvPr id="8" name="右箭头 7"/>
          <p:cNvSpPr/>
          <p:nvPr/>
        </p:nvSpPr>
        <p:spPr bwMode="auto">
          <a:xfrm>
            <a:off x="3548791" y="3778230"/>
            <a:ext cx="720080" cy="288032"/>
          </a:xfrm>
          <a:prstGeom prst="rightArrow">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442144" y="5280357"/>
            <a:ext cx="6984776" cy="494687"/>
          </a:xfrm>
          <a:prstGeom prst="rect">
            <a:avLst/>
          </a:prstGeom>
        </p:spPr>
        <p:txBody>
          <a:bodyPr wrap="square">
            <a:spAutoFit/>
          </a:bodyPr>
          <a:lstStyle/>
          <a:p>
            <a:pPr marL="469900" marR="0" lvl="1" indent="-469900" algn="l" defTabSz="914400" rtl="0" eaLnBrk="1" fontAlgn="auto" latinLnBrk="0" hangingPunct="1">
              <a:lnSpc>
                <a:spcPct val="130000"/>
              </a:lnSpc>
              <a:spcBef>
                <a:spcPts val="600"/>
              </a:spcBef>
              <a:spcAft>
                <a:spcPts val="0"/>
              </a:spcAft>
              <a:buClrTx/>
              <a:buSzTx/>
              <a:buFont typeface="+mj-ea"/>
              <a:buAutoNum type="circleNumDbPlain" startAt="2"/>
              <a:tabLst/>
              <a:defRPr/>
            </a:pPr>
            <a:r>
              <a:rPr kumimoji="0" lang="zh-CN" altLang="en-US"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对矩阵的每个元素赋予权重（如</a:t>
            </a:r>
            <a:r>
              <a:rPr kumimoji="0" lang="en-US" altLang="zh-CN"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TF/IDF</a:t>
            </a:r>
            <a:r>
              <a:rPr kumimoji="0" lang="zh-CN" altLang="en-US"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0" name="Object 4"/>
          <p:cNvGraphicFramePr>
            <a:graphicFrameLocks noChangeAspect="1"/>
          </p:cNvGraphicFramePr>
          <p:nvPr>
            <p:extLst/>
          </p:nvPr>
        </p:nvGraphicFramePr>
        <p:xfrm>
          <a:off x="5194672" y="1692349"/>
          <a:ext cx="709613" cy="576263"/>
        </p:xfrm>
        <a:graphic>
          <a:graphicData uri="http://schemas.openxmlformats.org/presentationml/2006/ole">
            <mc:AlternateContent xmlns:mc="http://schemas.openxmlformats.org/markup-compatibility/2006">
              <mc:Choice xmlns:v="urn:schemas-microsoft-com:vml" Requires="v">
                <p:oleObj spid="_x0000_s66652" name="公式" r:id="rId5" imgW="279360" imgH="228600" progId="Equation.3">
                  <p:embed/>
                </p:oleObj>
              </mc:Choice>
              <mc:Fallback>
                <p:oleObj name="公式" r:id="rId5" imgW="279360" imgH="228600" progId="Equation.3">
                  <p:embed/>
                  <p:pic>
                    <p:nvPicPr>
                      <p:cNvPr id="10" name="Object 4"/>
                      <p:cNvPicPr>
                        <a:picLocks noChangeAspect="1" noChangeArrowheads="1"/>
                      </p:cNvPicPr>
                      <p:nvPr/>
                    </p:nvPicPr>
                    <p:blipFill>
                      <a:blip r:embed="rId6"/>
                      <a:srcRect/>
                      <a:stretch>
                        <a:fillRect/>
                      </a:stretch>
                    </p:blipFill>
                    <p:spPr bwMode="auto">
                      <a:xfrm>
                        <a:off x="5194672" y="1692349"/>
                        <a:ext cx="709613" cy="5762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4765990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4" name="内容占位符 2"/>
          <p:cNvSpPr txBox="1">
            <a:spLocks/>
          </p:cNvSpPr>
          <p:nvPr/>
        </p:nvSpPr>
        <p:spPr>
          <a:xfrm>
            <a:off x="308544" y="1097656"/>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LSA</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的四个步骤</a:t>
            </a:r>
            <a:endPar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endParaRPr>
          </a:p>
        </p:txBody>
      </p:sp>
      <p:sp>
        <p:nvSpPr>
          <p:cNvPr id="11" name="内容占位符 2"/>
          <p:cNvSpPr txBox="1">
            <a:spLocks/>
          </p:cNvSpPr>
          <p:nvPr/>
        </p:nvSpPr>
        <p:spPr>
          <a:xfrm>
            <a:off x="596199" y="1709793"/>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69900" marR="0" lvl="1" indent="-469900" algn="l" defTabSz="914400" rtl="0" eaLnBrk="1" fontAlgn="base" latinLnBrk="0" hangingPunct="1">
              <a:lnSpc>
                <a:spcPct val="130000"/>
              </a:lnSpc>
              <a:spcBef>
                <a:spcPts val="600"/>
              </a:spcBef>
              <a:spcAft>
                <a:spcPct val="0"/>
              </a:spcAft>
              <a:buClrTx/>
              <a:buSzTx/>
              <a:buFont typeface="+mj-ea"/>
              <a:buAutoNum type="circleNumDbPlain" startAt="3"/>
              <a:tabLst/>
              <a:defRPr/>
            </a:pPr>
            <a:r>
              <a:rPr kumimoji="0" lang="zh-CN" altLang="en-US" sz="2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奇异值分解：</a:t>
            </a:r>
            <a:endParaRPr kumimoji="0" lang="en-US" altLang="zh-CN" sz="2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indent="0" algn="l" defTabSz="914400" rtl="0" eaLnBrk="1" fontAlgn="base" latinLnBrk="0" hangingPunct="1">
              <a:lnSpc>
                <a:spcPct val="130000"/>
              </a:lnSpc>
              <a:spcBef>
                <a:spcPts val="600"/>
              </a:spcBef>
              <a:spcAft>
                <a:spcPct val="0"/>
              </a:spcAft>
              <a:buClrTx/>
              <a:buSzTx/>
              <a:buFontTx/>
              <a:buNone/>
              <a:tabLst/>
              <a:defRPr/>
            </a:pPr>
            <a:r>
              <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Times New Roman" panose="02020603050405020304" pitchFamily="18" charset="0"/>
              </a:rPr>
              <a:t>   </a:t>
            </a:r>
          </a:p>
          <a:p>
            <a:pPr marL="469900" marR="0" lvl="1" indent="-469900" algn="l" defTabSz="914400" rtl="0" eaLnBrk="1" fontAlgn="base" latinLnBrk="0" hangingPunct="1">
              <a:lnSpc>
                <a:spcPct val="130000"/>
              </a:lnSpc>
              <a:spcBef>
                <a:spcPts val="600"/>
              </a:spcBef>
              <a:spcAft>
                <a:spcPct val="0"/>
              </a:spcAft>
              <a:buClrTx/>
              <a:buSzTx/>
              <a:buFont typeface="+mj-ea"/>
              <a:buAutoNum type="circleNumDbPlain" startAt="4"/>
              <a:tabLst/>
              <a:defRPr/>
            </a:pPr>
            <a:r>
              <a:rPr kumimoji="0" lang="zh-CN" altLang="en-US" sz="2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利用</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维</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(k&lt;&lt;n)</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语义</a:t>
            </a:r>
            <a:r>
              <a:rPr kumimoji="0" lang="zh-CN" altLang="en-US" sz="2200" b="0" i="0" u="none" strike="noStrike" kern="0" cap="none" spc="0" normalizeH="0" baseline="0" noProof="0" dirty="0">
                <a:ln>
                  <a:noFill/>
                </a:ln>
                <a:solidFill>
                  <a:srgbClr val="1557AE"/>
                </a:solidFill>
                <a:effectLst/>
                <a:uLnTx/>
                <a:uFillTx/>
                <a:latin typeface="黑体" panose="02010609060101010101" pitchFamily="49" charset="-122"/>
                <a:ea typeface="黑体" panose="02010609060101010101" pitchFamily="49" charset="-122"/>
                <a:cs typeface="Times New Roman" panose="02020603050405020304" pitchFamily="18" charset="0"/>
              </a:rPr>
              <a:t>空间生成      的</a:t>
            </a:r>
            <a:r>
              <a:rPr kumimoji="0" lang="zh-CN" altLang="en-US" sz="22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低秩近似矩阵</a:t>
            </a:r>
            <a:endParaRPr kumimoji="0" lang="en-US" altLang="zh-CN" sz="22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30000"/>
              </a:lnSpc>
              <a:spcBef>
                <a:spcPts val="600"/>
              </a:spcBef>
              <a:spcAft>
                <a:spcPct val="0"/>
              </a:spcAft>
              <a:buClrTx/>
              <a:buSzTx/>
              <a:buFontTx/>
              <a:buNone/>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a:cs typeface="Times New Roman" panose="02020603050405020304" pitchFamily="18" charset="0"/>
            </a:endParaRPr>
          </a:p>
          <a:p>
            <a:pPr marL="0" marR="0" lvl="0" indent="0" algn="l" defTabSz="914400" rtl="0" eaLnBrk="1" fontAlgn="base" latinLnBrk="0" hangingPunct="1">
              <a:lnSpc>
                <a:spcPct val="130000"/>
              </a:lnSpc>
              <a:spcBef>
                <a:spcPts val="600"/>
              </a:spcBef>
              <a:spcAft>
                <a:spcPct val="0"/>
              </a:spcAft>
              <a:buClrTx/>
              <a:buSzTx/>
              <a:buFontTx/>
              <a:buNone/>
              <a:tabLst/>
              <a:defRPr/>
            </a:pPr>
            <a:r>
              <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黑体"/>
                <a:cs typeface="Times New Roman" panose="02020603050405020304" pitchFamily="18" charset="0"/>
              </a:rPr>
              <a:t>      </a:t>
            </a: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Object 4"/>
              <p:cNvSpPr txBox="1"/>
              <p:nvPr/>
            </p:nvSpPr>
            <p:spPr bwMode="auto">
              <a:xfrm>
                <a:off x="4803459" y="2738168"/>
                <a:ext cx="709612" cy="576263"/>
              </a:xfrm>
              <a:prstGeom prst="rect">
                <a:avLst/>
              </a:prstGeom>
              <a:noFill/>
              <a:ln>
                <a:noFill/>
              </a:ln>
              <a:effectLst/>
            </p:spPr>
            <p:txBody>
              <a:bodyPr>
                <a:normAutofit fontScale="92500"/>
              </a:bodyPr>
              <a:lstStyle/>
              <a:p>
                <a:pPr/>
                <a14:m>
                  <m:oMathPara xmlns:m="http://schemas.openxmlformats.org/officeDocument/2006/math">
                    <m:oMathParaPr>
                      <m:jc m:val="centerGroup"/>
                    </m:oMathParaPr>
                    <m:oMath xmlns:m="http://schemas.openxmlformats.org/officeDocument/2006/math">
                      <m:r>
                        <a:rPr lang="en-US" altLang="zh-CN" sz="3200" b="1" i="1" smtClean="0">
                          <a:solidFill>
                            <a:srgbClr val="000000"/>
                          </a:solidFill>
                          <a:latin typeface="Cambria Math" panose="02040503050406030204" pitchFamily="18" charset="0"/>
                        </a:rPr>
                        <m:t>𝑨</m:t>
                      </m:r>
                    </m:oMath>
                  </m:oMathPara>
                </a14:m>
                <a:endParaRPr lang="zh-CN" altLang="en-US" dirty="0"/>
              </a:p>
            </p:txBody>
          </p:sp>
        </mc:Choice>
        <mc:Fallback xmlns="">
          <p:sp>
            <p:nvSpPr>
              <p:cNvPr id="14" name="Object 4"/>
              <p:cNvSpPr txBox="1">
                <a:spLocks noRot="1" noChangeAspect="1" noMove="1" noResize="1" noEditPoints="1" noAdjustHandles="1" noChangeArrowheads="1" noChangeShapeType="1" noTextEdit="1"/>
              </p:cNvSpPr>
              <p:nvPr/>
            </p:nvSpPr>
            <p:spPr bwMode="auto">
              <a:xfrm>
                <a:off x="4803459" y="2738168"/>
                <a:ext cx="709612" cy="576263"/>
              </a:xfrm>
              <a:prstGeom prst="rect">
                <a:avLst/>
              </a:prstGeom>
              <a:blipFill>
                <a:blip r:embed="rId3"/>
                <a:stretch>
                  <a:fillRect/>
                </a:stretch>
              </a:blipFill>
              <a:ln>
                <a:noFill/>
              </a:ln>
              <a:effectLst/>
            </p:spPr>
            <p:txBody>
              <a:bodyPr/>
              <a:lstStyle/>
              <a:p>
                <a:r>
                  <a:rPr lang="zh-CN" altLang="en-US">
                    <a:noFill/>
                  </a:rPr>
                  <a:t> </a:t>
                </a:r>
              </a:p>
            </p:txBody>
          </p:sp>
        </mc:Fallback>
      </mc:AlternateContent>
      <p:grpSp>
        <p:nvGrpSpPr>
          <p:cNvPr id="9" name="Group 11"/>
          <p:cNvGrpSpPr>
            <a:grpSpLocks/>
          </p:cNvGrpSpPr>
          <p:nvPr/>
        </p:nvGrpSpPr>
        <p:grpSpPr bwMode="auto">
          <a:xfrm>
            <a:off x="5400833" y="3440608"/>
            <a:ext cx="2502476" cy="1714402"/>
            <a:chOff x="3664" y="1153"/>
            <a:chExt cx="1468" cy="913"/>
          </a:xfrm>
        </p:grpSpPr>
        <p:sp>
          <p:nvSpPr>
            <p:cNvPr id="10" name="Rectangle 12"/>
            <p:cNvSpPr>
              <a:spLocks noChangeArrowheads="1"/>
            </p:cNvSpPr>
            <p:nvPr/>
          </p:nvSpPr>
          <p:spPr bwMode="auto">
            <a:xfrm>
              <a:off x="4074" y="1268"/>
              <a:ext cx="1058"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1" u="none" strike="noStrike" kern="1200" cap="none" spc="0" normalizeH="0" baseline="0" noProof="0" dirty="0" err="1">
                  <a:ln>
                    <a:noFill/>
                  </a:ln>
                  <a:solidFill>
                    <a:prstClr val="black"/>
                  </a:solidFill>
                  <a:effectLst/>
                  <a:uLnTx/>
                  <a:uFillTx/>
                  <a:latin typeface="Trebuchet MS" panose="020B0603020202020204" pitchFamily="34" charset="0"/>
                  <a:ea typeface="SimSun" panose="02010600030101010101" pitchFamily="2" charset="-122"/>
                  <a:cs typeface="+mn-cs"/>
                </a:rPr>
                <a:t>Frobenius</a:t>
              </a:r>
              <a:r>
                <a:rPr kumimoji="1" lang="en-US" altLang="zh-CN" sz="1800" b="0" i="1" u="none" strike="noStrike" kern="1200" cap="none" spc="0" normalizeH="0" baseline="0" noProof="0" dirty="0">
                  <a:ln>
                    <a:noFill/>
                  </a:ln>
                  <a:solidFill>
                    <a:prstClr val="black"/>
                  </a:solidFill>
                  <a:effectLst/>
                  <a:uLnTx/>
                  <a:uFillTx/>
                  <a:latin typeface="Trebuchet MS" panose="020B0603020202020204" pitchFamily="34" charset="0"/>
                  <a:ea typeface="SimSun" panose="02010600030101010101" pitchFamily="2" charset="-122"/>
                  <a:cs typeface="+mn-cs"/>
                </a:rPr>
                <a:t> norm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Trebuchet MS" panose="020B0603020202020204" pitchFamily="34" charset="0"/>
                  <a:ea typeface="SimSun"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ahoma"/>
                  <a:ea typeface="黑体"/>
                  <a:cs typeface="+mn-cs"/>
                </a:rPr>
                <a:t>弗罗贝尼乌斯</a:t>
              </a:r>
              <a:r>
                <a:rPr kumimoji="1" lang="en-US" altLang="zh-CN" sz="1800" b="0" i="0" u="none" strike="noStrike" kern="1200" cap="none" spc="0" normalizeH="0" baseline="0" noProof="0" dirty="0">
                  <a:ln>
                    <a:noFill/>
                  </a:ln>
                  <a:solidFill>
                    <a:prstClr val="black"/>
                  </a:solidFill>
                  <a:effectLst/>
                  <a:uLnTx/>
                  <a:uFillTx/>
                  <a:latin typeface="Trebuchet MS" panose="020B0603020202020204" pitchFamily="34" charset="0"/>
                  <a:ea typeface="SimSun" panose="02010600030101010101" pitchFamily="2" charset="-122"/>
                  <a:cs typeface="+mn-cs"/>
                </a:rPr>
                <a:t>)</a:t>
              </a:r>
            </a:p>
          </p:txBody>
        </p:sp>
        <p:cxnSp>
          <p:nvCxnSpPr>
            <p:cNvPr id="13" name="AutoShape 13"/>
            <p:cNvCxnSpPr>
              <a:cxnSpLocks noChangeShapeType="1"/>
            </p:cNvCxnSpPr>
            <p:nvPr/>
          </p:nvCxnSpPr>
          <p:spPr bwMode="auto">
            <a:xfrm flipH="1" flipV="1">
              <a:off x="3664" y="1153"/>
              <a:ext cx="269" cy="2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Picture 14" descr="fimg33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 y="1605"/>
              <a:ext cx="1210" cy="461"/>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image">
            <a:extLst>
              <a:ext uri="{FF2B5EF4-FFF2-40B4-BE49-F238E27FC236}">
                <a16:creationId xmlns:a16="http://schemas.microsoft.com/office/drawing/2014/main" id="{25151540-DF4B-4D63-A893-D0630348B5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022" y="1672158"/>
            <a:ext cx="1440160" cy="488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72034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227618" y="1061919"/>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奇异值分解</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187637" y="1656811"/>
            <a:ext cx="8318225" cy="1412694"/>
          </a:xfrm>
          <a:prstGeom prst="rect">
            <a:avLst/>
          </a:prstGeom>
        </p:spPr>
        <p:txBody>
          <a:bodyPr wrap="square">
            <a:spAutoFit/>
          </a:bodyPr>
          <a:lstStyle/>
          <a:p>
            <a:pPr marL="742950" marR="0" lvl="1" indent="-285750" algn="l" defTabSz="914400" rtl="0" eaLnBrk="1" fontAlgn="auto" latinLnBrk="0" hangingPunct="1">
              <a:lnSpc>
                <a:spcPct val="130000"/>
              </a:lnSpc>
              <a:spcBef>
                <a:spcPts val="1200"/>
              </a:spcBef>
              <a:spcAft>
                <a:spcPts val="0"/>
              </a:spcAft>
              <a:buClrTx/>
              <a:buSzTx/>
              <a:buFontTx/>
              <a:buChar char="–"/>
              <a:tabLst/>
              <a:defRPr/>
            </a:pPr>
            <a:r>
              <a:rPr kumimoji="0" lang="zh-CN" altLang="en-US"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奇异值在矩阵</a:t>
            </a:r>
            <a:r>
              <a:rPr kumimoji="0" lang="en-US" altLang="zh-CN"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Σ</a:t>
            </a:r>
            <a:r>
              <a:rPr kumimoji="0" lang="zh-CN" altLang="en-US"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中从大到小排列，而且减少特别快，很多情况下，前</a:t>
            </a:r>
            <a:r>
              <a:rPr kumimoji="0" lang="en-US" altLang="zh-CN"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10%</a:t>
            </a:r>
            <a:r>
              <a:rPr kumimoji="0" lang="zh-CN" altLang="en-US"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甚至</a:t>
            </a:r>
            <a:r>
              <a:rPr kumimoji="0" lang="en-US" altLang="zh-CN"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的奇异值的和就占了全部奇异值之和的</a:t>
            </a:r>
            <a:r>
              <a:rPr kumimoji="0" lang="en-US" altLang="zh-CN"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99%</a:t>
            </a:r>
            <a:r>
              <a:rPr kumimoji="0" lang="zh-CN" altLang="en-US"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。可用前</a:t>
            </a:r>
            <a:r>
              <a:rPr kumimoji="0" lang="en-US" altLang="zh-CN" sz="2200" b="0" i="1"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zh-CN" altLang="en-US"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个的奇异值来近似描述矩阵</a:t>
            </a:r>
            <a:endParaRPr kumimoji="0" lang="en-US" altLang="zh-CN" sz="22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Picture 4" descr="C:\WINDOWS\Desktop\images\SVDmatrices.gif"/>
          <p:cNvPicPr>
            <a:picLocks noChangeAspect="1" noChangeArrowheads="1"/>
          </p:cNvPicPr>
          <p:nvPr/>
        </p:nvPicPr>
        <p:blipFill rotWithShape="1">
          <a:blip r:embed="rId3">
            <a:extLst>
              <a:ext uri="{28A0092B-C50C-407E-A947-70E740481C1C}">
                <a14:useLocalDpi xmlns:a14="http://schemas.microsoft.com/office/drawing/2010/main" val="0"/>
              </a:ext>
            </a:extLst>
          </a:blip>
          <a:srcRect b="13470"/>
          <a:stretch/>
        </p:blipFill>
        <p:spPr bwMode="auto">
          <a:xfrm>
            <a:off x="1166215" y="3695362"/>
            <a:ext cx="6537325" cy="231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2449450" y="3064288"/>
            <a:ext cx="3274548"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err="1">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A≈A</a:t>
            </a:r>
            <a:r>
              <a:rPr kumimoji="0" lang="en-US" altLang="zh-CN" sz="2800" b="0" i="1" u="none" strike="noStrike" kern="1200" cap="none" spc="0" normalizeH="0" baseline="-25000" noProof="0" dirty="0" err="1">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800" b="0" i="1" u="none" strike="noStrike" kern="1200" cap="none" spc="0" normalizeH="0" baseline="0" noProof="0" dirty="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b="0" i="1" u="none" strike="noStrike" kern="1200" cap="none" spc="0" normalizeH="0" baseline="0" noProof="0" dirty="0" err="1">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U</a:t>
            </a:r>
            <a:r>
              <a:rPr kumimoji="0" lang="en-US" altLang="zh-CN" sz="2800" b="0" i="1" u="none" strike="noStrike" kern="1200" cap="none" spc="0" normalizeH="0" baseline="-25000" noProof="0" dirty="0" err="1">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800" b="0" i="1" u="none" strike="noStrike" kern="1200" cap="none" spc="0" normalizeH="0" baseline="-25000" noProof="0" dirty="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l-GR" altLang="zh-CN" sz="2800" b="0" i="1" u="none" strike="noStrike" kern="1200" cap="none" spc="0" normalizeH="0" baseline="0" noProof="0" dirty="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Σ</a:t>
            </a:r>
            <a:r>
              <a:rPr kumimoji="0" lang="en-US" altLang="zh-CN" sz="2800" b="0" i="1" u="none" strike="noStrike" kern="1200" cap="none" spc="0" normalizeH="0" baseline="-25000" noProof="0" dirty="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k </a:t>
            </a:r>
            <a:r>
              <a:rPr kumimoji="0" lang="en-US" altLang="zh-CN" sz="2800" b="0" i="1" u="none" strike="noStrike" kern="1200" cap="none" spc="0" normalizeH="0" baseline="0" noProof="0" dirty="0" err="1">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r>
              <a:rPr kumimoji="0" lang="en-US" altLang="zh-CN" sz="2800" b="0" i="1" u="none" strike="noStrike" kern="1200" cap="none" spc="0" normalizeH="0" baseline="-25000" noProof="0" dirty="0" err="1">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800" b="0" i="1" u="none" strike="noStrike" kern="1200" cap="none" spc="0" normalizeH="0" baseline="30000" noProof="0" dirty="0" err="1">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endParaRPr kumimoji="0" lang="en-US" altLang="zh-CN" sz="2800" b="0" i="1" u="none" strike="noStrike" kern="1200" cap="none" spc="0" normalizeH="0" baseline="30000" noProof="0" dirty="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3193309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8424936" cy="615553"/>
          </a:xfrm>
          <a:prstGeom prst="rect">
            <a:avLst/>
          </a:prstGeom>
        </p:spPr>
        <p:txBody>
          <a:bodyPr wrap="square">
            <a:spAutoFit/>
          </a:bodyPr>
          <a:lstStyle/>
          <a:p>
            <a:pPr algn="l" eaLnBrk="0" hangingPunct="0">
              <a:defRPr/>
            </a:pP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词性标注</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Part-of-speech tagging</a:t>
            </a:r>
            <a:r>
              <a:rPr lang="zh-CN" altLang="en-US" sz="3400" b="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6" name="内容占位符 2"/>
          <p:cNvSpPr txBox="1"/>
          <p:nvPr/>
        </p:nvSpPr>
        <p:spPr bwMode="auto">
          <a:xfrm>
            <a:off x="438428" y="1030973"/>
            <a:ext cx="8351938" cy="5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词性标注：</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为文本中每个词标记一个词性的过程，如名词、动词、形容词或其他词性的过程</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None/>
              <a:tabLst/>
              <a:defRPr/>
            </a:pPr>
            <a:endParaRPr kumimoji="0" lang="en-US" altLang="zh-CN" sz="2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69275" y="3713241"/>
            <a:ext cx="8490245" cy="2123658"/>
          </a:xfrm>
          <a:prstGeom prst="rect">
            <a:avLst/>
          </a:prstGeom>
          <a:noFill/>
        </p:spPr>
        <p:txBody>
          <a:bodyPr wrap="square" rtlCol="0">
            <a:spAutoFit/>
          </a:bodyPr>
          <a:lstStyle/>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基于规则：</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依据标注的语料库人工制定判断规则</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a:t>
            </a:r>
            <a:r>
              <a:rPr kumimoji="0" lang="en-US" altLang="zh-CN"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HMM</a:t>
            </a: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可观测序列是分词，隐藏状态是词性，在标注的语料库上训练</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HMM</a:t>
            </a:r>
          </a:p>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机器学习：</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SVM</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NN</a:t>
            </a:r>
          </a:p>
          <a:p>
            <a:pPr marL="469900" marR="0" lvl="0" indent="-469900" algn="l" defTabSz="914400" rtl="0" eaLnBrk="1" fontAlgn="base" latinLnBrk="0" hangingPunct="1">
              <a:lnSpc>
                <a:spcPct val="120000"/>
              </a:lnSpc>
              <a:spcBef>
                <a:spcPts val="0"/>
              </a:spcBef>
              <a:spcAft>
                <a:spcPct val="0"/>
              </a:spcAft>
              <a:buClrTx/>
              <a:buSzTx/>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挑战</a:t>
            </a:r>
            <a:r>
              <a:rPr kumimoji="0" lang="zh-CN" altLang="en-US"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：词汇多义性；分词</a:t>
            </a:r>
            <a:endParaRPr kumimoji="0" lang="en-US" altLang="zh-CN" sz="22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p:cNvSpPr txBox="1"/>
          <p:nvPr/>
        </p:nvSpPr>
        <p:spPr>
          <a:xfrm>
            <a:off x="899592" y="5801318"/>
            <a:ext cx="8312726"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The </a:t>
            </a:r>
            <a:r>
              <a:rPr kumimoji="0" lang="en-US" altLang="zh-CN" sz="20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can </a:t>
            </a:r>
            <a:r>
              <a:rPr kumimoji="0" lang="en-US" altLang="zh-CN" sz="20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can</a:t>
            </a:r>
            <a:r>
              <a:rPr kumimoji="0" lang="en-US" altLang="zh-CN" sz="20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be used to startle the dog when it misbehaves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红黑树</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是一种二叉树</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b="63674"/>
          <a:stretch/>
        </p:blipFill>
        <p:spPr>
          <a:xfrm>
            <a:off x="374202" y="1813482"/>
            <a:ext cx="8769798" cy="1068205"/>
          </a:xfrm>
          <a:prstGeom prst="rect">
            <a:avLst/>
          </a:prstGeom>
        </p:spPr>
      </p:pic>
      <p:pic>
        <p:nvPicPr>
          <p:cNvPr id="10" name="图片 9"/>
          <p:cNvPicPr>
            <a:picLocks noChangeAspect="1"/>
          </p:cNvPicPr>
          <p:nvPr/>
        </p:nvPicPr>
        <p:blipFill rotWithShape="1">
          <a:blip r:embed="rId4"/>
          <a:srcRect t="68330"/>
          <a:stretch/>
        </p:blipFill>
        <p:spPr>
          <a:xfrm>
            <a:off x="438625" y="2881687"/>
            <a:ext cx="6493117" cy="689668"/>
          </a:xfrm>
          <a:prstGeom prst="rect">
            <a:avLst/>
          </a:prstGeom>
        </p:spPr>
      </p:pic>
    </p:spTree>
    <p:extLst>
      <p:ext uri="{BB962C8B-B14F-4D97-AF65-F5344CB8AC3E}">
        <p14:creationId xmlns:p14="http://schemas.microsoft.com/office/powerpoint/2010/main" val="316475167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884123" cy="615553"/>
          </a:xfrm>
          <a:prstGeom prst="rect">
            <a:avLst/>
          </a:prstGeom>
        </p:spPr>
        <p:txBody>
          <a:bodyPr wrap="none">
            <a:spAutoFit/>
          </a:bodyPr>
          <a:lstStyle/>
          <a:p>
            <a:r>
              <a:rPr lang="en-US" altLang="zh-CN" sz="3400" b="1"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3.3.2 LSA</a:t>
            </a:r>
            <a:r>
              <a:rPr lang="zh-CN" altLang="en-US" sz="34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模型</a:t>
            </a:r>
          </a:p>
        </p:txBody>
      </p:sp>
      <p:sp>
        <p:nvSpPr>
          <p:cNvPr id="8" name="内容占位符 2"/>
          <p:cNvSpPr txBox="1">
            <a:spLocks/>
          </p:cNvSpPr>
          <p:nvPr/>
        </p:nvSpPr>
        <p:spPr>
          <a:xfrm>
            <a:off x="227618" y="1061919"/>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30000"/>
              </a:lnSpc>
              <a:spcBef>
                <a:spcPts val="600"/>
              </a:spcBef>
              <a:buFont typeface="Wingdings" pitchFamily="2" charset="2"/>
              <a:buChar char="n"/>
              <a:defRPr/>
            </a:pPr>
            <a:r>
              <a:rPr lang="en-US" altLang="zh-CN" sz="2400" i="1"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k</a:t>
            </a:r>
            <a:r>
              <a:rPr lang="zh-CN" altLang="en-US"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rPr>
              <a:t>值选取</a:t>
            </a:r>
            <a:endPar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Wingdings" panose="05000000000000000000" pitchFamily="2" charset="2"/>
              <a:buChar char="ü"/>
              <a:defRPr/>
            </a:pPr>
            <a:r>
              <a:rPr lang="zh-CN" altLang="en-US" sz="22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两难问题与“特设”的问题</a:t>
            </a:r>
            <a:endParaRPr lang="en-US" altLang="zh-CN" sz="22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Wingdings" panose="05000000000000000000" pitchFamily="2" charset="2"/>
              <a:buChar char="ü"/>
              <a:defRPr/>
            </a:pPr>
            <a:r>
              <a:rPr lang="zh-CN" altLang="en-US" sz="22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方法一：碎石图 </a:t>
            </a:r>
            <a:r>
              <a:rPr lang="en-US" altLang="zh-CN" sz="22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(Scree plot) </a:t>
            </a:r>
          </a:p>
          <a:p>
            <a:pPr eaLnBrk="1" hangingPunct="1">
              <a:lnSpc>
                <a:spcPct val="130000"/>
              </a:lnSpc>
              <a:spcBef>
                <a:spcPts val="600"/>
              </a:spcBef>
              <a:buFont typeface="Wingdings" panose="05000000000000000000" pitchFamily="2" charset="2"/>
              <a:buChar char="ü"/>
              <a:defRPr/>
            </a:pPr>
            <a:r>
              <a:rPr lang="zh-CN" altLang="en-US" sz="22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方法二： </a:t>
            </a:r>
            <a:r>
              <a:rPr lang="en-US" altLang="zh-CN" sz="22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Guttman-Kaiser </a:t>
            </a:r>
            <a:r>
              <a:rPr lang="zh-CN" altLang="en-US" sz="22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准则</a:t>
            </a:r>
            <a:endParaRPr lang="en-US" altLang="zh-CN" sz="22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Wingdings" panose="05000000000000000000" pitchFamily="2" charset="2"/>
              <a:buChar char="ü"/>
              <a:defRPr/>
            </a:pPr>
            <a:r>
              <a:rPr lang="zh-CN" altLang="en-US" sz="22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方法三：奇异值能量 </a:t>
            </a:r>
            <a:br>
              <a:rPr lang="zh-CN" altLang="en-US" sz="2400" dirty="0"/>
            </a:br>
            <a:r>
              <a:rPr lang="zh-CN" altLang="en-US" sz="22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rPr>
              <a:t> </a:t>
            </a:r>
            <a:br>
              <a:rPr lang="zh-CN" altLang="en-US" sz="2400" dirty="0"/>
            </a:br>
            <a:r>
              <a:rPr lang="en-US" altLang="zh-CN" sz="2400" dirty="0"/>
              <a:t> </a:t>
            </a:r>
            <a:br>
              <a:rPr lang="en-US" altLang="zh-CN" sz="2400" dirty="0"/>
            </a:br>
            <a:br>
              <a:rPr lang="zh-CN" altLang="en-US" sz="2400" dirty="0"/>
            </a:br>
            <a:endParaRPr lang="en-US" altLang="zh-CN" sz="2400" kern="0" dirty="0">
              <a:solidFill>
                <a:srgbClr val="FF0000"/>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eaLnBrk="1" hangingPunct="1">
              <a:lnSpc>
                <a:spcPct val="130000"/>
              </a:lnSpc>
              <a:spcBef>
                <a:spcPts val="600"/>
              </a:spcBef>
              <a:buFont typeface="Wingdings" pitchFamily="2" charset="2"/>
              <a:buChar char="n"/>
              <a:defRPr/>
            </a:pPr>
            <a:endParaRPr lang="en-US" altLang="zh-CN" sz="2400" kern="0" dirty="0">
              <a:solidFill>
                <a:srgbClr val="C00000"/>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7646FB03-A5B3-498B-8992-301F29D76664}"/>
              </a:ext>
            </a:extLst>
          </p:cNvPr>
          <p:cNvPicPr>
            <a:picLocks noChangeAspect="1"/>
          </p:cNvPicPr>
          <p:nvPr/>
        </p:nvPicPr>
        <p:blipFill>
          <a:blip r:embed="rId3"/>
          <a:stretch>
            <a:fillRect/>
          </a:stretch>
        </p:blipFill>
        <p:spPr>
          <a:xfrm>
            <a:off x="5142812" y="1284848"/>
            <a:ext cx="3593225" cy="2548499"/>
          </a:xfrm>
          <a:prstGeom prst="rect">
            <a:avLst/>
          </a:prstGeom>
        </p:spPr>
      </p:pic>
    </p:spTree>
    <p:extLst>
      <p:ext uri="{BB962C8B-B14F-4D97-AF65-F5344CB8AC3E}">
        <p14:creationId xmlns:p14="http://schemas.microsoft.com/office/powerpoint/2010/main" val="231198657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340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340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227618" y="1061919"/>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奇异值分解</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354184" y="1718701"/>
            <a:ext cx="8640960" cy="4456605"/>
          </a:xfrm>
          <a:prstGeom prst="rect">
            <a:avLst/>
          </a:prstGeom>
        </p:spPr>
        <p:txBody>
          <a:bodyPr wrap="square">
            <a:spAutoFit/>
          </a:bodyPr>
          <a:lstStyle/>
          <a:p>
            <a:pPr marL="469900" marR="0" lvl="1" indent="-469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en-US" altLang="zh-CN" sz="2400" b="0"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U</a:t>
            </a:r>
            <a:r>
              <a:rPr kumimoji="0" lang="en-US" altLang="zh-CN" sz="2400" b="0"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400" b="0" i="1"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0" lang="en-US" altLang="zh-CN" sz="2400" b="0"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r>
              <a:rPr kumimoji="0" lang="en-US" altLang="zh-CN" sz="2400" b="0"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400" b="0" i="1"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的每一列对应一个</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隐含概念</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1" indent="-469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根据</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隐含概念</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，词汇与文档具有一个新的表示</a:t>
            </a:r>
            <a:endPar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词汇被表示为</a:t>
            </a:r>
            <a:r>
              <a:rPr kumimoji="0" lang="en-US" altLang="zh-CN" sz="2400" b="0"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U</a:t>
            </a:r>
            <a:r>
              <a:rPr kumimoji="0" lang="en-US" altLang="zh-CN" sz="2400" b="0"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400" b="0" i="1"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l-GR" altLang="zh-CN" sz="2400" b="0"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Σ</a:t>
            </a:r>
            <a:r>
              <a:rPr kumimoji="0" lang="en-US" altLang="zh-CN" sz="2400" b="0" i="1"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k </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的行向量</a:t>
            </a:r>
            <a:endPar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文档被表示为</a:t>
            </a:r>
            <a:r>
              <a:rPr kumimoji="0" lang="en-US" altLang="zh-CN" sz="2400" b="0" i="1" u="none" strike="noStrike" kern="1200" cap="none" spc="0" normalizeH="0" baseline="-2500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l-GR" altLang="zh-CN" sz="2400" b="0"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Σ</a:t>
            </a:r>
            <a:r>
              <a:rPr kumimoji="0" lang="en-US" altLang="zh-CN" sz="2400" b="0"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400" b="0"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r>
              <a:rPr kumimoji="0" lang="en-US" altLang="zh-CN" sz="2400" b="0"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的列向量</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查询（有一个或多个词汇构成）可表示词汇对应向量的</a:t>
            </a:r>
            <a:r>
              <a:rPr lang="zh-CN" altLang="en-US" sz="2400" b="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中心点</a:t>
            </a:r>
            <a:endParaRPr lang="en-US" altLang="zh-CN" sz="2400" b="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a:p>
            <a:pPr marL="469900" marR="0" lvl="1" indent="-46990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lang="zh-CN" altLang="en-US" sz="2400" b="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在低维空间，计算词汇、文档、查询之间</a:t>
            </a:r>
            <a:r>
              <a:rPr kumimoji="0" lang="zh-CN" altLang="en-US"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的相似度或相关度</a:t>
            </a:r>
            <a:endPar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13413479"/>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227618" y="1061919"/>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的一个例子（</a:t>
            </a:r>
            <a:r>
              <a:rPr kumimoji="0" lang="en-US" altLang="zh-CN" sz="240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 Alex </a:t>
            </a:r>
            <a:r>
              <a:rPr kumimoji="0" lang="en-US" altLang="zh-CN" sz="2400"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Thomo’s</a:t>
            </a:r>
            <a:r>
              <a:rPr kumimoji="0" lang="en-US" altLang="zh-CN" sz="240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Tutorial</a:t>
            </a:r>
            <a:r>
              <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bwMode="auto">
          <a:xfrm>
            <a:off x="646253" y="1706837"/>
            <a:ext cx="7577249" cy="2952328"/>
          </a:xfrm>
          <a:prstGeom prst="rect">
            <a:avLst/>
          </a:prstGeom>
          <a:ln/>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Suppose we have the following set of ﬁve documents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d1 : Romeo and Juliet.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d2 : Juliet: O happy dagger!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d3 : Romeo died by dagger.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d4 : “Live free or die”, that’s the New-Hampshire’s motto.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d5 : Did you know, New-Hampshire is in New-England.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and a search query: </a:t>
            </a:r>
            <a:r>
              <a:rPr kumimoji="0" lang="en-US" altLang="zh-CN" sz="1800" b="0" i="0" u="none" strike="noStrike" kern="1200" cap="none" spc="0" normalizeH="0" baseline="0" noProof="0" dirty="0">
                <a:ln>
                  <a:noFill/>
                </a:ln>
                <a:solidFill>
                  <a:srgbClr val="FF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dies, dagger.</a:t>
            </a:r>
            <a:endParaRPr kumimoji="0" lang="zh-CN" altLang="en-US" sz="1800" b="1" i="0" u="none" strike="noStrike" kern="1200" cap="none" spc="0" normalizeH="0" baseline="0" noProof="0" dirty="0">
              <a:ln>
                <a:noFill/>
              </a:ln>
              <a:solidFill>
                <a:srgbClr val="FF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9" name="内容占位符 2"/>
          <p:cNvSpPr txBox="1">
            <a:spLocks/>
          </p:cNvSpPr>
          <p:nvPr/>
        </p:nvSpPr>
        <p:spPr bwMode="auto">
          <a:xfrm>
            <a:off x="646253" y="4874498"/>
            <a:ext cx="8414520" cy="670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0" marR="0" lvl="0" indent="0" algn="l" defTabSz="914400" rtl="0" eaLnBrk="1" fontAlgn="base" latinLnBrk="0" hangingPunct="1">
              <a:lnSpc>
                <a:spcPct val="130000"/>
              </a:lnSpc>
              <a:spcBef>
                <a:spcPts val="600"/>
              </a:spcBef>
              <a:spcAft>
                <a:spcPct val="0"/>
              </a:spcAft>
              <a:buClr>
                <a:srgbClr val="ED7D31"/>
              </a:buClr>
              <a:buSzTx/>
              <a:buFont typeface="Wingdings" panose="05000000000000000000" pitchFamily="2" charset="2"/>
              <a:buNone/>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d3 &gt; d2, d4.       d1, d5</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a:t>
            </a:r>
            <a:endPar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43987356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227618" y="1061919"/>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的一个例子（</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 Alex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Thomo’s</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Tutorial</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327083" y="2498564"/>
            <a:ext cx="5656546" cy="3107692"/>
          </a:xfrm>
          <a:prstGeom prst="rect">
            <a:avLst/>
          </a:prstGeom>
        </p:spPr>
      </p:pic>
      <p:sp>
        <p:nvSpPr>
          <p:cNvPr id="2" name="矩形 1"/>
          <p:cNvSpPr/>
          <p:nvPr/>
        </p:nvSpPr>
        <p:spPr>
          <a:xfrm>
            <a:off x="497598" y="1852233"/>
            <a:ext cx="81445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Term-document matrix: If term </a:t>
            </a:r>
            <a:r>
              <a:rPr kumimoji="0" lang="en-US" altLang="zh-CN" sz="1800" b="1" i="1" u="none" strike="noStrike" kern="1200" cap="none" spc="0" normalizeH="0" baseline="0" noProof="0" dirty="0" err="1">
                <a:ln>
                  <a:noFill/>
                </a:ln>
                <a:solidFill>
                  <a:srgbClr val="FF0000"/>
                </a:solidFill>
                <a:effectLst/>
                <a:uLnTx/>
                <a:uFillTx/>
                <a:latin typeface="Times New Roman" panose="02020603050405020304" pitchFamily="18" charset="0"/>
                <a:ea typeface="黑体"/>
                <a:cs typeface="Times New Roman" panose="02020603050405020304" pitchFamily="18" charset="0"/>
              </a:rPr>
              <a:t>i</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 </a:t>
            </a:r>
            <a:r>
              <a:rPr kumimoji="0" lang="en-US" altLang="zh-CN" sz="18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occurs </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a</a:t>
            </a:r>
            <a:r>
              <a:rPr kumimoji="0" lang="en-US" altLang="zh-CN" sz="18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times in document </a:t>
            </a:r>
            <a:r>
              <a:rPr kumimoji="0" lang="en-US" altLang="zh-CN" sz="1800" b="1" i="1" u="none" strike="noStrike" kern="120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j</a:t>
            </a:r>
            <a:r>
              <a:rPr kumimoji="0" lang="en-US" altLang="zh-CN" sz="1800" b="1" i="1"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 </a:t>
            </a:r>
            <a:r>
              <a:rPr kumimoji="0" lang="en-US" altLang="zh-CN" sz="18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rPr>
              <a:t>then </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A[</a:t>
            </a:r>
            <a:r>
              <a:rPr kumimoji="0" lang="en-US" altLang="zh-CN" sz="1800" b="1" i="0" u="none" strike="noStrike" kern="1200" cap="none" spc="0" normalizeH="0" baseline="0" noProof="0" dirty="0" err="1">
                <a:ln>
                  <a:noFill/>
                </a:ln>
                <a:solidFill>
                  <a:srgbClr val="FF0000"/>
                </a:solidFill>
                <a:effectLst/>
                <a:uLnTx/>
                <a:uFillTx/>
                <a:latin typeface="Times New Roman" panose="02020603050405020304" pitchFamily="18" charset="0"/>
                <a:ea typeface="黑体"/>
                <a:cs typeface="Times New Roman" panose="02020603050405020304" pitchFamily="18" charset="0"/>
              </a:rPr>
              <a:t>i</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Times New Roman" panose="02020603050405020304" pitchFamily="18" charset="0"/>
              </a:rPr>
              <a:t>, j] = 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1557AE"/>
              </a:solidFill>
              <a:effectLst/>
              <a:uLnTx/>
              <a:uFillTx/>
              <a:latin typeface="Times New Roman" panose="02020603050405020304" pitchFamily="18" charset="0"/>
              <a:ea typeface="黑体"/>
              <a:cs typeface="Times New Roman" panose="02020603050405020304" pitchFamily="18" charset="0"/>
            </a:endParaRPr>
          </a:p>
        </p:txBody>
      </p:sp>
      <p:sp>
        <p:nvSpPr>
          <p:cNvPr id="3" name="矩形 2"/>
          <p:cNvSpPr/>
          <p:nvPr/>
        </p:nvSpPr>
        <p:spPr>
          <a:xfrm>
            <a:off x="6420146" y="2994034"/>
            <a:ext cx="1288246"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1 0 1 0 0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1 1 0 0 0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0 1 0 0 0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0 1 1 0 0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0 0 0 1 0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0 0 1 1 0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0 0 0 1 0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a:ea typeface="黑体"/>
                <a:cs typeface="+mn-cs"/>
              </a:rPr>
              <a:t>0 0 0 1 1</a:t>
            </a:r>
            <a:endParaRPr kumimoji="0" lang="zh-CN" altLang="en-US" sz="1800" b="0" i="0" u="none" strike="noStrike" kern="1200" cap="none" spc="0" normalizeH="0" baseline="0" noProof="0" dirty="0">
              <a:ln>
                <a:noFill/>
              </a:ln>
              <a:solidFill>
                <a:prstClr val="black"/>
              </a:solidFill>
              <a:effectLst/>
              <a:uLnTx/>
              <a:uFillTx/>
              <a:latin typeface="Tahoma"/>
              <a:ea typeface="黑体"/>
              <a:cs typeface="+mn-cs"/>
            </a:endParaRPr>
          </a:p>
        </p:txBody>
      </p:sp>
    </p:spTree>
    <p:extLst>
      <p:ext uri="{BB962C8B-B14F-4D97-AF65-F5344CB8AC3E}">
        <p14:creationId xmlns:p14="http://schemas.microsoft.com/office/powerpoint/2010/main" val="2083521513"/>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227618" y="1061919"/>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的一个例子（</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 Alex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Thomo’s</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Tutorial</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p:cNvSpPr/>
          <p:nvPr/>
        </p:nvSpPr>
        <p:spPr bwMode="auto">
          <a:xfrm>
            <a:off x="3483955" y="2370942"/>
            <a:ext cx="3024336" cy="1872208"/>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FF"/>
                </a:solidFill>
                <a:effectLst/>
                <a:uLnTx/>
                <a:uFillTx/>
                <a:latin typeface="Arial Unicode MS" panose="020B0604020202020204" pitchFamily="34" charset="-122"/>
                <a:ea typeface="黑体"/>
                <a:cs typeface="+mn-cs"/>
              </a:rPr>
              <a:t>2.285</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0.000 0.000 0.000 0.000 </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0.000 </a:t>
            </a:r>
            <a:r>
              <a:rPr kumimoji="0" lang="zh-CN" altLang="zh-CN" sz="1600" b="1" i="0" u="none" strike="noStrike" kern="0" cap="none" spc="0" normalizeH="0" baseline="0" noProof="0" dirty="0">
                <a:ln>
                  <a:noFill/>
                </a:ln>
                <a:solidFill>
                  <a:srgbClr val="0000FF"/>
                </a:solidFill>
                <a:effectLst/>
                <a:uLnTx/>
                <a:uFillTx/>
                <a:latin typeface="Arial Unicode MS" panose="020B0604020202020204" pitchFamily="34" charset="-122"/>
                <a:ea typeface="黑体"/>
                <a:cs typeface="+mn-cs"/>
              </a:rPr>
              <a:t>2.010</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0.000 0.000 0.000 </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0.000 0.000 </a:t>
            </a:r>
            <a:r>
              <a:rPr kumimoji="0" lang="zh-CN" altLang="zh-CN" sz="1600" b="1" i="0" u="none" strike="noStrike" kern="0" cap="none" spc="0" normalizeH="0" baseline="0" noProof="0" dirty="0">
                <a:ln>
                  <a:noFill/>
                </a:ln>
                <a:solidFill>
                  <a:srgbClr val="0000FF"/>
                </a:solidFill>
                <a:effectLst/>
                <a:uLnTx/>
                <a:uFillTx/>
                <a:latin typeface="Arial Unicode MS" panose="020B0604020202020204" pitchFamily="34" charset="-122"/>
                <a:ea typeface="黑体"/>
                <a:cs typeface="+mn-cs"/>
              </a:rPr>
              <a:t>1.361</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0.000 0.000 </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0.000 0.000 0.000 </a:t>
            </a:r>
            <a:r>
              <a:rPr kumimoji="0" lang="zh-CN" altLang="zh-CN" sz="1600" b="1" i="0" u="none" strike="noStrike" kern="0" cap="none" spc="0" normalizeH="0" baseline="0" noProof="0" dirty="0">
                <a:ln>
                  <a:noFill/>
                </a:ln>
                <a:solidFill>
                  <a:srgbClr val="0000FF"/>
                </a:solidFill>
                <a:effectLst/>
                <a:uLnTx/>
                <a:uFillTx/>
                <a:latin typeface="Arial Unicode MS" panose="020B0604020202020204" pitchFamily="34" charset="-122"/>
                <a:ea typeface="黑体"/>
                <a:cs typeface="+mn-cs"/>
              </a:rPr>
              <a:t>1.118</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0.000 </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0.000 0.000 0.000 0.000 </a:t>
            </a:r>
            <a:r>
              <a:rPr kumimoji="0" lang="zh-CN" altLang="zh-CN" sz="1600" b="1" i="0" u="none" strike="noStrike" kern="0" cap="none" spc="0" normalizeH="0" baseline="0" noProof="0" dirty="0">
                <a:ln>
                  <a:noFill/>
                </a:ln>
                <a:solidFill>
                  <a:srgbClr val="0000FF"/>
                </a:solidFill>
                <a:effectLst/>
                <a:uLnTx/>
                <a:uFillTx/>
                <a:latin typeface="Arial Unicode MS" panose="020B0604020202020204" pitchFamily="34" charset="-122"/>
                <a:ea typeface="黑体"/>
                <a:cs typeface="+mn-cs"/>
              </a:rPr>
              <a:t>0.797</a:t>
            </a:r>
            <a:r>
              <a:rPr kumimoji="0" lang="zh-CN" altLang="zh-CN" sz="700" b="1" i="0" u="none" strike="noStrike" kern="0" cap="none" spc="0" normalizeH="0" baseline="0" noProof="0" dirty="0">
                <a:ln>
                  <a:noFill/>
                </a:ln>
                <a:solidFill>
                  <a:srgbClr val="0000FF"/>
                </a:solidFill>
                <a:effectLst/>
                <a:uLnTx/>
                <a:uFillTx/>
                <a:latin typeface="Verdana"/>
                <a:ea typeface="黑体"/>
                <a:cs typeface="+mn-cs"/>
              </a:rPr>
              <a:t> </a:t>
            </a:r>
            <a:endParaRPr kumimoji="0" lang="zh-CN" altLang="zh-CN" sz="3600" b="1" i="0" u="none" strike="noStrike" kern="0" cap="none" spc="0" normalizeH="0" baseline="0" noProof="0" dirty="0">
              <a:ln>
                <a:noFill/>
              </a:ln>
              <a:solidFill>
                <a:srgbClr val="0000FF"/>
              </a:solidFill>
              <a:effectLst/>
              <a:uLnTx/>
              <a:uFillTx/>
              <a:latin typeface="Arial" panose="020B0604020202020204" pitchFamily="34" charset="0"/>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 name="矩形 17"/>
          <p:cNvSpPr/>
          <p:nvPr/>
        </p:nvSpPr>
        <p:spPr>
          <a:xfrm>
            <a:off x="2856860" y="3246042"/>
            <a:ext cx="62709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Σ =</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矩形 18"/>
          <p:cNvSpPr/>
          <p:nvPr/>
        </p:nvSpPr>
        <p:spPr bwMode="auto">
          <a:xfrm>
            <a:off x="741867" y="4481549"/>
            <a:ext cx="3637285" cy="2009500"/>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-0.396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-0.280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0.571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-0.450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0.102</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-0.314</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-0.450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-0.411</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-0.513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-0.204</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-0.178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-0.269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-0.497</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0.257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-0.043</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-0.438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-0.369</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-0.013</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0.577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0.220</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-0.264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0.346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-0.146</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-0.047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-0.417</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-0.524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0.246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0.339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0.273</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-0.155 </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-0.264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0.346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-0.146</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-0.047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-0.417</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-0.326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0.460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-0.317</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-0.237</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0.725</a:t>
            </a:r>
            <a:r>
              <a:rPr kumimoji="0" lang="zh-CN" altLang="zh-CN" sz="800" b="1" i="0" u="none" strike="noStrike" kern="0" cap="none" spc="0" normalizeH="0" baseline="0" noProof="0" dirty="0">
                <a:ln>
                  <a:noFill/>
                </a:ln>
                <a:solidFill>
                  <a:srgbClr val="000000"/>
                </a:solidFill>
                <a:effectLst/>
                <a:uLnTx/>
                <a:uFillTx/>
                <a:latin typeface="Verdana"/>
                <a:ea typeface="黑体"/>
                <a:cs typeface="+mn-cs"/>
              </a:rPr>
              <a:t> </a:t>
            </a: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0" name="矩形 19"/>
          <p:cNvSpPr/>
          <p:nvPr/>
        </p:nvSpPr>
        <p:spPr>
          <a:xfrm>
            <a:off x="105456" y="5438511"/>
            <a:ext cx="65915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 =</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矩形 20"/>
          <p:cNvSpPr/>
          <p:nvPr/>
        </p:nvSpPr>
        <p:spPr bwMode="auto">
          <a:xfrm>
            <a:off x="5377141" y="4787924"/>
            <a:ext cx="3456384" cy="1415091"/>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-0.311 -0.407 -0.594 -0.603 -0.143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-0.363 -0.541 -0.200  0.695  0.229</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0.118 -0.677  0.659 -0.198 -0.233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-0.861  0.287  0.358 -0.053 -0.212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-0.128 -0.034  0.209 -0.333  0.910</a:t>
            </a: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2" name="矩形 21"/>
          <p:cNvSpPr/>
          <p:nvPr/>
        </p:nvSpPr>
        <p:spPr>
          <a:xfrm>
            <a:off x="4717986" y="5207678"/>
            <a:ext cx="766557"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1" i="1"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3" name="直接连接符 22"/>
          <p:cNvCxnSpPr/>
          <p:nvPr/>
        </p:nvCxnSpPr>
        <p:spPr bwMode="auto">
          <a:xfrm>
            <a:off x="4816103" y="3259676"/>
            <a:ext cx="1353125" cy="927116"/>
          </a:xfrm>
          <a:prstGeom prst="line">
            <a:avLst/>
          </a:prstGeom>
          <a:solidFill>
            <a:srgbClr val="FFFFFF"/>
          </a:solidFill>
          <a:ln w="6350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直接连接符 23"/>
          <p:cNvCxnSpPr/>
          <p:nvPr/>
        </p:nvCxnSpPr>
        <p:spPr bwMode="auto">
          <a:xfrm>
            <a:off x="2315234" y="4615435"/>
            <a:ext cx="1693754" cy="1803605"/>
          </a:xfrm>
          <a:prstGeom prst="line">
            <a:avLst/>
          </a:prstGeom>
          <a:solidFill>
            <a:srgbClr val="FFFFFF"/>
          </a:solidFill>
          <a:ln w="6350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直接连接符 24"/>
          <p:cNvCxnSpPr/>
          <p:nvPr/>
        </p:nvCxnSpPr>
        <p:spPr bwMode="auto">
          <a:xfrm>
            <a:off x="5559611" y="5426306"/>
            <a:ext cx="2985881" cy="560686"/>
          </a:xfrm>
          <a:prstGeom prst="line">
            <a:avLst/>
          </a:prstGeom>
          <a:solidFill>
            <a:srgbClr val="FFFFFF"/>
          </a:solidFill>
          <a:ln w="6350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 name="矩形 2"/>
          <p:cNvSpPr/>
          <p:nvPr/>
        </p:nvSpPr>
        <p:spPr>
          <a:xfrm>
            <a:off x="11299" y="1624605"/>
            <a:ext cx="8847158" cy="524567"/>
          </a:xfrm>
          <a:prstGeom prst="rect">
            <a:avLst/>
          </a:prstGeom>
        </p:spPr>
        <p:txBody>
          <a:bodyPr wrap="square">
            <a:spAutoFit/>
          </a:bodyPr>
          <a:lstStyle/>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对矩阵</a:t>
            </a:r>
            <a:r>
              <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 </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执行</a:t>
            </a:r>
            <a:r>
              <a:rPr kumimoji="0" lang="en-US" altLang="zh-CN" sz="24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SVD  </a:t>
            </a:r>
            <a:r>
              <a:rPr kumimoji="0" lang="en-US" altLang="zh-CN"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err="1">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BlueBit</a:t>
            </a:r>
            <a:r>
              <a:rPr kumimoji="0" lang="en-US" altLang="zh-CN" sz="18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calculator at http://www.bluebit.gr/matrix-calculator)</a:t>
            </a:r>
            <a:endParaRPr kumimoji="0" lang="en-US" altLang="zh-CN" sz="1800" b="0" i="0" u="none" strike="noStrike" kern="120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51932404"/>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227618" y="1061919"/>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的一个例子（</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 Alex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Thomo’s</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Tutorial</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矩形 29"/>
          <p:cNvSpPr/>
          <p:nvPr/>
        </p:nvSpPr>
        <p:spPr bwMode="auto">
          <a:xfrm>
            <a:off x="1725061" y="2345339"/>
            <a:ext cx="1389129" cy="875100"/>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FF"/>
                </a:solidFill>
                <a:effectLst/>
                <a:uLnTx/>
                <a:uFillTx/>
                <a:latin typeface="Arial Unicode MS" panose="020B0604020202020204" pitchFamily="34" charset="-122"/>
                <a:ea typeface="黑体"/>
                <a:cs typeface="+mn-cs"/>
              </a:rPr>
              <a:t>2.285</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0.000</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0.000 </a:t>
            </a:r>
            <a:r>
              <a:rPr kumimoji="0" lang="zh-CN" altLang="zh-CN" sz="1600" b="1" i="0" u="none" strike="noStrike" kern="0" cap="none" spc="0" normalizeH="0" baseline="0" noProof="0" dirty="0">
                <a:ln>
                  <a:noFill/>
                </a:ln>
                <a:solidFill>
                  <a:srgbClr val="0000FF"/>
                </a:solidFill>
                <a:effectLst/>
                <a:uLnTx/>
                <a:uFillTx/>
                <a:latin typeface="Arial Unicode MS" panose="020B0604020202020204" pitchFamily="34" charset="-122"/>
                <a:ea typeface="黑体"/>
                <a:cs typeface="+mn-cs"/>
              </a:rPr>
              <a:t>2.010</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1" name="矩形 30"/>
          <p:cNvSpPr/>
          <p:nvPr/>
        </p:nvSpPr>
        <p:spPr>
          <a:xfrm>
            <a:off x="1025958" y="2552056"/>
            <a:ext cx="729687"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Σ</a:t>
            </a:r>
            <a:r>
              <a:rPr kumimoji="0"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矩形 31"/>
          <p:cNvSpPr/>
          <p:nvPr/>
        </p:nvSpPr>
        <p:spPr bwMode="auto">
          <a:xfrm>
            <a:off x="4570389" y="1826093"/>
            <a:ext cx="1538929" cy="2009500"/>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-0.396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-0.280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-0.314</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-0.450</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-0.178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-0.269</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-0.438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-0.369</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-0.264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0.346</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-0.524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0.246</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-0.264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0.346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-0.326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0.460</a:t>
            </a: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3" name="矩形 32"/>
          <p:cNvSpPr/>
          <p:nvPr/>
        </p:nvSpPr>
        <p:spPr>
          <a:xfrm>
            <a:off x="3823248" y="2552056"/>
            <a:ext cx="761747"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矩形 33"/>
          <p:cNvSpPr/>
          <p:nvPr/>
        </p:nvSpPr>
        <p:spPr bwMode="auto">
          <a:xfrm>
            <a:off x="2760438" y="4081801"/>
            <a:ext cx="3348880" cy="650587"/>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-0.311 -0.407 -0.594 -0.603 -0.143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-0.363 -0.541 -0.200  0.695  0.229</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5" name="矩形 34"/>
          <p:cNvSpPr/>
          <p:nvPr/>
        </p:nvSpPr>
        <p:spPr>
          <a:xfrm>
            <a:off x="1941289" y="4209741"/>
            <a:ext cx="926860"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400" b="1" i="1"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6" name="图片 35"/>
          <p:cNvPicPr>
            <a:picLocks noChangeAspect="1"/>
          </p:cNvPicPr>
          <p:nvPr/>
        </p:nvPicPr>
        <p:blipFill>
          <a:blip r:embed="rId3"/>
          <a:stretch>
            <a:fillRect/>
          </a:stretch>
        </p:blipFill>
        <p:spPr>
          <a:xfrm>
            <a:off x="6401285" y="1826093"/>
            <a:ext cx="1274992" cy="2080210"/>
          </a:xfrm>
          <a:prstGeom prst="rect">
            <a:avLst/>
          </a:prstGeom>
        </p:spPr>
      </p:pic>
      <p:sp>
        <p:nvSpPr>
          <p:cNvPr id="11" name="矩形 10"/>
          <p:cNvSpPr/>
          <p:nvPr/>
        </p:nvSpPr>
        <p:spPr>
          <a:xfrm>
            <a:off x="2161756" y="4939028"/>
            <a:ext cx="5080292" cy="1532727"/>
          </a:xfrm>
          <a:prstGeom prst="rect">
            <a:avLst/>
          </a:prstGeom>
        </p:spPr>
        <p:txBody>
          <a:bodyPr wrap="square">
            <a:spAutoFit/>
          </a:bodyPr>
          <a:lstStyle/>
          <a:p>
            <a:pPr marL="895350" marR="0" lvl="1" indent="-457200" algn="l" defTabSz="914400" rtl="0" eaLnBrk="1" fontAlgn="auto" latinLnBrk="0" hangingPunct="1">
              <a:lnSpc>
                <a:spcPct val="13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隐含主题是什么？</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95350" marR="0" lvl="1" indent="-457200" algn="l" defTabSz="914400" rtl="0" eaLnBrk="1" fontAlgn="auto" latinLnBrk="0" hangingPunct="1">
              <a:lnSpc>
                <a:spcPct val="13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如何解释？</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95350" marR="0" lvl="1" indent="-457200" algn="l" defTabSz="914400" rtl="0" eaLnBrk="1" fontAlgn="auto" latinLnBrk="0" hangingPunct="1">
              <a:lnSpc>
                <a:spcPct val="13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如何刻画隐含主题的重要性？</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81145935"/>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227618" y="1061919"/>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的一个例子（</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 Alex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Thomo’s</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Tutorial</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矩形 18"/>
          <p:cNvSpPr/>
          <p:nvPr/>
        </p:nvSpPr>
        <p:spPr bwMode="auto">
          <a:xfrm>
            <a:off x="5210067" y="3205149"/>
            <a:ext cx="1389129" cy="875100"/>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FF"/>
                </a:solidFill>
                <a:effectLst/>
                <a:uLnTx/>
                <a:uFillTx/>
                <a:latin typeface="Arial Unicode MS" panose="020B0604020202020204" pitchFamily="34" charset="-122"/>
                <a:ea typeface="黑体"/>
                <a:cs typeface="+mn-cs"/>
              </a:rPr>
              <a:t>2.285</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0.000</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0.000 </a:t>
            </a:r>
            <a:r>
              <a:rPr kumimoji="0" lang="zh-CN" altLang="zh-CN" sz="1600" b="1" i="0" u="none" strike="noStrike" kern="0" cap="none" spc="0" normalizeH="0" baseline="0" noProof="0" dirty="0">
                <a:ln>
                  <a:noFill/>
                </a:ln>
                <a:solidFill>
                  <a:srgbClr val="0000FF"/>
                </a:solidFill>
                <a:effectLst/>
                <a:uLnTx/>
                <a:uFillTx/>
                <a:latin typeface="Arial Unicode MS" panose="020B0604020202020204" pitchFamily="34" charset="-122"/>
                <a:ea typeface="黑体"/>
                <a:cs typeface="+mn-cs"/>
              </a:rPr>
              <a:t>2.010</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0" name="矩形 19"/>
          <p:cNvSpPr/>
          <p:nvPr/>
        </p:nvSpPr>
        <p:spPr bwMode="auto">
          <a:xfrm>
            <a:off x="3151949" y="2602594"/>
            <a:ext cx="1538929" cy="2009500"/>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-0.396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-0.280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-0.314</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-0.450</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-0.178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-0.269</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-0.438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-0.369</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-0.264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0.346</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-0.524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0.246</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-0.264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0.346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-0.326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0.460</a:t>
            </a: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 name="矩形 20"/>
          <p:cNvSpPr/>
          <p:nvPr/>
        </p:nvSpPr>
        <p:spPr>
          <a:xfrm>
            <a:off x="323939" y="3386268"/>
            <a:ext cx="147027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Σ</a:t>
            </a:r>
            <a:r>
              <a:rPr kumimoji="0"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2" name="图片 21"/>
          <p:cNvPicPr>
            <a:picLocks noChangeAspect="1"/>
          </p:cNvPicPr>
          <p:nvPr/>
        </p:nvPicPr>
        <p:blipFill>
          <a:blip r:embed="rId3"/>
          <a:stretch>
            <a:fillRect/>
          </a:stretch>
        </p:blipFill>
        <p:spPr>
          <a:xfrm>
            <a:off x="1829691" y="2602594"/>
            <a:ext cx="1274992" cy="2080210"/>
          </a:xfrm>
          <a:prstGeom prst="rect">
            <a:avLst/>
          </a:prstGeom>
        </p:spPr>
      </p:pic>
      <p:sp>
        <p:nvSpPr>
          <p:cNvPr id="23" name="矩形 22"/>
          <p:cNvSpPr/>
          <p:nvPr/>
        </p:nvSpPr>
        <p:spPr>
          <a:xfrm>
            <a:off x="4738144" y="3376511"/>
            <a:ext cx="442750" cy="40011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矩形 23"/>
          <p:cNvSpPr/>
          <p:nvPr/>
        </p:nvSpPr>
        <p:spPr bwMode="auto">
          <a:xfrm>
            <a:off x="7118385" y="2602594"/>
            <a:ext cx="1538929" cy="2009500"/>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-0.905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-0.563 </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-0.717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-0.905 -0.407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-0.541 -1.001</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-0.742 -0.603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0.695 </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-1.197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0.494 </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-0.603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0.695 </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-0.745 </a:t>
            </a: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0.925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p:txBody>
      </p:sp>
      <p:sp>
        <p:nvSpPr>
          <p:cNvPr id="25" name="矩形 24"/>
          <p:cNvSpPr/>
          <p:nvPr/>
        </p:nvSpPr>
        <p:spPr>
          <a:xfrm>
            <a:off x="6649980" y="3345733"/>
            <a:ext cx="35939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6" name="图片 25"/>
          <p:cNvPicPr>
            <a:picLocks noChangeAspect="1"/>
          </p:cNvPicPr>
          <p:nvPr/>
        </p:nvPicPr>
        <p:blipFill>
          <a:blip r:embed="rId4"/>
          <a:stretch>
            <a:fillRect/>
          </a:stretch>
        </p:blipFill>
        <p:spPr>
          <a:xfrm>
            <a:off x="733821" y="4834842"/>
            <a:ext cx="8041057" cy="1512168"/>
          </a:xfrm>
          <a:prstGeom prst="rect">
            <a:avLst/>
          </a:prstGeom>
        </p:spPr>
      </p:pic>
      <p:sp>
        <p:nvSpPr>
          <p:cNvPr id="2" name="矩形 1"/>
          <p:cNvSpPr/>
          <p:nvPr/>
        </p:nvSpPr>
        <p:spPr>
          <a:xfrm>
            <a:off x="88472" y="1729183"/>
            <a:ext cx="4506362" cy="459613"/>
          </a:xfrm>
          <a:prstGeom prst="rect">
            <a:avLst/>
          </a:prstGeom>
        </p:spPr>
        <p:txBody>
          <a:bodyPr wrap="none">
            <a:spAutoFit/>
          </a:bodyPr>
          <a:lstStyle/>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a:t>
            </a: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词汇</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在新概念空间下的表示</a:t>
            </a: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50455687"/>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227618" y="1061919"/>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的一个例子（</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 Alex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Thomo’s</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Tutorial</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88472" y="1729183"/>
            <a:ext cx="4506362" cy="929550"/>
          </a:xfrm>
          <a:prstGeom prst="rect">
            <a:avLst/>
          </a:prstGeom>
        </p:spPr>
        <p:txBody>
          <a:bodyPr wrap="none">
            <a:spAutoFit/>
          </a:bodyPr>
          <a:lstStyle/>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a:t>
            </a: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文档</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在新概念空间下的表示</a:t>
            </a:r>
          </a:p>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矩形 27"/>
          <p:cNvSpPr/>
          <p:nvPr/>
        </p:nvSpPr>
        <p:spPr bwMode="auto">
          <a:xfrm>
            <a:off x="2144012" y="2550782"/>
            <a:ext cx="1389129" cy="875100"/>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FF"/>
                </a:solidFill>
                <a:effectLst/>
                <a:uLnTx/>
                <a:uFillTx/>
                <a:latin typeface="Arial Unicode MS" panose="020B0604020202020204" pitchFamily="34" charset="-122"/>
                <a:ea typeface="黑体"/>
                <a:cs typeface="+mn-cs"/>
              </a:rPr>
              <a:t>2.285</a:t>
            </a: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0.000</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0.000 </a:t>
            </a:r>
            <a:r>
              <a:rPr kumimoji="0" lang="zh-CN" altLang="zh-CN" sz="1600" b="1" i="0" u="none" strike="noStrike" kern="0" cap="none" spc="0" normalizeH="0" baseline="0" noProof="0" dirty="0">
                <a:ln>
                  <a:noFill/>
                </a:ln>
                <a:solidFill>
                  <a:srgbClr val="0000FF"/>
                </a:solidFill>
                <a:effectLst/>
                <a:uLnTx/>
                <a:uFillTx/>
                <a:latin typeface="Arial Unicode MS" panose="020B0604020202020204" pitchFamily="34" charset="-122"/>
                <a:ea typeface="黑体"/>
                <a:cs typeface="+mn-cs"/>
              </a:rPr>
              <a:t>2.010</a:t>
            </a:r>
            <a:endPar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矩形 28"/>
          <p:cNvSpPr/>
          <p:nvPr/>
        </p:nvSpPr>
        <p:spPr>
          <a:xfrm>
            <a:off x="569542" y="2795807"/>
            <a:ext cx="1574470"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Σ</a:t>
            </a:r>
            <a:r>
              <a:rPr kumimoji="0"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V</a:t>
            </a:r>
            <a:r>
              <a:rPr kumimoji="0"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400" b="1" i="1"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矩形 29"/>
          <p:cNvSpPr/>
          <p:nvPr/>
        </p:nvSpPr>
        <p:spPr>
          <a:xfrm>
            <a:off x="3642152" y="2826584"/>
            <a:ext cx="442750" cy="40011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矩形 30"/>
          <p:cNvSpPr/>
          <p:nvPr/>
        </p:nvSpPr>
        <p:spPr>
          <a:xfrm>
            <a:off x="1675356" y="3724138"/>
            <a:ext cx="35939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矩形 31"/>
          <p:cNvSpPr/>
          <p:nvPr/>
        </p:nvSpPr>
        <p:spPr bwMode="auto">
          <a:xfrm>
            <a:off x="4084902" y="2660810"/>
            <a:ext cx="3348880" cy="650587"/>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-0.311 -0.407 -0.594 -0.603 -0.143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-0.363 -0.541 -0.200  0.695  0.229</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3" name="矩形 32"/>
          <p:cNvSpPr/>
          <p:nvPr/>
        </p:nvSpPr>
        <p:spPr bwMode="auto">
          <a:xfrm>
            <a:off x="2139856" y="3670907"/>
            <a:ext cx="3656279" cy="650587"/>
          </a:xfrm>
          <a:prstGeom prst="rect">
            <a:avLst/>
          </a:prstGeom>
          <a:gradFill rotWithShape="1">
            <a:gsLst>
              <a:gs pos="0">
                <a:srgbClr val="CED5DD">
                  <a:tint val="50000"/>
                  <a:satMod val="300000"/>
                </a:srgbClr>
              </a:gs>
              <a:gs pos="35000">
                <a:srgbClr val="CED5DD">
                  <a:tint val="37000"/>
                  <a:satMod val="300000"/>
                </a:srgbClr>
              </a:gs>
              <a:gs pos="100000">
                <a:srgbClr val="CED5DD">
                  <a:tint val="15000"/>
                  <a:satMod val="350000"/>
                </a:srgbClr>
              </a:gs>
            </a:gsLst>
            <a:lin ang="16200000" scaled="1"/>
          </a:gradFill>
          <a:ln w="9525" cap="flat" cmpd="sng" algn="ctr">
            <a:solidFill>
              <a:srgbClr val="CED5DD">
                <a:shade val="95000"/>
                <a:satMod val="105000"/>
              </a:srgbClr>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-0.711  -0.930  -1.357  -1.378  -0.327</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-0.730  -1.087  -0.402   1.397   0.460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Unicode MS" panose="020B0604020202020204" pitchFamily="34" charset="-122"/>
                <a:ea typeface="黑体"/>
                <a:cs typeface="+mn-cs"/>
              </a:rPr>
              <a:t> </a:t>
            </a:r>
            <a:endParaRPr kumimoji="0" lang="zh-CN" altLang="en-US" sz="1600" b="1" i="0" u="none" strike="noStrike" kern="0" cap="none" spc="0" normalizeH="0" baseline="0" noProof="0" dirty="0">
              <a:ln>
                <a:noFill/>
              </a:ln>
              <a:solidFill>
                <a:srgbClr val="000000"/>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34" name="图片 33"/>
          <p:cNvPicPr>
            <a:picLocks noChangeAspect="1"/>
          </p:cNvPicPr>
          <p:nvPr/>
        </p:nvPicPr>
        <p:blipFill>
          <a:blip r:embed="rId3"/>
          <a:stretch>
            <a:fillRect/>
          </a:stretch>
        </p:blipFill>
        <p:spPr>
          <a:xfrm>
            <a:off x="179512" y="4681004"/>
            <a:ext cx="8856984" cy="669054"/>
          </a:xfrm>
          <a:prstGeom prst="rect">
            <a:avLst/>
          </a:prstGeom>
        </p:spPr>
      </p:pic>
    </p:spTree>
    <p:extLst>
      <p:ext uri="{BB962C8B-B14F-4D97-AF65-F5344CB8AC3E}">
        <p14:creationId xmlns:p14="http://schemas.microsoft.com/office/powerpoint/2010/main" val="76022642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227618" y="1061919"/>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的一个例子（</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 Alex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Thomo’s</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Tutorial</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88472" y="1729183"/>
            <a:ext cx="5814412" cy="4785926"/>
          </a:xfrm>
          <a:prstGeom prst="rect">
            <a:avLst/>
          </a:prstGeom>
        </p:spPr>
        <p:txBody>
          <a:bodyPr wrap="none">
            <a:spAutoFit/>
          </a:bodyPr>
          <a:lstStyle/>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a:t>
            </a: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查询</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(die, dagger)</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在新概念空间下的表示</a:t>
            </a: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利用</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cosine</a:t>
            </a:r>
            <a:r>
              <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计算文档与查询的相关度</a:t>
            </a: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endPar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endParaRPr kumimoji="0" lang="zh-CN" altLang="en-US"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23900" marR="0" lvl="1" indent="-285750" algn="l" defTabSz="914400" rtl="0" eaLnBrk="1" fontAlgn="auto" latinLnBrk="0" hangingPunct="1">
              <a:lnSpc>
                <a:spcPct val="130000"/>
              </a:lnSpc>
              <a:spcBef>
                <a:spcPts val="600"/>
              </a:spcBef>
              <a:spcAft>
                <a:spcPts val="0"/>
              </a:spcAft>
              <a:buClrTx/>
              <a:buSzTx/>
              <a:buFont typeface="Wingdings" panose="05000000000000000000" pitchFamily="2" charset="2"/>
              <a:buChar char="ü"/>
              <a:tabLst/>
              <a:defRPr/>
            </a:pPr>
            <a:endParaRPr kumimoji="0" lang="en-US" altLang="zh-CN" sz="2000" b="0" i="0" u="none" strike="noStrike" kern="120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899592" y="3175733"/>
            <a:ext cx="4103013" cy="1008112"/>
          </a:xfrm>
          <a:prstGeom prst="rect">
            <a:avLst/>
          </a:prstGeom>
        </p:spPr>
      </p:pic>
      <p:pic>
        <p:nvPicPr>
          <p:cNvPr id="13" name="图片 12"/>
          <p:cNvPicPr>
            <a:picLocks noChangeAspect="1"/>
          </p:cNvPicPr>
          <p:nvPr/>
        </p:nvPicPr>
        <p:blipFill>
          <a:blip r:embed="rId4"/>
          <a:stretch>
            <a:fillRect/>
          </a:stretch>
        </p:blipFill>
        <p:spPr>
          <a:xfrm>
            <a:off x="2630038" y="2285660"/>
            <a:ext cx="2017340" cy="768510"/>
          </a:xfrm>
          <a:prstGeom prst="rect">
            <a:avLst/>
          </a:prstGeom>
        </p:spPr>
      </p:pic>
      <p:pic>
        <p:nvPicPr>
          <p:cNvPr id="14" name="图片 13"/>
          <p:cNvPicPr>
            <a:picLocks noChangeAspect="1"/>
          </p:cNvPicPr>
          <p:nvPr/>
        </p:nvPicPr>
        <p:blipFill>
          <a:blip r:embed="rId5"/>
          <a:stretch>
            <a:fillRect/>
          </a:stretch>
        </p:blipFill>
        <p:spPr>
          <a:xfrm>
            <a:off x="902962" y="2366510"/>
            <a:ext cx="1584176" cy="643891"/>
          </a:xfrm>
          <a:prstGeom prst="rect">
            <a:avLst/>
          </a:prstGeom>
        </p:spPr>
      </p:pic>
      <p:pic>
        <p:nvPicPr>
          <p:cNvPr id="15" name="图片 14"/>
          <p:cNvPicPr>
            <a:picLocks noChangeAspect="1"/>
          </p:cNvPicPr>
          <p:nvPr/>
        </p:nvPicPr>
        <p:blipFill>
          <a:blip r:embed="rId6"/>
          <a:stretch>
            <a:fillRect/>
          </a:stretch>
        </p:blipFill>
        <p:spPr>
          <a:xfrm>
            <a:off x="5038788" y="4657960"/>
            <a:ext cx="864096" cy="837510"/>
          </a:xfrm>
          <a:prstGeom prst="rect">
            <a:avLst/>
          </a:prstGeom>
        </p:spPr>
      </p:pic>
    </p:spTree>
    <p:extLst>
      <p:ext uri="{BB962C8B-B14F-4D97-AF65-F5344CB8AC3E}">
        <p14:creationId xmlns:p14="http://schemas.microsoft.com/office/powerpoint/2010/main" val="21930548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188640"/>
            <a:ext cx="2012089" cy="615553"/>
          </a:xfrm>
          <a:prstGeom prst="rect">
            <a:avLst/>
          </a:prstGeom>
        </p:spPr>
        <p:txBody>
          <a:bodyPr wrap="none">
            <a:spAutoFit/>
          </a:bodyPr>
          <a:lstStyle/>
          <a:p>
            <a:pPr algn="l" eaLnBrk="0" hangingPunct="0">
              <a:defRPr/>
            </a:pPr>
            <a:r>
              <a:rPr kumimoji="0" lang="en-US" altLang="zh-CN" sz="3400" b="1"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LSA</a:t>
            </a:r>
            <a:r>
              <a:rPr lang="zh-CN" altLang="en-US" sz="3400" dirty="0">
                <a:solidFill>
                  <a:srgbClr val="31589C"/>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8" name="内容占位符 2"/>
          <p:cNvSpPr txBox="1">
            <a:spLocks/>
          </p:cNvSpPr>
          <p:nvPr/>
        </p:nvSpPr>
        <p:spPr>
          <a:xfrm>
            <a:off x="227618" y="1061919"/>
            <a:ext cx="8414520" cy="443355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LSA</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的一个例子（</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 Alex </a:t>
            </a:r>
            <a:r>
              <a:rPr kumimoji="0" lang="en-US" altLang="zh-CN" sz="2400" b="1" i="0" u="none" strike="noStrike" kern="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Thomo’s</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Tutorial</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ct val="0"/>
              </a:spcAft>
              <a:buClrTx/>
              <a:buSzTx/>
              <a:buFont typeface="Wingdings" pitchFamily="2" charset="2"/>
              <a:buChar char="n"/>
              <a:tabLst/>
              <a:defRPr/>
            </a:pPr>
            <a:endParaRPr kumimoji="0" lang="en-US" altLang="zh-CN" sz="2400" b="0"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998658" y="1683869"/>
            <a:ext cx="6480720" cy="4323184"/>
          </a:xfrm>
          <a:prstGeom prst="rect">
            <a:avLst/>
          </a:prstGeom>
        </p:spPr>
      </p:pic>
    </p:spTree>
    <p:extLst>
      <p:ext uri="{BB962C8B-B14F-4D97-AF65-F5344CB8AC3E}">
        <p14:creationId xmlns:p14="http://schemas.microsoft.com/office/powerpoint/2010/main" val="209943548"/>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bf S}{\bf v} = \lambda {\bf v}&#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38"/>
  <p:tag name="PICTUREFILESIZE" val="2756"/>
</p:tagLst>
</file>

<file path=ppt/tags/tag2.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lambda \in  \RR&#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26"/>
  <p:tag name="PICTUREFILESIZE" val="2389"/>
</p:tagLst>
</file>

<file path=ppt/tags/tag3.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bf v} \in  \RR^m \neq {\bf 0}&#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53"/>
  <p:tag name="PICTUREFILESIZE" val="3934"/>
</p:tagLst>
</file>

<file path=ppt/theme/theme1.xml><?xml version="1.0" encoding="utf-8"?>
<a:theme xmlns:a="http://schemas.openxmlformats.org/drawingml/2006/main" name="1_默认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默认设计模板">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1" i="0" u="none" strike="noStrike" cap="none" normalizeH="0" baseline="0" smtClean="0">
            <a:ln>
              <a:noFill/>
            </a:ln>
            <a:solidFill>
              <a:schemeClr val="bg1"/>
            </a:solidFill>
            <a:effectLst/>
            <a:latin typeface="黑体" panose="02010609060101010101" pitchFamily="49"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1" i="0" u="none" strike="noStrike" cap="none" normalizeH="0" baseline="0" smtClean="0">
            <a:ln>
              <a:noFill/>
            </a:ln>
            <a:solidFill>
              <a:schemeClr val="bg1"/>
            </a:solidFill>
            <a:effectLst/>
            <a:latin typeface="黑体" panose="02010609060101010101" pitchFamily="49"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3820</TotalTime>
  <Words>13214</Words>
  <Application>Microsoft Office PowerPoint</Application>
  <PresentationFormat>全屏显示(4:3)</PresentationFormat>
  <Paragraphs>2161</Paragraphs>
  <Slides>211</Slides>
  <Notes>203</Notes>
  <HiddenSlides>0</HiddenSlides>
  <MMClips>1</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2</vt:i4>
      </vt:variant>
      <vt:variant>
        <vt:lpstr>幻灯片标题</vt:lpstr>
      </vt:variant>
      <vt:variant>
        <vt:i4>211</vt:i4>
      </vt:variant>
    </vt:vector>
  </HeadingPairs>
  <TitlesOfParts>
    <vt:vector size="237" baseType="lpstr">
      <vt:lpstr>Trebuchet MS</vt:lpstr>
      <vt:lpstr>Arial</vt:lpstr>
      <vt:lpstr>Comic Sans MS</vt:lpstr>
      <vt:lpstr>宋体</vt:lpstr>
      <vt:lpstr>方正兰亭中黑_GBK</vt:lpstr>
      <vt:lpstr>Cambria</vt:lpstr>
      <vt:lpstr>Lucida Sans Unicode</vt:lpstr>
      <vt:lpstr>Verdana</vt:lpstr>
      <vt:lpstr>微软雅黑</vt:lpstr>
      <vt:lpstr>PMingLiU</vt:lpstr>
      <vt:lpstr>MS PGothic</vt:lpstr>
      <vt:lpstr>Wingdings</vt:lpstr>
      <vt:lpstr>Euclid Symbol</vt:lpstr>
      <vt:lpstr>黑体</vt:lpstr>
      <vt:lpstr>Symbol</vt:lpstr>
      <vt:lpstr>宋体</vt:lpstr>
      <vt:lpstr>Arial</vt:lpstr>
      <vt:lpstr>Times New Roman</vt:lpstr>
      <vt:lpstr>Calibri</vt:lpstr>
      <vt:lpstr>Arial Black</vt:lpstr>
      <vt:lpstr>Cambria Math</vt:lpstr>
      <vt:lpstr>Arial Unicode MS</vt:lpstr>
      <vt:lpstr>Tahoma</vt:lpstr>
      <vt:lpstr>1_默认设计模板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CCNU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知识服务的内涵与模式</dc:title>
  <dc:creator>CCNUITBXL</dc:creator>
  <cp:lastModifiedBy>Windows 用户</cp:lastModifiedBy>
  <cp:revision>837</cp:revision>
  <dcterms:created xsi:type="dcterms:W3CDTF">2005-11-25T00:19:00Z</dcterms:created>
  <dcterms:modified xsi:type="dcterms:W3CDTF">2023-10-16T05:45:53Z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2052-10.1.0.5346</vt:lpwstr>
  </property>
</Properties>
</file>